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576" r:id="rId2"/>
    <p:sldId id="561" r:id="rId3"/>
    <p:sldId id="562" r:id="rId4"/>
    <p:sldId id="563" r:id="rId5"/>
    <p:sldId id="564" r:id="rId6"/>
    <p:sldId id="565" r:id="rId7"/>
    <p:sldId id="566" r:id="rId8"/>
    <p:sldId id="567" r:id="rId9"/>
    <p:sldId id="569" r:id="rId10"/>
    <p:sldId id="568" r:id="rId11"/>
    <p:sldId id="571" r:id="rId12"/>
    <p:sldId id="582" r:id="rId13"/>
    <p:sldId id="578" r:id="rId14"/>
    <p:sldId id="577" r:id="rId15"/>
    <p:sldId id="580" r:id="rId16"/>
    <p:sldId id="581" r:id="rId17"/>
    <p:sldId id="572" r:id="rId18"/>
    <p:sldId id="534" r:id="rId19"/>
    <p:sldId id="555" r:id="rId20"/>
    <p:sldId id="552" r:id="rId21"/>
    <p:sldId id="554" r:id="rId22"/>
    <p:sldId id="553" r:id="rId23"/>
    <p:sldId id="535" r:id="rId24"/>
    <p:sldId id="547" r:id="rId25"/>
    <p:sldId id="539" r:id="rId26"/>
    <p:sldId id="544" r:id="rId27"/>
    <p:sldId id="545" r:id="rId28"/>
    <p:sldId id="537" r:id="rId29"/>
    <p:sldId id="548" r:id="rId30"/>
    <p:sldId id="575" r:id="rId31"/>
    <p:sldId id="528" r:id="rId32"/>
    <p:sldId id="560" r:id="rId33"/>
    <p:sldId id="542" r:id="rId34"/>
    <p:sldId id="543" r:id="rId35"/>
    <p:sldId id="558" r:id="rId36"/>
    <p:sldId id="559" r:id="rId37"/>
  </p:sldIdLst>
  <p:sldSz cx="24384000" cy="13716000"/>
  <p:notesSz cx="6797675" cy="9926638"/>
  <p:defaultTextStyle>
    <a:defPPr>
      <a:defRPr lang="fr-FR"/>
    </a:defPPr>
    <a:lvl1pPr algn="l" defTabSz="825500" rtl="0" fontAlgn="base">
      <a:spcBef>
        <a:spcPct val="0"/>
      </a:spcBef>
      <a:spcAft>
        <a:spcPct val="0"/>
      </a:spcAft>
      <a:defRPr sz="3000" b="1" kern="1200">
        <a:solidFill>
          <a:srgbClr val="000000"/>
        </a:solidFill>
        <a:latin typeface="Helvetica Neue"/>
        <a:ea typeface="Helvetica Neue"/>
        <a:cs typeface="Helvetica Neue"/>
        <a:sym typeface="Helvetica Neue"/>
      </a:defRPr>
    </a:lvl1pPr>
    <a:lvl2pPr marL="457200" indent="-228600" algn="l" defTabSz="825500" rtl="0" fontAlgn="base">
      <a:spcBef>
        <a:spcPct val="0"/>
      </a:spcBef>
      <a:spcAft>
        <a:spcPct val="0"/>
      </a:spcAft>
      <a:defRPr sz="3000" b="1" kern="1200">
        <a:solidFill>
          <a:srgbClr val="000000"/>
        </a:solidFill>
        <a:latin typeface="Helvetica Neue"/>
        <a:ea typeface="Helvetica Neue"/>
        <a:cs typeface="Helvetica Neue"/>
        <a:sym typeface="Helvetica Neue"/>
      </a:defRPr>
    </a:lvl2pPr>
    <a:lvl3pPr marL="914400" indent="-457200" algn="l" defTabSz="825500" rtl="0" fontAlgn="base">
      <a:spcBef>
        <a:spcPct val="0"/>
      </a:spcBef>
      <a:spcAft>
        <a:spcPct val="0"/>
      </a:spcAft>
      <a:defRPr sz="3000" b="1" kern="1200">
        <a:solidFill>
          <a:srgbClr val="000000"/>
        </a:solidFill>
        <a:latin typeface="Helvetica Neue"/>
        <a:ea typeface="Helvetica Neue"/>
        <a:cs typeface="Helvetica Neue"/>
        <a:sym typeface="Helvetica Neue"/>
      </a:defRPr>
    </a:lvl3pPr>
    <a:lvl4pPr marL="1371600" indent="-685800" algn="l" defTabSz="825500" rtl="0" fontAlgn="base">
      <a:spcBef>
        <a:spcPct val="0"/>
      </a:spcBef>
      <a:spcAft>
        <a:spcPct val="0"/>
      </a:spcAft>
      <a:defRPr sz="3000" b="1" kern="1200">
        <a:solidFill>
          <a:srgbClr val="000000"/>
        </a:solidFill>
        <a:latin typeface="Helvetica Neue"/>
        <a:ea typeface="Helvetica Neue"/>
        <a:cs typeface="Helvetica Neue"/>
        <a:sym typeface="Helvetica Neue"/>
      </a:defRPr>
    </a:lvl4pPr>
    <a:lvl5pPr marL="1828800" indent="-914400" algn="l" defTabSz="825500" rtl="0" fontAlgn="base">
      <a:spcBef>
        <a:spcPct val="0"/>
      </a:spcBef>
      <a:spcAft>
        <a:spcPct val="0"/>
      </a:spcAft>
      <a:defRPr sz="3000" b="1" kern="1200">
        <a:solidFill>
          <a:srgbClr val="000000"/>
        </a:solidFill>
        <a:latin typeface="Helvetica Neue"/>
        <a:ea typeface="Helvetica Neue"/>
        <a:cs typeface="Helvetica Neue"/>
        <a:sym typeface="Helvetica Neue"/>
      </a:defRPr>
    </a:lvl5pPr>
    <a:lvl6pPr marL="2286000" algn="l" defTabSz="914400" rtl="0" eaLnBrk="1" latinLnBrk="0" hangingPunct="1">
      <a:defRPr sz="3000" b="1" kern="1200">
        <a:solidFill>
          <a:srgbClr val="000000"/>
        </a:solidFill>
        <a:latin typeface="Helvetica Neue"/>
        <a:ea typeface="Helvetica Neue"/>
        <a:cs typeface="Helvetica Neue"/>
        <a:sym typeface="Helvetica Neue"/>
      </a:defRPr>
    </a:lvl6pPr>
    <a:lvl7pPr marL="2743200" algn="l" defTabSz="914400" rtl="0" eaLnBrk="1" latinLnBrk="0" hangingPunct="1">
      <a:defRPr sz="3000" b="1" kern="1200">
        <a:solidFill>
          <a:srgbClr val="000000"/>
        </a:solidFill>
        <a:latin typeface="Helvetica Neue"/>
        <a:ea typeface="Helvetica Neue"/>
        <a:cs typeface="Helvetica Neue"/>
        <a:sym typeface="Helvetica Neue"/>
      </a:defRPr>
    </a:lvl7pPr>
    <a:lvl8pPr marL="3200400" algn="l" defTabSz="914400" rtl="0" eaLnBrk="1" latinLnBrk="0" hangingPunct="1">
      <a:defRPr sz="3000" b="1" kern="1200">
        <a:solidFill>
          <a:srgbClr val="000000"/>
        </a:solidFill>
        <a:latin typeface="Helvetica Neue"/>
        <a:ea typeface="Helvetica Neue"/>
        <a:cs typeface="Helvetica Neue"/>
        <a:sym typeface="Helvetica Neue"/>
      </a:defRPr>
    </a:lvl8pPr>
    <a:lvl9pPr marL="3657600" algn="l" defTabSz="914400" rtl="0" eaLnBrk="1" latinLnBrk="0" hangingPunct="1">
      <a:defRPr sz="3000" b="1" kern="1200">
        <a:solidFill>
          <a:srgbClr val="000000"/>
        </a:solidFill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63789"/>
    <a:srgbClr val="5BC4E2"/>
    <a:srgbClr val="F29431"/>
    <a:srgbClr val="3BA8DC"/>
    <a:srgbClr val="7030A0"/>
    <a:srgbClr val="002060"/>
    <a:srgbClr val="C85805"/>
    <a:srgbClr val="F393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56" autoAdjust="0"/>
    <p:restoredTop sz="93768" autoAdjust="0"/>
  </p:normalViewPr>
  <p:slideViewPr>
    <p:cSldViewPr snapToGrid="0" snapToObjects="1">
      <p:cViewPr varScale="1">
        <p:scale>
          <a:sx n="41" d="100"/>
          <a:sy n="41" d="100"/>
        </p:scale>
        <p:origin x="571" y="38"/>
      </p:cViewPr>
      <p:guideLst>
        <p:guide orient="horz" pos="4320"/>
        <p:guide pos="76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5131CDF8-FDBE-4484-B635-B13A86DEC4B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9FB3326-3A3A-4A0B-944C-FE9047BDE64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</a:lstStyle>
          <a:p>
            <a:pPr>
              <a:defRPr/>
            </a:pPr>
            <a:fld id="{7C726CAB-9BF4-4D34-8030-0027660CE68C}" type="datetimeFigureOut">
              <a:rPr lang="fr-FR"/>
              <a:pPr>
                <a:defRPr/>
              </a:pPr>
              <a:t>06/11/2020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2FCAD91-EA29-4E3D-AC5C-4F60DF9B68F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EEE0F2A-1B4A-41FB-B342-C2611ECADF3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A7F9215-6230-4E4B-B186-C54006F10CAD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hape 93">
            <a:extLst>
              <a:ext uri="{FF2B5EF4-FFF2-40B4-BE49-F238E27FC236}">
                <a16:creationId xmlns:a16="http://schemas.microsoft.com/office/drawing/2014/main" id="{1A7F8142-6CF1-4981-B05A-FB394592CF5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41987" name="Shape 94">
            <a:extLst>
              <a:ext uri="{FF2B5EF4-FFF2-40B4-BE49-F238E27FC236}">
                <a16:creationId xmlns:a16="http://schemas.microsoft.com/office/drawing/2014/main" id="{5B298632-9CFB-4FDD-8BDA-876F0C65BA06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altLang="fr-FR">
              <a:sym typeface="Helvetica Neue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lnSpc>
        <a:spcPct val="118000"/>
      </a:lnSpc>
      <a:spcBef>
        <a:spcPct val="30000"/>
      </a:spcBef>
      <a:spcAft>
        <a:spcPct val="0"/>
      </a:spcAft>
      <a:defRPr sz="2200">
        <a:solidFill>
          <a:schemeClr val="tx1"/>
        </a:solidFill>
        <a:latin typeface="Helvetica Neue"/>
        <a:ea typeface="Helvetica Neue"/>
        <a:cs typeface="Helvetica Neue"/>
        <a:sym typeface="Helvetica Neue"/>
      </a:defRPr>
    </a:lvl1pPr>
    <a:lvl2pPr marL="742950" indent="-285750" algn="l" defTabSz="457200" rtl="0" eaLnBrk="0" fontAlgn="base" hangingPunct="0">
      <a:lnSpc>
        <a:spcPct val="118000"/>
      </a:lnSpc>
      <a:spcBef>
        <a:spcPct val="30000"/>
      </a:spcBef>
      <a:spcAft>
        <a:spcPct val="0"/>
      </a:spcAft>
      <a:defRPr sz="2200">
        <a:solidFill>
          <a:schemeClr val="tx1"/>
        </a:solidFill>
        <a:latin typeface="Helvetica Neue"/>
        <a:ea typeface="Helvetica Neue"/>
        <a:cs typeface="Helvetica Neue"/>
        <a:sym typeface="Helvetica Neue"/>
      </a:defRPr>
    </a:lvl2pPr>
    <a:lvl3pPr marL="1143000" indent="-228600" algn="l" defTabSz="457200" rtl="0" eaLnBrk="0" fontAlgn="base" hangingPunct="0">
      <a:lnSpc>
        <a:spcPct val="118000"/>
      </a:lnSpc>
      <a:spcBef>
        <a:spcPct val="30000"/>
      </a:spcBef>
      <a:spcAft>
        <a:spcPct val="0"/>
      </a:spcAft>
      <a:defRPr sz="2200">
        <a:solidFill>
          <a:schemeClr val="tx1"/>
        </a:solidFill>
        <a:latin typeface="Helvetica Neue"/>
        <a:ea typeface="Helvetica Neue"/>
        <a:cs typeface="Helvetica Neue"/>
        <a:sym typeface="Helvetica Neue"/>
      </a:defRPr>
    </a:lvl3pPr>
    <a:lvl4pPr marL="1600200" indent="-228600" algn="l" defTabSz="457200" rtl="0" eaLnBrk="0" fontAlgn="base" hangingPunct="0">
      <a:lnSpc>
        <a:spcPct val="118000"/>
      </a:lnSpc>
      <a:spcBef>
        <a:spcPct val="30000"/>
      </a:spcBef>
      <a:spcAft>
        <a:spcPct val="0"/>
      </a:spcAft>
      <a:defRPr sz="2200">
        <a:solidFill>
          <a:schemeClr val="tx1"/>
        </a:solidFill>
        <a:latin typeface="Helvetica Neue"/>
        <a:ea typeface="Helvetica Neue"/>
        <a:cs typeface="Helvetica Neue"/>
        <a:sym typeface="Helvetica Neue"/>
      </a:defRPr>
    </a:lvl4pPr>
    <a:lvl5pPr marL="2057400" indent="-228600" algn="l" defTabSz="457200" rtl="0" eaLnBrk="0" fontAlgn="base" hangingPunct="0">
      <a:lnSpc>
        <a:spcPct val="118000"/>
      </a:lnSpc>
      <a:spcBef>
        <a:spcPct val="30000"/>
      </a:spcBef>
      <a:spcAft>
        <a:spcPct val="0"/>
      </a:spcAft>
      <a:defRPr sz="2200">
        <a:solidFill>
          <a:schemeClr val="tx1"/>
        </a:solidFill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4E8A263B-E07D-4C34-8552-02A96F111631}"/>
              </a:ext>
            </a:extLst>
          </p:cNvPr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indent="-28575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22860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indent="-22860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indent="-22860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eaLnBrk="1" hangingPunct="1"/>
            <a:fld id="{7B5F281F-5C41-4E07-9175-29B590DB01B7}" type="slidenum">
              <a:rPr lang="fr-FR" altLang="fr-FR"/>
              <a:pPr eaLnBrk="1" hangingPunct="1"/>
              <a:t>1</a:t>
            </a:fld>
            <a:endParaRPr lang="fr-FR" altLang="fr-FR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F48A8E8E-7ED3-438D-BA45-01BF6EB07E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2950"/>
            <a:ext cx="6621462" cy="3725863"/>
          </a:xfrm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0F0FA42A-70D5-4BE2-9B15-83FD2D3106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8775" cy="4465638"/>
          </a:xfrm>
        </p:spPr>
        <p:txBody>
          <a:bodyPr lIns="90895" tIns="45448" rIns="90895" bIns="45448"/>
          <a:lstStyle/>
          <a:p>
            <a:pPr eaLnBrk="1" hangingPunct="1"/>
            <a:endParaRPr lang="fr-FR" altLang="fr-FR"/>
          </a:p>
        </p:txBody>
      </p:sp>
      <p:sp>
        <p:nvSpPr>
          <p:cNvPr id="43013" name="Espace réservé de l'en-tête 5">
            <a:extLst>
              <a:ext uri="{FF2B5EF4-FFF2-40B4-BE49-F238E27FC236}">
                <a16:creationId xmlns:a16="http://schemas.microsoft.com/office/drawing/2014/main" id="{AF837721-C119-4F07-B594-A29643C776F3}"/>
              </a:ext>
            </a:extLst>
          </p:cNvPr>
          <p:cNvSpPr>
            <a:spLocks noGrp="1"/>
          </p:cNvSpPr>
          <p:nvPr>
            <p:ph type="hdr" sz="quarter" idx="4294967295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indent="-28575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22860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indent="-22860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indent="-22860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eaLnBrk="1" hangingPunct="1"/>
            <a:r>
              <a:rPr lang="fr-FR" altLang="fr-FR"/>
              <a:t>1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Espace réservé de l'image des diapositives 1">
            <a:extLst>
              <a:ext uri="{FF2B5EF4-FFF2-40B4-BE49-F238E27FC236}">
                <a16:creationId xmlns:a16="http://schemas.microsoft.com/office/drawing/2014/main" id="{CF5D9570-4549-4FEC-8259-09A0F83D0F9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4035" name="Espace réservé des commentaires 2">
            <a:extLst>
              <a:ext uri="{FF2B5EF4-FFF2-40B4-BE49-F238E27FC236}">
                <a16:creationId xmlns:a16="http://schemas.microsoft.com/office/drawing/2014/main" id="{9EDE98B3-CD95-4E77-B7DF-31C3AF223E6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1219233" y="549302"/>
            <a:ext cx="21945601" cy="1170305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DCE878E0-1BBF-4EF4-B460-9C00A4CAAB15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1220788" y="12712700"/>
            <a:ext cx="5689600" cy="730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193524" tIns="96762" rIns="193524" bIns="96762" numCol="1" anchor="t" anchorCtr="0" compatLnSpc="1">
            <a:prstTxWarp prst="textNoShape">
              <a:avLst/>
            </a:prstTxWarp>
          </a:bodyPr>
          <a:lstStyle>
            <a:lvl1pPr algn="ctr" hangingPunct="0">
              <a:defRPr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141D8D79-6A9A-4A22-B435-E803A8B1E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8329613" y="12712700"/>
            <a:ext cx="7724775" cy="730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193524" tIns="96762" rIns="193524" bIns="96762" numCol="1" anchor="t" anchorCtr="0" compatLnSpc="1">
            <a:prstTxWarp prst="textNoShape">
              <a:avLst/>
            </a:prstTxWarp>
          </a:bodyPr>
          <a:lstStyle>
            <a:lvl1pPr algn="ctr" hangingPunct="0">
              <a:defRPr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4B617ED9-5268-4ADF-BFA5-59AB6D747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958638" y="13081000"/>
            <a:ext cx="654050" cy="471488"/>
          </a:xfrm>
        </p:spPr>
        <p:txBody>
          <a:bodyPr/>
          <a:lstStyle>
            <a:lvl1pPr>
              <a:defRPr/>
            </a:lvl1pPr>
          </a:lstStyle>
          <a:p>
            <a:fld id="{BC5294B5-D104-43DA-8AE8-4DE7D20F622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86678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828802" y="4260850"/>
            <a:ext cx="20726399" cy="2940050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657601" y="7772399"/>
            <a:ext cx="17068801" cy="350520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9676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9352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902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870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838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8057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7733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740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6CB2274-5D8F-4029-BB4C-422858238710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1220788" y="12712700"/>
            <a:ext cx="5689600" cy="730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193524" tIns="96762" rIns="193524" bIns="96762" numCol="1" anchor="t" anchorCtr="0" compatLnSpc="1">
            <a:prstTxWarp prst="textNoShape">
              <a:avLst/>
            </a:prstTxWarp>
          </a:bodyPr>
          <a:lstStyle>
            <a:lvl1pPr algn="ctr" hangingPunct="0">
              <a:defRPr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19BD18F-0CFC-4EDB-8953-EF1AD4565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8329613" y="12712700"/>
            <a:ext cx="7724775" cy="730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193524" tIns="96762" rIns="193524" bIns="96762" numCol="1" anchor="t" anchorCtr="0" compatLnSpc="1">
            <a:prstTxWarp prst="textNoShape">
              <a:avLst/>
            </a:prstTxWarp>
          </a:bodyPr>
          <a:lstStyle>
            <a:lvl1pPr algn="ctr" hangingPunct="0">
              <a:defRPr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170168-AD41-47DA-A0F5-4E1119956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958638" y="13081000"/>
            <a:ext cx="654050" cy="471488"/>
          </a:xfrm>
        </p:spPr>
        <p:txBody>
          <a:bodyPr/>
          <a:lstStyle>
            <a:lvl1pPr>
              <a:defRPr/>
            </a:lvl1pPr>
          </a:lstStyle>
          <a:p>
            <a:fld id="{B78F2BF5-6CAF-46C0-9222-F88F796450D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8486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11F019E-2C8C-4348-BAC5-53C44B18AB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19200" y="12712700"/>
            <a:ext cx="5689600" cy="730250"/>
          </a:xfrm>
          <a:prstGeom prst="rect">
            <a:avLst/>
          </a:prstGeom>
        </p:spPr>
        <p:txBody>
          <a:bodyPr lIns="217709" tIns="108855" rIns="217709" bIns="108855"/>
          <a:lstStyle>
            <a:lvl1pPr>
              <a:defRPr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</a:lstStyle>
          <a:p>
            <a:pPr>
              <a:defRPr/>
            </a:pPr>
            <a:fld id="{21A4851B-9EC4-40FC-B30A-82A9DF4E1DBE}" type="datetimeFigureOut">
              <a:rPr lang="fr-FR"/>
              <a:pPr>
                <a:defRPr/>
              </a:pPr>
              <a:t>06/11/2020</a:t>
            </a:fld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9721B0B-947F-4013-9EA3-E5FEB084E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31200" y="12712700"/>
            <a:ext cx="7721600" cy="730250"/>
          </a:xfrm>
          <a:prstGeom prst="rect">
            <a:avLst/>
          </a:prstGeom>
        </p:spPr>
        <p:txBody>
          <a:bodyPr lIns="217709" tIns="108855" rIns="217709" bIns="108855"/>
          <a:lstStyle>
            <a:lvl1pPr>
              <a:defRPr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A2EF58B-0BDB-4A49-81CD-58BDA43DD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58625" y="13081000"/>
            <a:ext cx="654050" cy="471488"/>
          </a:xfrm>
        </p:spPr>
        <p:txBody>
          <a:bodyPr/>
          <a:lstStyle>
            <a:lvl1pPr>
              <a:defRPr/>
            </a:lvl1pPr>
          </a:lstStyle>
          <a:p>
            <a:fld id="{B9C2718D-2C82-4A84-9E00-973874B6FAA3}" type="slidenum">
              <a:rPr lang="fr-BE" altLang="fr-FR"/>
              <a:pPr/>
              <a:t>‹N°›</a:t>
            </a:fld>
            <a:endParaRPr lang="fr-BE" altLang="fr-FR"/>
          </a:p>
        </p:txBody>
      </p:sp>
    </p:spTree>
    <p:extLst>
      <p:ext uri="{BB962C8B-B14F-4D97-AF65-F5344CB8AC3E}">
        <p14:creationId xmlns:p14="http://schemas.microsoft.com/office/powerpoint/2010/main" val="2754529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">
            <a:extLst>
              <a:ext uri="{FF2B5EF4-FFF2-40B4-BE49-F238E27FC236}">
                <a16:creationId xmlns:a16="http://schemas.microsoft.com/office/drawing/2014/main" id="{05B066D4-7901-4BC7-994D-C4A183B38408}"/>
              </a:ext>
            </a:extLst>
          </p:cNvPr>
          <p:cNvSpPr/>
          <p:nvPr/>
        </p:nvSpPr>
        <p:spPr>
          <a:xfrm>
            <a:off x="-3175" y="1588"/>
            <a:ext cx="24390350" cy="13712825"/>
          </a:xfrm>
          <a:prstGeom prst="rect">
            <a:avLst/>
          </a:prstGeom>
          <a:solidFill>
            <a:srgbClr val="F2943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fontAlgn="auto" hangingPunct="0">
              <a:spcBef>
                <a:spcPts val="0"/>
              </a:spcBef>
              <a:spcAft>
                <a:spcPts val="0"/>
              </a:spcAft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3200" b="0" kern="0">
              <a:solidFill>
                <a:srgbClr val="FFFFFF"/>
              </a:solidFill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3" name="Rectangle">
            <a:extLst>
              <a:ext uri="{FF2B5EF4-FFF2-40B4-BE49-F238E27FC236}">
                <a16:creationId xmlns:a16="http://schemas.microsoft.com/office/drawing/2014/main" id="{8C75DB26-655D-482B-AEA3-064B3A0B67DF}"/>
              </a:ext>
            </a:extLst>
          </p:cNvPr>
          <p:cNvSpPr/>
          <p:nvPr/>
        </p:nvSpPr>
        <p:spPr>
          <a:xfrm>
            <a:off x="190500" y="190500"/>
            <a:ext cx="24003000" cy="13335000"/>
          </a:xfrm>
          <a:prstGeom prst="rect">
            <a:avLst/>
          </a:prstGeom>
          <a:ln w="3810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algn="ctr" fontAlgn="auto" hangingPunct="0">
              <a:spcBef>
                <a:spcPts val="0"/>
              </a:spcBef>
              <a:spcAft>
                <a:spcPts val="0"/>
              </a:spcAft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3200" b="0" kern="0">
              <a:solidFill>
                <a:srgbClr val="FFFFFF"/>
              </a:solidFill>
              <a:latin typeface="+mn-lt"/>
              <a:ea typeface="+mn-ea"/>
              <a:cs typeface="+mn-cs"/>
              <a:sym typeface="Helvetica Neue Medium"/>
            </a:endParaRPr>
          </a:p>
        </p:txBody>
      </p:sp>
      <p:grpSp>
        <p:nvGrpSpPr>
          <p:cNvPr id="1028" name="Groupe">
            <a:extLst>
              <a:ext uri="{FF2B5EF4-FFF2-40B4-BE49-F238E27FC236}">
                <a16:creationId xmlns:a16="http://schemas.microsoft.com/office/drawing/2014/main" id="{D1AFA924-357F-4AFE-BFE7-B607055E3AE2}"/>
              </a:ext>
            </a:extLst>
          </p:cNvPr>
          <p:cNvGrpSpPr>
            <a:grpSpLocks/>
          </p:cNvGrpSpPr>
          <p:nvPr/>
        </p:nvGrpSpPr>
        <p:grpSpPr bwMode="auto">
          <a:xfrm>
            <a:off x="11676063" y="6081713"/>
            <a:ext cx="12320587" cy="1552575"/>
            <a:chOff x="1958710" y="0"/>
            <a:chExt cx="12320344" cy="1551248"/>
          </a:xfrm>
        </p:grpSpPr>
        <p:sp>
          <p:nvSpPr>
            <p:cNvPr id="4" name="Rectangle">
              <a:extLst>
                <a:ext uri="{FF2B5EF4-FFF2-40B4-BE49-F238E27FC236}">
                  <a16:creationId xmlns:a16="http://schemas.microsoft.com/office/drawing/2014/main" id="{FB6CC7DE-E8BA-489D-9246-2DE8A583608F}"/>
                </a:ext>
              </a:extLst>
            </p:cNvPr>
            <p:cNvSpPr/>
            <p:nvPr/>
          </p:nvSpPr>
          <p:spPr>
            <a:xfrm>
              <a:off x="1958710" y="0"/>
              <a:ext cx="12320344" cy="1551248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lIns="0" tIns="0" rIns="0" bIns="0" anchor="ctr"/>
            <a:lstStyle/>
            <a:p>
              <a:pPr algn="ctr" fontAlgn="auto" hangingPunct="0">
                <a:spcBef>
                  <a:spcPts val="0"/>
                </a:spcBef>
                <a:spcAft>
                  <a:spcPts val="0"/>
                </a:spcAft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3200" b="0" kern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endParaRPr>
            </a:p>
          </p:txBody>
        </p:sp>
        <p:pic>
          <p:nvPicPr>
            <p:cNvPr id="1033" name="Image" descr="Image">
              <a:extLst>
                <a:ext uri="{FF2B5EF4-FFF2-40B4-BE49-F238E27FC236}">
                  <a16:creationId xmlns:a16="http://schemas.microsoft.com/office/drawing/2014/main" id="{9CBC3252-2CFD-43D7-BA6D-102226DBC41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7823" y="365359"/>
              <a:ext cx="3282119" cy="820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</p:pic>
      </p:grpSp>
      <p:sp>
        <p:nvSpPr>
          <p:cNvPr id="1029" name="Texte du titre">
            <a:extLst>
              <a:ext uri="{FF2B5EF4-FFF2-40B4-BE49-F238E27FC236}">
                <a16:creationId xmlns:a16="http://schemas.microsoft.com/office/drawing/2014/main" id="{58F371C4-ADCC-4961-8F4D-E99639250BA9}"/>
              </a:ext>
            </a:extLst>
          </p:cNvPr>
          <p:cNvSpPr txBox="1">
            <a:spLocks noGrp="1"/>
          </p:cNvSpPr>
          <p:nvPr>
            <p:ph type="title"/>
          </p:nvPr>
        </p:nvSpPr>
        <p:spPr bwMode="auto">
          <a:xfrm>
            <a:off x="1689100" y="355600"/>
            <a:ext cx="210058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>
                <a:sym typeface="Helvetica Neue Medium" charset="0"/>
              </a:rPr>
              <a:t>Texte du titre</a:t>
            </a:r>
          </a:p>
        </p:txBody>
      </p:sp>
      <p:sp>
        <p:nvSpPr>
          <p:cNvPr id="1030" name="Texte niveau 1…">
            <a:extLst>
              <a:ext uri="{FF2B5EF4-FFF2-40B4-BE49-F238E27FC236}">
                <a16:creationId xmlns:a16="http://schemas.microsoft.com/office/drawing/2014/main" id="{EFE19942-BC72-4947-A35F-C832247D01AA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xfrm>
            <a:off x="1689100" y="3149600"/>
            <a:ext cx="21005800" cy="929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>
                <a:sym typeface="Helvetica Neue"/>
              </a:rPr>
              <a:t>Texte niveau 1</a:t>
            </a:r>
          </a:p>
          <a:p>
            <a:pPr lvl="1"/>
            <a:r>
              <a:rPr lang="fr-FR" altLang="fr-FR">
                <a:sym typeface="Helvetica Neue"/>
              </a:rPr>
              <a:t>Texte niveau 2</a:t>
            </a:r>
          </a:p>
          <a:p>
            <a:pPr lvl="2"/>
            <a:r>
              <a:rPr lang="fr-FR" altLang="fr-FR">
                <a:sym typeface="Helvetica Neue"/>
              </a:rPr>
              <a:t>Texte niveau 3</a:t>
            </a:r>
          </a:p>
          <a:p>
            <a:pPr lvl="3"/>
            <a:r>
              <a:rPr lang="fr-FR" altLang="fr-FR">
                <a:sym typeface="Helvetica Neue"/>
              </a:rPr>
              <a:t>Texte niveau 4</a:t>
            </a:r>
          </a:p>
          <a:p>
            <a:pPr lvl="4"/>
            <a:r>
              <a:rPr lang="fr-FR" altLang="fr-FR">
                <a:sym typeface="Helvetica Neue"/>
              </a:rPr>
              <a:t>Texte niveau 5</a:t>
            </a:r>
          </a:p>
        </p:txBody>
      </p:sp>
      <p:sp>
        <p:nvSpPr>
          <p:cNvPr id="1031" name="Numéro de diapositive">
            <a:extLst>
              <a:ext uri="{FF2B5EF4-FFF2-40B4-BE49-F238E27FC236}">
                <a16:creationId xmlns:a16="http://schemas.microsoft.com/office/drawing/2014/main" id="{B50A46AD-9481-495E-A2B6-989E9F093ADC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 bwMode="auto">
          <a:xfrm>
            <a:off x="11958638" y="13081000"/>
            <a:ext cx="454025" cy="4603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  <a:spAutoFit/>
          </a:bodyPr>
          <a:lstStyle>
            <a:lvl1pPr algn="ctr" hangingPunct="0"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55027090-0548-4291-B9E4-1824468E0971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</p:sldLayoutIdLst>
  <p:transition spd="med"/>
  <p:txStyles>
    <p:titleStyle>
      <a:lvl1pPr algn="ctr" defTabSz="825500" rtl="0" eaLnBrk="0" fontAlgn="base" hangingPunct="0">
        <a:spcBef>
          <a:spcPct val="0"/>
        </a:spcBef>
        <a:spcAft>
          <a:spcPct val="0"/>
        </a:spcAft>
        <a:defRPr sz="11200">
          <a:solidFill>
            <a:srgbClr val="000000"/>
          </a:solidFill>
          <a:latin typeface="+mn-lt"/>
          <a:ea typeface="+mn-ea"/>
          <a:cs typeface="+mn-cs"/>
          <a:sym typeface="Helvetica Neue Medium" charset="0"/>
        </a:defRPr>
      </a:lvl1pPr>
      <a:lvl2pPr algn="ctr" defTabSz="825500" rtl="0" eaLnBrk="0" fontAlgn="base" hangingPunct="0">
        <a:spcBef>
          <a:spcPct val="0"/>
        </a:spcBef>
        <a:spcAft>
          <a:spcPct val="0"/>
        </a:spcAft>
        <a:defRPr sz="11200">
          <a:solidFill>
            <a:srgbClr val="000000"/>
          </a:solidFill>
          <a:latin typeface="+mn-lt"/>
          <a:ea typeface="+mn-ea"/>
          <a:cs typeface="+mn-cs"/>
          <a:sym typeface="Helvetica Neue Medium" charset="0"/>
        </a:defRPr>
      </a:lvl2pPr>
      <a:lvl3pPr algn="ctr" defTabSz="825500" rtl="0" eaLnBrk="0" fontAlgn="base" hangingPunct="0">
        <a:spcBef>
          <a:spcPct val="0"/>
        </a:spcBef>
        <a:spcAft>
          <a:spcPct val="0"/>
        </a:spcAft>
        <a:defRPr sz="11200">
          <a:solidFill>
            <a:srgbClr val="000000"/>
          </a:solidFill>
          <a:latin typeface="+mn-lt"/>
          <a:ea typeface="+mn-ea"/>
          <a:cs typeface="+mn-cs"/>
          <a:sym typeface="Helvetica Neue Medium" charset="0"/>
        </a:defRPr>
      </a:lvl3pPr>
      <a:lvl4pPr algn="ctr" defTabSz="825500" rtl="0" eaLnBrk="0" fontAlgn="base" hangingPunct="0">
        <a:spcBef>
          <a:spcPct val="0"/>
        </a:spcBef>
        <a:spcAft>
          <a:spcPct val="0"/>
        </a:spcAft>
        <a:defRPr sz="11200">
          <a:solidFill>
            <a:srgbClr val="000000"/>
          </a:solidFill>
          <a:latin typeface="+mn-lt"/>
          <a:ea typeface="+mn-ea"/>
          <a:cs typeface="+mn-cs"/>
          <a:sym typeface="Helvetica Neue Medium" charset="0"/>
        </a:defRPr>
      </a:lvl4pPr>
      <a:lvl5pPr algn="ctr" defTabSz="825500" rtl="0" eaLnBrk="0" fontAlgn="base" hangingPunct="0">
        <a:spcBef>
          <a:spcPct val="0"/>
        </a:spcBef>
        <a:spcAft>
          <a:spcPct val="0"/>
        </a:spcAft>
        <a:defRPr sz="11200">
          <a:solidFill>
            <a:srgbClr val="000000"/>
          </a:solidFill>
          <a:latin typeface="+mn-lt"/>
          <a:ea typeface="+mn-ea"/>
          <a:cs typeface="+mn-cs"/>
          <a:sym typeface="Helvetica Neue Medium" charset="0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indent="-635000" algn="l" defTabSz="825500" rtl="0" eaLnBrk="0" fontAlgn="base" hangingPunct="0">
        <a:spcBef>
          <a:spcPts val="5900"/>
        </a:spcBef>
        <a:spcAft>
          <a:spcPct val="0"/>
        </a:spcAft>
        <a:buSzPct val="125000"/>
        <a:buChar char="•"/>
        <a:defRPr sz="5200">
          <a:solidFill>
            <a:srgbClr val="000000"/>
          </a:solidFill>
          <a:latin typeface="Helvetica Neue"/>
          <a:ea typeface="Helvetica Neue"/>
          <a:cs typeface="Helvetica Neue"/>
          <a:sym typeface="Helvetica Neue"/>
        </a:defRPr>
      </a:lvl1pPr>
      <a:lvl2pPr marL="1270000" indent="-635000" algn="l" defTabSz="825500" rtl="0" eaLnBrk="0" fontAlgn="base" hangingPunct="0">
        <a:spcBef>
          <a:spcPts val="5900"/>
        </a:spcBef>
        <a:spcAft>
          <a:spcPct val="0"/>
        </a:spcAft>
        <a:buSzPct val="125000"/>
        <a:buChar char="•"/>
        <a:defRPr sz="5200">
          <a:solidFill>
            <a:srgbClr val="000000"/>
          </a:solidFill>
          <a:latin typeface="Helvetica Neue"/>
          <a:ea typeface="Helvetica Neue"/>
          <a:cs typeface="Helvetica Neue"/>
          <a:sym typeface="Helvetica Neue"/>
        </a:defRPr>
      </a:lvl2pPr>
      <a:lvl3pPr marL="1905000" indent="-635000" algn="l" defTabSz="825500" rtl="0" eaLnBrk="0" fontAlgn="base" hangingPunct="0">
        <a:spcBef>
          <a:spcPts val="5900"/>
        </a:spcBef>
        <a:spcAft>
          <a:spcPct val="0"/>
        </a:spcAft>
        <a:buSzPct val="125000"/>
        <a:buChar char="•"/>
        <a:defRPr sz="5200">
          <a:solidFill>
            <a:srgbClr val="000000"/>
          </a:solidFill>
          <a:latin typeface="Helvetica Neue"/>
          <a:ea typeface="Helvetica Neue"/>
          <a:cs typeface="Helvetica Neue"/>
          <a:sym typeface="Helvetica Neue"/>
        </a:defRPr>
      </a:lvl3pPr>
      <a:lvl4pPr marL="2540000" indent="-635000" algn="l" defTabSz="825500" rtl="0" eaLnBrk="0" fontAlgn="base" hangingPunct="0">
        <a:spcBef>
          <a:spcPts val="5900"/>
        </a:spcBef>
        <a:spcAft>
          <a:spcPct val="0"/>
        </a:spcAft>
        <a:buSzPct val="125000"/>
        <a:buChar char="•"/>
        <a:defRPr sz="5200">
          <a:solidFill>
            <a:srgbClr val="000000"/>
          </a:solidFill>
          <a:latin typeface="Helvetica Neue"/>
          <a:ea typeface="Helvetica Neue"/>
          <a:cs typeface="Helvetica Neue"/>
          <a:sym typeface="Helvetica Neue"/>
        </a:defRPr>
      </a:lvl4pPr>
      <a:lvl5pPr marL="3175000" indent="-635000" algn="l" defTabSz="825500" rtl="0" eaLnBrk="0" fontAlgn="base" hangingPunct="0">
        <a:spcBef>
          <a:spcPts val="5900"/>
        </a:spcBef>
        <a:spcAft>
          <a:spcPct val="0"/>
        </a:spcAft>
        <a:buSzPct val="125000"/>
        <a:buChar char="•"/>
        <a:defRPr sz="5200">
          <a:solidFill>
            <a:srgbClr val="000000"/>
          </a:solidFill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gif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SC00060">
            <a:extLst>
              <a:ext uri="{FF2B5EF4-FFF2-40B4-BE49-F238E27FC236}">
                <a16:creationId xmlns:a16="http://schemas.microsoft.com/office/drawing/2014/main" id="{AEA93633-3A4F-4579-88FF-447FE2FBE7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384000" cy="137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 descr="Scan0030">
            <a:extLst>
              <a:ext uri="{FF2B5EF4-FFF2-40B4-BE49-F238E27FC236}">
                <a16:creationId xmlns:a16="http://schemas.microsoft.com/office/drawing/2014/main" id="{87A8EE04-D667-4BD2-BC85-E093A91DCC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0425" y="7947025"/>
            <a:ext cx="1991995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4" descr="SMdiscours-2">
            <a:extLst>
              <a:ext uri="{FF2B5EF4-FFF2-40B4-BE49-F238E27FC236}">
                <a16:creationId xmlns:a16="http://schemas.microsoft.com/office/drawing/2014/main" id="{AB13DB54-87CE-4813-8A8B-9B615DF67F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6013" y="0"/>
            <a:ext cx="7181850" cy="379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 descr="ma_flag">
            <a:extLst>
              <a:ext uri="{FF2B5EF4-FFF2-40B4-BE49-F238E27FC236}">
                <a16:creationId xmlns:a16="http://schemas.microsoft.com/office/drawing/2014/main" id="{E570F115-6406-4FF9-B7D0-AC857821E59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826750" y="4391025"/>
            <a:ext cx="17081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 descr="ma_flag">
            <a:extLst>
              <a:ext uri="{FF2B5EF4-FFF2-40B4-BE49-F238E27FC236}">
                <a16:creationId xmlns:a16="http://schemas.microsoft.com/office/drawing/2014/main" id="{FF2F61D9-213B-4334-9BCD-7947E3BAC29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662488" y="4937125"/>
            <a:ext cx="187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7" descr="ma_flag">
            <a:extLst>
              <a:ext uri="{FF2B5EF4-FFF2-40B4-BE49-F238E27FC236}">
                <a16:creationId xmlns:a16="http://schemas.microsoft.com/office/drawing/2014/main" id="{C3865967-426A-435F-AB11-25C8ED13B7F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6814800" y="5072063"/>
            <a:ext cx="17081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Text Box 4">
            <a:extLst>
              <a:ext uri="{FF2B5EF4-FFF2-40B4-BE49-F238E27FC236}">
                <a16:creationId xmlns:a16="http://schemas.microsoft.com/office/drawing/2014/main" id="{8A0149A7-CAC7-47FF-8301-8C796C0C63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8275" y="10558463"/>
            <a:ext cx="22399625" cy="203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5665" tIns="92829" rIns="185665" bIns="92829">
            <a:spAutoFit/>
          </a:bodyPr>
          <a:lstStyle>
            <a:lvl1pPr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indent="-28575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22860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indent="-22860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indent="-22860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ctr" rtl="1" eaLnBrk="1"/>
            <a:r>
              <a:rPr lang="ar-MA" altLang="fr-FR" sz="600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حصيلة المبادرة الوطنية للتنمية  البشرية </a:t>
            </a:r>
            <a:r>
              <a:rPr lang="ar-MA" altLang="fr-FR" sz="440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2005-2018</a:t>
            </a:r>
            <a:endParaRPr lang="ar-MA" altLang="fr-FR" sz="400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 eaLnBrk="1"/>
            <a:r>
              <a:rPr lang="ar-MA" altLang="fr-FR" sz="600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على مستوى تراب عمالة مقاطعات عين السبع الحي المحمدي</a:t>
            </a:r>
            <a:endParaRPr lang="ar-MA" altLang="fr-FR" sz="44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>
            <a:extLst>
              <a:ext uri="{FF2B5EF4-FFF2-40B4-BE49-F238E27FC236}">
                <a16:creationId xmlns:a16="http://schemas.microsoft.com/office/drawing/2014/main" id="{A9703F0A-BC1D-4E9F-A098-5CA421B0187E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93750" y="385763"/>
            <a:ext cx="22186900" cy="1684337"/>
          </a:xfrm>
        </p:spPr>
        <p:txBody>
          <a:bodyPr/>
          <a:lstStyle/>
          <a:p>
            <a:pPr algn="r" rtl="1">
              <a:buFont typeface="Wingdings" panose="05000000000000000000" pitchFamily="2" charset="2"/>
              <a:buChar char="q"/>
            </a:pPr>
            <a:r>
              <a:rPr lang="ar-MA" altLang="fr-FR" sz="6600">
                <a:solidFill>
                  <a:srgbClr val="FF0000"/>
                </a:solidFill>
              </a:rPr>
              <a:t>مساهمة المبادرة الوطنية للتنمية البشرية : </a:t>
            </a:r>
            <a:r>
              <a:rPr lang="fr-FR" altLang="fr-FR" sz="6600" b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43 886 589,24</a:t>
            </a:r>
            <a:r>
              <a:rPr lang="ar-MA" altLang="fr-FR" sz="6600" b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درهم</a:t>
            </a:r>
            <a:br>
              <a:rPr lang="fr-FR" altLang="fr-FR" sz="6600" b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fr-FR" altLang="fr-FR" sz="6600">
              <a:solidFill>
                <a:srgbClr val="FF0000"/>
              </a:solidFill>
            </a:endParaRPr>
          </a:p>
        </p:txBody>
      </p:sp>
      <p:sp>
        <p:nvSpPr>
          <p:cNvPr id="14339" name="Espace réservé du contenu 1">
            <a:extLst>
              <a:ext uri="{FF2B5EF4-FFF2-40B4-BE49-F238E27FC236}">
                <a16:creationId xmlns:a16="http://schemas.microsoft.com/office/drawing/2014/main" id="{A0ABBB47-8856-4E09-BF80-57EA1BC9DB15}"/>
              </a:ext>
            </a:extLst>
          </p:cNvPr>
          <p:cNvSpPr txBox="1">
            <a:spLocks/>
          </p:cNvSpPr>
          <p:nvPr/>
        </p:nvSpPr>
        <p:spPr bwMode="auto">
          <a:xfrm>
            <a:off x="0" y="2935288"/>
            <a:ext cx="22667913" cy="1010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>
            <a:lvl1pPr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indent="-28575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22860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indent="-22860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indent="-22860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r" rtl="1">
              <a:lnSpc>
                <a:spcPct val="80000"/>
              </a:lnSpc>
              <a:buSzPct val="90000"/>
              <a:buFont typeface="Wingdings" panose="05000000000000000000" pitchFamily="2" charset="2"/>
              <a:buChar char="§"/>
            </a:pPr>
            <a:endParaRPr lang="ar-MA" altLang="fr-FR" sz="5400">
              <a:solidFill>
                <a:srgbClr val="FF0000"/>
              </a:solidFill>
              <a:sym typeface="Helvetica Neue Medium" charset="0"/>
            </a:endParaRPr>
          </a:p>
          <a:p>
            <a:pPr algn="r" rtl="1">
              <a:lnSpc>
                <a:spcPct val="80000"/>
              </a:lnSpc>
              <a:buSzPct val="90000"/>
              <a:buFont typeface="Wingdings" panose="05000000000000000000" pitchFamily="2" charset="2"/>
              <a:buChar char="§"/>
            </a:pPr>
            <a:endParaRPr lang="ar-MA" altLang="fr-FR" sz="5400">
              <a:solidFill>
                <a:srgbClr val="FF0000"/>
              </a:solidFill>
              <a:sym typeface="Helvetica Neue Medium" charset="0"/>
            </a:endParaRPr>
          </a:p>
          <a:p>
            <a:pPr algn="r" rtl="1">
              <a:lnSpc>
                <a:spcPct val="80000"/>
              </a:lnSpc>
              <a:buSzPct val="90000"/>
              <a:buFont typeface="Wingdings" panose="05000000000000000000" pitchFamily="2" charset="2"/>
              <a:buChar char="§"/>
            </a:pPr>
            <a:r>
              <a:rPr lang="ar-MA" altLang="fr-FR" sz="5400">
                <a:solidFill>
                  <a:srgbClr val="FF0000"/>
                </a:solidFill>
                <a:sym typeface="Helvetica Neue Medium" charset="0"/>
              </a:rPr>
              <a:t>أهم المنجزات:</a:t>
            </a:r>
          </a:p>
          <a:p>
            <a:pPr algn="r" rtl="1">
              <a:lnSpc>
                <a:spcPct val="200000"/>
              </a:lnSpc>
              <a:buSzPct val="90000"/>
              <a:buFont typeface="Wingdings" panose="05000000000000000000" pitchFamily="2" charset="2"/>
              <a:buChar char="§"/>
            </a:pPr>
            <a:r>
              <a:rPr lang="ar-MA" altLang="fr-FR" sz="4800">
                <a:solidFill>
                  <a:schemeClr val="tx1"/>
                </a:solidFill>
              </a:rPr>
              <a:t>القيام بعدة حملات طبية</a:t>
            </a:r>
            <a:r>
              <a:rPr lang="ar-MA" altLang="fr-FR" sz="4800">
                <a:solidFill>
                  <a:schemeClr val="tx1"/>
                </a:solidFill>
                <a:sym typeface="Helvetica Neue Medium" charset="0"/>
              </a:rPr>
              <a:t>؛</a:t>
            </a:r>
            <a:endParaRPr lang="fr-FR" altLang="fr-FR" sz="4800">
              <a:solidFill>
                <a:schemeClr val="tx1"/>
              </a:solidFill>
            </a:endParaRPr>
          </a:p>
          <a:p>
            <a:pPr algn="r" rtl="1">
              <a:lnSpc>
                <a:spcPct val="150000"/>
              </a:lnSpc>
              <a:buSzPct val="90000"/>
              <a:buFont typeface="Wingdings" panose="05000000000000000000" pitchFamily="2" charset="2"/>
              <a:buChar char="§"/>
            </a:pPr>
            <a:r>
              <a:rPr lang="ar-MA" altLang="fr-FR" sz="4800">
                <a:solidFill>
                  <a:schemeClr val="tx1"/>
                </a:solidFill>
              </a:rPr>
              <a:t> اقتناء  </a:t>
            </a:r>
            <a:r>
              <a:rPr lang="ar-MA" altLang="fr-FR" sz="4400">
                <a:solidFill>
                  <a:schemeClr val="tx1"/>
                </a:solidFill>
              </a:rPr>
              <a:t>16 </a:t>
            </a:r>
            <a:r>
              <a:rPr lang="ar-MA" altLang="fr-FR" sz="4800">
                <a:solidFill>
                  <a:schemeClr val="tx1"/>
                </a:solidFill>
              </a:rPr>
              <a:t>أجهزة الكشف بالصدى</a:t>
            </a:r>
            <a:r>
              <a:rPr lang="ar-MA" altLang="fr-FR" sz="4800">
                <a:solidFill>
                  <a:schemeClr val="tx1"/>
                </a:solidFill>
                <a:sym typeface="Helvetica Neue Medium" charset="0"/>
              </a:rPr>
              <a:t>؛</a:t>
            </a:r>
          </a:p>
          <a:p>
            <a:pPr algn="r" rtl="1">
              <a:lnSpc>
                <a:spcPct val="150000"/>
              </a:lnSpc>
              <a:buSzPct val="90000"/>
              <a:buFont typeface="Wingdings" panose="05000000000000000000" pitchFamily="2" charset="2"/>
              <a:buChar char="§"/>
            </a:pPr>
            <a:r>
              <a:rPr lang="ar-MA" altLang="fr-FR" sz="4800">
                <a:solidFill>
                  <a:schemeClr val="tx1"/>
                </a:solidFill>
              </a:rPr>
              <a:t>بناء و تجهيز مركز لتصفية الدم ”أمل“ بالصخور السوداء</a:t>
            </a:r>
            <a:r>
              <a:rPr lang="ar-MA" altLang="fr-FR" sz="4800">
                <a:solidFill>
                  <a:schemeClr val="tx1"/>
                </a:solidFill>
                <a:sym typeface="Helvetica Neue Medium" charset="0"/>
              </a:rPr>
              <a:t>؛</a:t>
            </a:r>
            <a:endParaRPr lang="fr-FR" altLang="fr-FR" sz="4800">
              <a:solidFill>
                <a:schemeClr val="tx1"/>
              </a:solidFill>
            </a:endParaRPr>
          </a:p>
          <a:p>
            <a:pPr algn="r" rtl="1">
              <a:lnSpc>
                <a:spcPct val="150000"/>
              </a:lnSpc>
              <a:buSzPct val="90000"/>
              <a:buFont typeface="Wingdings" panose="05000000000000000000" pitchFamily="2" charset="2"/>
              <a:buChar char="§"/>
            </a:pPr>
            <a:r>
              <a:rPr lang="ar-MA" altLang="fr-FR" sz="4800">
                <a:solidFill>
                  <a:schemeClr val="tx1"/>
                </a:solidFill>
              </a:rPr>
              <a:t>اقتناء كرسي الأسنان</a:t>
            </a:r>
            <a:r>
              <a:rPr lang="ar-MA" altLang="fr-FR" sz="4800">
                <a:solidFill>
                  <a:schemeClr val="tx1"/>
                </a:solidFill>
                <a:sym typeface="Helvetica Neue Medium" charset="0"/>
              </a:rPr>
              <a:t> لفائدة </a:t>
            </a:r>
            <a:r>
              <a:rPr lang="ar-MA" altLang="fr-FR" sz="4800">
                <a:solidFill>
                  <a:schemeClr val="tx1"/>
                </a:solidFill>
              </a:rPr>
              <a:t>المركز الصحي حي جمال بالصخور السوداء</a:t>
            </a:r>
            <a:r>
              <a:rPr lang="ar-MA" altLang="fr-FR" sz="4800">
                <a:solidFill>
                  <a:schemeClr val="tx1"/>
                </a:solidFill>
                <a:sym typeface="Helvetica Neue Medium" charset="0"/>
              </a:rPr>
              <a:t>؛</a:t>
            </a:r>
            <a:endParaRPr lang="ar-MA" altLang="fr-FR" sz="4800">
              <a:solidFill>
                <a:schemeClr val="tx1"/>
              </a:solidFill>
            </a:endParaRPr>
          </a:p>
          <a:p>
            <a:pPr algn="r" rtl="1">
              <a:lnSpc>
                <a:spcPct val="150000"/>
              </a:lnSpc>
              <a:buSzPct val="90000"/>
              <a:buFont typeface="Wingdings" panose="05000000000000000000" pitchFamily="2" charset="2"/>
              <a:buChar char="§"/>
            </a:pPr>
            <a:r>
              <a:rPr lang="ar-MA" altLang="fr-FR" sz="4800">
                <a:solidFill>
                  <a:schemeClr val="tx1"/>
                </a:solidFill>
              </a:rPr>
              <a:t> تجهيز قاعة للجراحة العامة بمستشفى محمد الخامس</a:t>
            </a:r>
            <a:r>
              <a:rPr lang="ar-MA" altLang="fr-FR" sz="4800">
                <a:solidFill>
                  <a:schemeClr val="tx1"/>
                </a:solidFill>
                <a:sym typeface="Helvetica Neue Medium" charset="0"/>
              </a:rPr>
              <a:t>؛</a:t>
            </a:r>
            <a:endParaRPr lang="ar-MA" altLang="fr-FR" sz="4800">
              <a:solidFill>
                <a:schemeClr val="tx1"/>
              </a:solidFill>
            </a:endParaRPr>
          </a:p>
          <a:p>
            <a:pPr algn="r" rtl="1">
              <a:lnSpc>
                <a:spcPct val="150000"/>
              </a:lnSpc>
              <a:buSzPct val="90000"/>
              <a:buFont typeface="Wingdings" panose="05000000000000000000" pitchFamily="2" charset="2"/>
              <a:buChar char="§"/>
            </a:pPr>
            <a:r>
              <a:rPr lang="ar-MA" altLang="fr-FR" sz="4800">
                <a:solidFill>
                  <a:schemeClr val="tx1"/>
                </a:solidFill>
              </a:rPr>
              <a:t>تجهيز مختبر للتحليلات الطبية بمستشفى محمد الخامس</a:t>
            </a:r>
            <a:r>
              <a:rPr lang="ar-MA" altLang="fr-FR" sz="4800">
                <a:solidFill>
                  <a:schemeClr val="tx1"/>
                </a:solidFill>
                <a:sym typeface="Helvetica Neue Medium" charset="0"/>
              </a:rPr>
              <a:t>؛</a:t>
            </a:r>
          </a:p>
          <a:p>
            <a:pPr algn="r" rtl="1">
              <a:lnSpc>
                <a:spcPct val="150000"/>
              </a:lnSpc>
              <a:buSzPct val="90000"/>
              <a:buFont typeface="Wingdings" panose="05000000000000000000" pitchFamily="2" charset="2"/>
              <a:buChar char="§"/>
            </a:pPr>
            <a:r>
              <a:rPr lang="ar-MA" altLang="fr-FR" sz="4800">
                <a:solidFill>
                  <a:schemeClr val="tx1"/>
                </a:solidFill>
                <a:sym typeface="Helvetica Neue Medium" charset="0"/>
              </a:rPr>
              <a:t> </a:t>
            </a:r>
            <a:r>
              <a:rPr lang="ar-MA" altLang="fr-FR" sz="4800">
                <a:solidFill>
                  <a:schemeClr val="tx1"/>
                </a:solidFill>
              </a:rPr>
              <a:t>تجهيز مركز لتصفية الدم بمستشفى محمد الخامس ( 22 جهاز</a:t>
            </a:r>
            <a:r>
              <a:rPr lang="ar-MA" altLang="fr-FR" sz="4800">
                <a:solidFill>
                  <a:schemeClr val="tx1"/>
                </a:solidFill>
                <a:sym typeface="Helvetica Neue Medium" charset="0"/>
              </a:rPr>
              <a:t>؛ كراسي و قاعة لتصفية الماء)؛</a:t>
            </a:r>
          </a:p>
          <a:p>
            <a:pPr algn="r" rtl="1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MA" altLang="fr-FR" sz="4800">
                <a:solidFill>
                  <a:schemeClr val="tx1"/>
                </a:solidFill>
              </a:rPr>
              <a:t>إقتناء </a:t>
            </a:r>
            <a:r>
              <a:rPr lang="ar-MA" altLang="fr-FR" sz="4800"/>
              <a:t>2774</a:t>
            </a:r>
            <a:r>
              <a:rPr lang="ar-MA" altLang="fr-FR" sz="4800">
                <a:solidFill>
                  <a:schemeClr val="tx1"/>
                </a:solidFill>
              </a:rPr>
              <a:t> جهاز لقياس نسبة السكري بالدم</a:t>
            </a:r>
            <a:r>
              <a:rPr lang="ar-MA" altLang="fr-FR" sz="4800">
                <a:solidFill>
                  <a:schemeClr val="tx1"/>
                </a:solidFill>
                <a:sym typeface="Helvetica Neue Medium" charset="0"/>
              </a:rPr>
              <a:t> ؛</a:t>
            </a:r>
          </a:p>
          <a:p>
            <a:pPr algn="r" rtl="1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MA" altLang="fr-FR" sz="4800">
                <a:solidFill>
                  <a:schemeClr val="tx1"/>
                </a:solidFill>
                <a:sym typeface="Helvetica Neue Medium" charset="0"/>
              </a:rPr>
              <a:t> تهيئة وتجهيز مراكز صحية ( السعادة، درب مولاي الشريف، 11 يناير بالحي المحمدي)</a:t>
            </a:r>
            <a:endParaRPr lang="ar-MA" altLang="fr-FR" sz="4800">
              <a:solidFill>
                <a:schemeClr val="tx1"/>
              </a:solidFill>
            </a:endParaRPr>
          </a:p>
          <a:p>
            <a:pPr algn="r" rtl="1">
              <a:lnSpc>
                <a:spcPct val="200000"/>
              </a:lnSpc>
              <a:buSzPct val="90000"/>
              <a:buFont typeface="Wingdings" panose="05000000000000000000" pitchFamily="2" charset="2"/>
              <a:buChar char="§"/>
            </a:pPr>
            <a:endParaRPr lang="fr-FR" altLang="fr-FR" sz="4800">
              <a:solidFill>
                <a:schemeClr val="tx1"/>
              </a:solidFill>
            </a:endParaRPr>
          </a:p>
          <a:p>
            <a:pPr algn="just" rtl="1"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ar-MA" altLang="fr-FR" sz="2200" b="0">
              <a:latin typeface="Helvetica Neue Medium" charset="0"/>
              <a:sym typeface="Helvetica Neue Medium" charset="0"/>
            </a:endParaRPr>
          </a:p>
          <a:p>
            <a:pPr algn="just" rtl="1" eaLnBrk="1" hangingPunct="1">
              <a:lnSpc>
                <a:spcPct val="150000"/>
              </a:lnSpc>
            </a:pPr>
            <a:endParaRPr lang="ar-MA" altLang="fr-FR" sz="2200" b="0">
              <a:latin typeface="Helvetica Neue Medium" charset="0"/>
              <a:sym typeface="Helvetica Neue Medium" charset="0"/>
            </a:endParaRPr>
          </a:p>
          <a:p>
            <a:pPr algn="just" rtl="1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ar-MA" altLang="fr-FR" sz="2200" b="0">
              <a:latin typeface="Helvetica Neue Medium" charset="0"/>
              <a:sym typeface="Helvetica Neue Medium" charset="0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ar-MA" altLang="fr-FR" sz="2200" b="0">
                <a:latin typeface="Helvetica Neue Medium" charset="0"/>
                <a:sym typeface="Helvetica Neue Medium" charset="0"/>
              </a:rPr>
              <a:t>ا</a:t>
            </a:r>
            <a:endParaRPr lang="ar-MA" altLang="fr-FR" sz="6200">
              <a:latin typeface="Helvetica Neue Medium" charset="0"/>
              <a:sym typeface="Helvetica Neue Medium" charset="0"/>
            </a:endParaRP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Espace réservé du contenu 1">
            <a:extLst>
              <a:ext uri="{FF2B5EF4-FFF2-40B4-BE49-F238E27FC236}">
                <a16:creationId xmlns:a16="http://schemas.microsoft.com/office/drawing/2014/main" id="{59486DAA-63B0-447B-A757-8D0AFAB64C8A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1073150" y="3127375"/>
            <a:ext cx="23310850" cy="9964738"/>
          </a:xfrm>
        </p:spPr>
        <p:txBody>
          <a:bodyPr>
            <a:normAutofit/>
          </a:bodyPr>
          <a:lstStyle/>
          <a:p>
            <a:pPr algn="ctr" rt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MA" sz="24300" b="1" spc="106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قطاع التربية </a:t>
            </a:r>
            <a:r>
              <a:rPr lang="ar-MA" sz="24300" b="1" spc="106" dirty="0" err="1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و</a:t>
            </a:r>
            <a:r>
              <a:rPr lang="ar-MA" sz="24300" b="1" spc="106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 التعليم</a:t>
            </a:r>
            <a:endParaRPr lang="fr-FR" sz="24300" b="1" spc="106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3698E221-1BA3-4B4B-90E2-B1950C83047A}"/>
              </a:ext>
            </a:extLst>
          </p:cNvPr>
          <p:cNvSpPr txBox="1"/>
          <p:nvPr/>
        </p:nvSpPr>
        <p:spPr>
          <a:xfrm>
            <a:off x="4192588" y="2028825"/>
            <a:ext cx="14828837" cy="1797050"/>
          </a:xfrm>
          <a:prstGeom prst="rect">
            <a:avLst/>
          </a:prstGeom>
          <a:noFill/>
        </p:spPr>
        <p:txBody>
          <a:bodyPr lIns="193524" tIns="96762" rIns="193524" bIns="96762">
            <a:spAutoFit/>
          </a:bodyPr>
          <a:lstStyle/>
          <a:p>
            <a:pPr algn="ctr" hangingPunct="0">
              <a:defRPr/>
            </a:pPr>
            <a:endParaRPr lang="ar-MA" sz="1900">
              <a:effectLst>
                <a:outerShdw blurRad="38100" dist="38100" dir="2700000" algn="tl">
                  <a:srgbClr val="C0C0C0"/>
                </a:outerShdw>
              </a:effectLst>
              <a:latin typeface="Andalus" pitchFamily="18" charset="-78"/>
              <a:ea typeface="Helvetica Neue" charset="0"/>
              <a:cs typeface="Helvetica Neue" charset="0"/>
              <a:sym typeface="Helvetica Neue" charset="0"/>
            </a:endParaRPr>
          </a:p>
          <a:p>
            <a:pPr algn="ctr" hangingPunct="0">
              <a:defRPr/>
            </a:pPr>
            <a:r>
              <a:rPr lang="ar-MA" sz="85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dalus" pitchFamily="18" charset="-78"/>
                <a:ea typeface="Helvetica Neue" charset="0"/>
                <a:cs typeface="Helvetica Neue" charset="0"/>
                <a:sym typeface="Helvetica Neue" charset="0"/>
              </a:rPr>
              <a:t>قطاع التربية و التعليم</a:t>
            </a:r>
            <a:endParaRPr lang="fr-FR" sz="85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ndalus" pitchFamily="18" charset="-78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BCB84570-9DAB-4F3A-B8F8-FBE660EC2CC0}"/>
              </a:ext>
            </a:extLst>
          </p:cNvPr>
          <p:cNvGraphicFramePr>
            <a:graphicFrameLocks noGrp="1"/>
          </p:cNvGraphicFramePr>
          <p:nvPr/>
        </p:nvGraphicFramePr>
        <p:xfrm>
          <a:off x="0" y="4797425"/>
          <a:ext cx="24384000" cy="7294563"/>
        </p:xfrm>
        <a:graphic>
          <a:graphicData uri="http://schemas.openxmlformats.org/drawingml/2006/table">
            <a:tbl>
              <a:tblPr/>
              <a:tblGrid>
                <a:gridCol w="4398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798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816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260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982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6146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MA" sz="4800" b="1" dirty="0">
                          <a:latin typeface="Calibri"/>
                          <a:ea typeface="Calibri"/>
                          <a:cs typeface="Arial"/>
                        </a:rPr>
                        <a:t>عدد المستفيدين</a:t>
                      </a:r>
                      <a:endParaRPr lang="fr-FR" sz="4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035" marR="14035" marT="78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C4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MA" sz="4800" b="1" dirty="0">
                          <a:latin typeface="Calibri"/>
                          <a:ea typeface="Calibri"/>
                          <a:cs typeface="Arial"/>
                        </a:rPr>
                        <a:t>مساهمة المبادرة بالدرهم</a:t>
                      </a:r>
                      <a:endParaRPr lang="fr-FR" sz="4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035" marR="14035" marT="78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C4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MA" sz="4800" b="1" dirty="0">
                          <a:latin typeface="Calibri"/>
                          <a:ea typeface="Calibri"/>
                          <a:cs typeface="Arial"/>
                        </a:rPr>
                        <a:t>المبلغ الاجمالي بالدرهم</a:t>
                      </a:r>
                      <a:endParaRPr lang="fr-FR" sz="4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035" marR="14035" marT="78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C4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MA" sz="4800" b="1" dirty="0">
                          <a:latin typeface="Calibri"/>
                          <a:ea typeface="Calibri"/>
                          <a:cs typeface="Arial"/>
                        </a:rPr>
                        <a:t>عدد المشاريع</a:t>
                      </a:r>
                      <a:endParaRPr lang="fr-FR" sz="4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035" marR="14035" marT="78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C4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MA" sz="4800" b="1" dirty="0">
                          <a:latin typeface="Calibri"/>
                          <a:ea typeface="Calibri"/>
                          <a:cs typeface="Arial"/>
                        </a:rPr>
                        <a:t>المرحلة </a:t>
                      </a:r>
                      <a:endParaRPr lang="fr-FR" sz="4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035" marR="14035" marT="78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C4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70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4800" dirty="0">
                          <a:latin typeface="Calibri"/>
                          <a:ea typeface="Calibri"/>
                          <a:cs typeface="Arial"/>
                        </a:rPr>
                        <a:t>48138</a:t>
                      </a:r>
                    </a:p>
                  </a:txBody>
                  <a:tcPr marL="14035" marR="14035" marT="78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4800" dirty="0">
                          <a:latin typeface="Calibri"/>
                          <a:ea typeface="Calibri"/>
                          <a:cs typeface="Arial"/>
                        </a:rPr>
                        <a:t>6 272 158,00</a:t>
                      </a:r>
                    </a:p>
                  </a:txBody>
                  <a:tcPr marL="17543" marR="17543" marT="98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4800" dirty="0">
                          <a:latin typeface="Calibri"/>
                          <a:ea typeface="Calibri"/>
                          <a:cs typeface="Arial"/>
                        </a:rPr>
                        <a:t>8 522 861,00</a:t>
                      </a:r>
                    </a:p>
                  </a:txBody>
                  <a:tcPr marL="17543" marR="17543" marT="98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4800" b="1" dirty="0">
                          <a:latin typeface="Calibri"/>
                          <a:ea typeface="Calibri"/>
                          <a:cs typeface="Arial"/>
                        </a:rPr>
                        <a:t>59</a:t>
                      </a:r>
                    </a:p>
                  </a:txBody>
                  <a:tcPr marL="14035" marR="14035" marT="78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MA" sz="4800" b="1" dirty="0">
                          <a:latin typeface="Calibri"/>
                          <a:ea typeface="Calibri"/>
                          <a:cs typeface="Arial"/>
                        </a:rPr>
                        <a:t>المرحلة الأولى </a:t>
                      </a:r>
                      <a:endParaRPr lang="fr-FR" sz="4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035" marR="14035" marT="78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141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4800" dirty="0">
                          <a:latin typeface="Calibri"/>
                          <a:ea typeface="Calibri"/>
                          <a:cs typeface="Arial"/>
                        </a:rPr>
                        <a:t>89306</a:t>
                      </a:r>
                    </a:p>
                  </a:txBody>
                  <a:tcPr marL="14035" marR="14035" marT="78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4800" dirty="0">
                          <a:latin typeface="Calibri"/>
                          <a:ea typeface="Calibri"/>
                          <a:cs typeface="Arial"/>
                        </a:rPr>
                        <a:t>24 358 932,88</a:t>
                      </a:r>
                    </a:p>
                  </a:txBody>
                  <a:tcPr marL="17543" marR="17543" marT="98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4800" dirty="0">
                          <a:latin typeface="Calibri"/>
                          <a:ea typeface="Calibri"/>
                          <a:cs typeface="Arial"/>
                        </a:rPr>
                        <a:t>34 168 667,88</a:t>
                      </a:r>
                    </a:p>
                  </a:txBody>
                  <a:tcPr marL="17543" marR="17543" marT="98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4800" b="1" dirty="0">
                          <a:latin typeface="Calibri"/>
                          <a:ea typeface="Calibri"/>
                          <a:cs typeface="Arial"/>
                        </a:rPr>
                        <a:t>92</a:t>
                      </a:r>
                    </a:p>
                  </a:txBody>
                  <a:tcPr marL="14035" marR="14035" marT="78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MA" sz="4800" b="1" dirty="0">
                          <a:latin typeface="Calibri"/>
                          <a:ea typeface="Calibri"/>
                          <a:cs typeface="Arial"/>
                        </a:rPr>
                        <a:t>المرحلة الثانية </a:t>
                      </a:r>
                      <a:endParaRPr lang="fr-FR" sz="4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035" marR="14035" marT="78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141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4800" b="1" dirty="0">
                          <a:latin typeface="Calibri"/>
                          <a:ea typeface="Calibri"/>
                          <a:cs typeface="Arial"/>
                        </a:rPr>
                        <a:t>137444</a:t>
                      </a:r>
                    </a:p>
                  </a:txBody>
                  <a:tcPr marL="14035" marR="14035" marT="78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4800" b="1" dirty="0">
                          <a:latin typeface="Calibri"/>
                          <a:ea typeface="Calibri"/>
                          <a:cs typeface="Arial"/>
                        </a:rPr>
                        <a:t>30 631 090,88</a:t>
                      </a:r>
                    </a:p>
                  </a:txBody>
                  <a:tcPr marL="17543" marR="17543" marT="98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4800" b="1" dirty="0">
                          <a:latin typeface="Calibri"/>
                          <a:ea typeface="Calibri"/>
                          <a:cs typeface="Arial"/>
                        </a:rPr>
                        <a:t>42 721 528,88</a:t>
                      </a:r>
                    </a:p>
                  </a:txBody>
                  <a:tcPr marL="17543" marR="17543" marT="98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4800" b="1" dirty="0">
                          <a:latin typeface="Calibri"/>
                          <a:ea typeface="Calibri"/>
                          <a:cs typeface="Arial"/>
                        </a:rPr>
                        <a:t>151</a:t>
                      </a:r>
                    </a:p>
                  </a:txBody>
                  <a:tcPr marL="14035" marR="14035" marT="78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MA" sz="480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المجموع</a:t>
                      </a:r>
                      <a:endParaRPr lang="fr-FR" sz="48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035" marR="14035" marT="78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>
            <a:extLst>
              <a:ext uri="{FF2B5EF4-FFF2-40B4-BE49-F238E27FC236}">
                <a16:creationId xmlns:a16="http://schemas.microsoft.com/office/drawing/2014/main" id="{8FBCAD8A-1187-4864-98C2-B3D16E383432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108075" y="1539875"/>
            <a:ext cx="21656675" cy="601663"/>
          </a:xfrm>
        </p:spPr>
        <p:txBody>
          <a:bodyPr/>
          <a:lstStyle/>
          <a:p>
            <a:pPr rtl="1"/>
            <a:r>
              <a:rPr lang="ar-MA" altLang="fr-FR" sz="6600">
                <a:solidFill>
                  <a:srgbClr val="FF0000"/>
                </a:solidFill>
              </a:rPr>
              <a:t>مساهمة المبادرة الوطنية للتنمية البشرية : </a:t>
            </a:r>
            <a:r>
              <a:rPr lang="fr-FR" altLang="fr-FR" sz="5400" b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30 631 090,88</a:t>
            </a:r>
            <a:r>
              <a:rPr lang="ar-MA" altLang="fr-FR" sz="5400" b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درهم</a:t>
            </a:r>
            <a:br>
              <a:rPr lang="fr-FR" altLang="fr-FR" sz="6600" b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fr-FR" altLang="fr-FR" sz="6600" b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fr-FR" altLang="fr-FR" sz="6600">
              <a:solidFill>
                <a:srgbClr val="FF0000"/>
              </a:solidFill>
            </a:endParaRPr>
          </a:p>
        </p:txBody>
      </p:sp>
      <p:sp>
        <p:nvSpPr>
          <p:cNvPr id="17411" name="Espace réservé du contenu 1">
            <a:extLst>
              <a:ext uri="{FF2B5EF4-FFF2-40B4-BE49-F238E27FC236}">
                <a16:creationId xmlns:a16="http://schemas.microsoft.com/office/drawing/2014/main" id="{20AB8BFE-9CC4-4EAA-BB17-4A7E2E744B5B}"/>
              </a:ext>
            </a:extLst>
          </p:cNvPr>
          <p:cNvSpPr txBox="1">
            <a:spLocks/>
          </p:cNvSpPr>
          <p:nvPr/>
        </p:nvSpPr>
        <p:spPr bwMode="auto">
          <a:xfrm>
            <a:off x="0" y="2935288"/>
            <a:ext cx="22667913" cy="1010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>
            <a:lvl1pPr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indent="-28575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22860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indent="-22860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indent="-22860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r" rtl="1">
              <a:lnSpc>
                <a:spcPct val="80000"/>
              </a:lnSpc>
              <a:buSzPct val="90000"/>
              <a:buFont typeface="Wingdings" panose="05000000000000000000" pitchFamily="2" charset="2"/>
              <a:buChar char="§"/>
            </a:pPr>
            <a:endParaRPr lang="ar-MA" altLang="fr-FR" sz="5400">
              <a:solidFill>
                <a:srgbClr val="FF0000"/>
              </a:solidFill>
              <a:sym typeface="Helvetica Neue Medium" charset="0"/>
            </a:endParaRPr>
          </a:p>
          <a:p>
            <a:pPr algn="r" rtl="1">
              <a:lnSpc>
                <a:spcPct val="80000"/>
              </a:lnSpc>
              <a:buSzPct val="90000"/>
              <a:buFont typeface="Wingdings" panose="05000000000000000000" pitchFamily="2" charset="2"/>
              <a:buChar char="§"/>
            </a:pPr>
            <a:endParaRPr lang="ar-MA" altLang="fr-FR" sz="5400">
              <a:solidFill>
                <a:srgbClr val="FF0000"/>
              </a:solidFill>
              <a:sym typeface="Helvetica Neue Medium" charset="0"/>
            </a:endParaRPr>
          </a:p>
          <a:p>
            <a:pPr algn="r" rtl="1">
              <a:lnSpc>
                <a:spcPct val="80000"/>
              </a:lnSpc>
              <a:buSzPct val="90000"/>
              <a:buFont typeface="Wingdings" panose="05000000000000000000" pitchFamily="2" charset="2"/>
              <a:buChar char="§"/>
            </a:pPr>
            <a:r>
              <a:rPr lang="ar-MA" altLang="fr-FR" sz="5400">
                <a:solidFill>
                  <a:srgbClr val="FF0000"/>
                </a:solidFill>
                <a:sym typeface="Helvetica Neue Medium" charset="0"/>
              </a:rPr>
              <a:t>أهم المنجزات:</a:t>
            </a:r>
          </a:p>
          <a:p>
            <a:pPr algn="r" rtl="1">
              <a:lnSpc>
                <a:spcPct val="80000"/>
              </a:lnSpc>
              <a:buSzPct val="90000"/>
            </a:pPr>
            <a:endParaRPr lang="ar-MA" altLang="fr-FR" sz="5400">
              <a:solidFill>
                <a:srgbClr val="FF0000"/>
              </a:solidFill>
              <a:sym typeface="Helvetica Neue Medium" charset="0"/>
            </a:endParaRPr>
          </a:p>
          <a:p>
            <a:pPr algn="r" rtl="1">
              <a:lnSpc>
                <a:spcPct val="80000"/>
              </a:lnSpc>
              <a:buSzPct val="90000"/>
            </a:pPr>
            <a:r>
              <a:rPr lang="ar-MA" altLang="fr-FR" sz="4800">
                <a:solidFill>
                  <a:srgbClr val="363789"/>
                </a:solidFill>
                <a:sym typeface="Helvetica Neue Medium" charset="0"/>
              </a:rPr>
              <a:t>ال</a:t>
            </a:r>
            <a:r>
              <a:rPr lang="ar-SA" altLang="fr-FR" sz="4800">
                <a:solidFill>
                  <a:srgbClr val="363789"/>
                </a:solidFill>
                <a:sym typeface="Helvetica Neue Medium" charset="0"/>
              </a:rPr>
              <a:t>تعليم الأولي </a:t>
            </a:r>
            <a:endParaRPr lang="fr-FR" altLang="fr-FR" sz="4800">
              <a:solidFill>
                <a:srgbClr val="363789"/>
              </a:solidFill>
              <a:sym typeface="Helvetica Neue Medium" charset="0"/>
            </a:endParaRPr>
          </a:p>
          <a:p>
            <a:pPr algn="r" rtl="1">
              <a:buSzPct val="90000"/>
              <a:buFont typeface="Wingdings" panose="05000000000000000000" pitchFamily="2" charset="2"/>
              <a:buChar char="§"/>
            </a:pPr>
            <a:r>
              <a:rPr lang="ar-MA" altLang="fr-FR" sz="4800">
                <a:solidFill>
                  <a:schemeClr val="tx1"/>
                </a:solidFill>
              </a:rPr>
              <a:t>ت</a:t>
            </a:r>
            <a:r>
              <a:rPr lang="ar-MA" altLang="fr-FR" sz="4800"/>
              <a:t>جهيز قاعة للتعليم الأولي بمدرسة ابن هشام</a:t>
            </a:r>
          </a:p>
          <a:p>
            <a:pPr algn="r" rtl="1">
              <a:buSzPct val="90000"/>
              <a:buFont typeface="Wingdings" panose="05000000000000000000" pitchFamily="2" charset="2"/>
              <a:buChar char="§"/>
            </a:pPr>
            <a:r>
              <a:rPr lang="ar-MA" altLang="fr-FR" sz="4800">
                <a:solidFill>
                  <a:schemeClr val="tx1"/>
                </a:solidFill>
                <a:sym typeface="Helvetica Neue Medium" charset="0"/>
              </a:rPr>
              <a:t>ت</a:t>
            </a:r>
            <a:r>
              <a:rPr lang="ar-MA" altLang="fr-FR" sz="4800"/>
              <a:t>جهيز قاعتين للتعليم الاولي بمدرسة العياشي</a:t>
            </a:r>
          </a:p>
          <a:p>
            <a:pPr algn="r" rtl="1">
              <a:buSzPct val="90000"/>
              <a:buFont typeface="Wingdings" panose="05000000000000000000" pitchFamily="2" charset="2"/>
              <a:buChar char="§"/>
            </a:pPr>
            <a:r>
              <a:rPr lang="ar-MA" altLang="fr-FR" sz="4800">
                <a:solidFill>
                  <a:schemeClr val="tx1"/>
                </a:solidFill>
              </a:rPr>
              <a:t>ت</a:t>
            </a:r>
            <a:r>
              <a:rPr lang="ar-MA" altLang="fr-FR" sz="4800"/>
              <a:t>جهيز قاعة للتعليم الأولي بمدرسة إمام البخاري</a:t>
            </a:r>
            <a:endParaRPr lang="fr-FR" altLang="fr-FR" sz="4800"/>
          </a:p>
          <a:p>
            <a:pPr algn="r" rtl="1">
              <a:buSzPct val="90000"/>
              <a:buFont typeface="Wingdings" panose="05000000000000000000" pitchFamily="2" charset="2"/>
              <a:buChar char="§"/>
            </a:pPr>
            <a:r>
              <a:rPr lang="ar-MA" altLang="fr-FR" sz="4800"/>
              <a:t>تجهيز قاعة للتعليم الأولي بمدرسة الشهيد محمد بن المكي</a:t>
            </a:r>
          </a:p>
          <a:p>
            <a:pPr algn="r" rtl="1">
              <a:buSzPct val="90000"/>
              <a:buFont typeface="Wingdings" panose="05000000000000000000" pitchFamily="2" charset="2"/>
              <a:buChar char="§"/>
            </a:pPr>
            <a:r>
              <a:rPr lang="ar-MA" altLang="fr-FR" sz="4800"/>
              <a:t>تجهيز قسم للتعليم الأولي بمؤسسة الموحدين</a:t>
            </a:r>
          </a:p>
          <a:p>
            <a:pPr algn="r" rtl="1">
              <a:buSzPct val="90000"/>
              <a:buFont typeface="Wingdings" panose="05000000000000000000" pitchFamily="2" charset="2"/>
              <a:buChar char="§"/>
            </a:pPr>
            <a:endParaRPr lang="ar-MA" altLang="fr-FR" sz="1600" b="0">
              <a:latin typeface="Helvetica Neue Medium" charset="0"/>
              <a:sym typeface="Helvetica Neue Medium" charset="0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ar-MA" altLang="fr-FR" sz="1600" b="0">
                <a:latin typeface="Helvetica Neue Medium" charset="0"/>
                <a:sym typeface="Helvetica Neue Medium" charset="0"/>
              </a:rPr>
              <a:t>ا</a:t>
            </a:r>
            <a:endParaRPr lang="ar-MA" altLang="fr-FR" sz="4800">
              <a:latin typeface="Helvetica Neue Medium" charset="0"/>
              <a:sym typeface="Helvetica Neue Medium" charset="0"/>
            </a:endParaRPr>
          </a:p>
          <a:p>
            <a:pPr algn="r" rtl="1">
              <a:lnSpc>
                <a:spcPct val="150000"/>
              </a:lnSpc>
              <a:buSzPct val="90000"/>
              <a:buFont typeface="Wingdings" panose="05000000000000000000" pitchFamily="2" charset="2"/>
              <a:buChar char="§"/>
            </a:pPr>
            <a:endParaRPr lang="ar-MA" altLang="fr-FR" sz="4800">
              <a:solidFill>
                <a:schemeClr val="tx1"/>
              </a:solidFill>
              <a:sym typeface="Helvetica Neue Medium" charset="0"/>
            </a:endParaRPr>
          </a:p>
          <a:p>
            <a:pPr algn="r" rtl="1">
              <a:lnSpc>
                <a:spcPct val="200000"/>
              </a:lnSpc>
              <a:buSzPct val="90000"/>
              <a:buFont typeface="Wingdings" panose="05000000000000000000" pitchFamily="2" charset="2"/>
              <a:buChar char="§"/>
            </a:pPr>
            <a:endParaRPr lang="fr-FR" altLang="fr-FR" sz="4800">
              <a:solidFill>
                <a:schemeClr val="tx1"/>
              </a:solidFill>
            </a:endParaRPr>
          </a:p>
          <a:p>
            <a:pPr algn="just" rtl="1"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ar-MA" altLang="fr-FR" sz="2200" b="0">
              <a:latin typeface="Helvetica Neue Medium" charset="0"/>
              <a:sym typeface="Helvetica Neue Medium" charset="0"/>
            </a:endParaRPr>
          </a:p>
          <a:p>
            <a:pPr algn="just" rtl="1" eaLnBrk="1" hangingPunct="1">
              <a:lnSpc>
                <a:spcPct val="150000"/>
              </a:lnSpc>
            </a:pPr>
            <a:endParaRPr lang="ar-MA" altLang="fr-FR" sz="2200" b="0">
              <a:latin typeface="Helvetica Neue Medium" charset="0"/>
              <a:sym typeface="Helvetica Neue Medium" charset="0"/>
            </a:endParaRPr>
          </a:p>
          <a:p>
            <a:pPr algn="just" rtl="1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ar-MA" altLang="fr-FR" sz="2200" b="0">
              <a:latin typeface="Helvetica Neue Medium" charset="0"/>
              <a:sym typeface="Helvetica Neue Medium" charset="0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ar-MA" altLang="fr-FR" sz="2200" b="0">
                <a:latin typeface="Helvetica Neue Medium" charset="0"/>
                <a:sym typeface="Helvetica Neue Medium" charset="0"/>
              </a:rPr>
              <a:t>ا</a:t>
            </a:r>
            <a:endParaRPr lang="ar-MA" altLang="fr-FR" sz="6200">
              <a:latin typeface="Helvetica Neue Medium" charset="0"/>
              <a:sym typeface="Helvetica Neue Medium" charset="0"/>
            </a:endParaRP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>
            <a:extLst>
              <a:ext uri="{FF2B5EF4-FFF2-40B4-BE49-F238E27FC236}">
                <a16:creationId xmlns:a16="http://schemas.microsoft.com/office/drawing/2014/main" id="{F14995C3-14DC-4B36-BAF4-77CA266ACC26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108075" y="1539875"/>
            <a:ext cx="21656675" cy="601663"/>
          </a:xfrm>
        </p:spPr>
        <p:txBody>
          <a:bodyPr/>
          <a:lstStyle/>
          <a:p>
            <a:pPr rtl="1"/>
            <a:r>
              <a:rPr lang="ar-MA" altLang="fr-FR" sz="6600">
                <a:solidFill>
                  <a:srgbClr val="FF0000"/>
                </a:solidFill>
              </a:rPr>
              <a:t>مساهمة المبادرة الوطنية للتنمية البشرية : </a:t>
            </a:r>
            <a:r>
              <a:rPr lang="fr-FR" altLang="fr-FR" sz="5400" b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30 631 090,88</a:t>
            </a:r>
            <a:r>
              <a:rPr lang="ar-MA" altLang="fr-FR" sz="5400" b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درهم</a:t>
            </a:r>
            <a:br>
              <a:rPr lang="fr-FR" altLang="fr-FR" sz="6600" b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fr-FR" altLang="fr-FR" sz="6600" b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fr-FR" altLang="fr-FR" sz="6600">
              <a:solidFill>
                <a:srgbClr val="FF0000"/>
              </a:solidFill>
            </a:endParaRPr>
          </a:p>
        </p:txBody>
      </p:sp>
      <p:sp>
        <p:nvSpPr>
          <p:cNvPr id="18435" name="Espace réservé du contenu 1">
            <a:extLst>
              <a:ext uri="{FF2B5EF4-FFF2-40B4-BE49-F238E27FC236}">
                <a16:creationId xmlns:a16="http://schemas.microsoft.com/office/drawing/2014/main" id="{D80BA2C5-B18B-4852-8434-628C3A377AF1}"/>
              </a:ext>
            </a:extLst>
          </p:cNvPr>
          <p:cNvSpPr txBox="1">
            <a:spLocks/>
          </p:cNvSpPr>
          <p:nvPr/>
        </p:nvSpPr>
        <p:spPr bwMode="auto">
          <a:xfrm>
            <a:off x="96838" y="3297238"/>
            <a:ext cx="22667912" cy="1070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>
            <a:lvl1pPr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indent="-28575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22860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indent="-22860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indent="-22860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r" rtl="1">
              <a:lnSpc>
                <a:spcPct val="80000"/>
              </a:lnSpc>
              <a:buSzPct val="90000"/>
              <a:buFont typeface="Wingdings" panose="05000000000000000000" pitchFamily="2" charset="2"/>
              <a:buChar char="§"/>
            </a:pPr>
            <a:endParaRPr lang="ar-MA" altLang="fr-FR" sz="5400">
              <a:solidFill>
                <a:srgbClr val="FF0000"/>
              </a:solidFill>
              <a:sym typeface="Helvetica Neue Medium" charset="0"/>
            </a:endParaRPr>
          </a:p>
          <a:p>
            <a:pPr algn="r" rtl="1">
              <a:lnSpc>
                <a:spcPct val="80000"/>
              </a:lnSpc>
              <a:buSzPct val="90000"/>
              <a:buFont typeface="Wingdings" panose="05000000000000000000" pitchFamily="2" charset="2"/>
              <a:buChar char="§"/>
            </a:pPr>
            <a:endParaRPr lang="ar-MA" altLang="fr-FR" sz="5400">
              <a:solidFill>
                <a:srgbClr val="FF0000"/>
              </a:solidFill>
              <a:sym typeface="Helvetica Neue Medium" charset="0"/>
            </a:endParaRPr>
          </a:p>
          <a:p>
            <a:pPr algn="r" rtl="1">
              <a:lnSpc>
                <a:spcPct val="80000"/>
              </a:lnSpc>
              <a:buSzPct val="90000"/>
              <a:buFont typeface="Wingdings" panose="05000000000000000000" pitchFamily="2" charset="2"/>
              <a:buChar char="§"/>
            </a:pPr>
            <a:r>
              <a:rPr lang="ar-MA" altLang="fr-FR" sz="4800">
                <a:solidFill>
                  <a:srgbClr val="FF0000"/>
                </a:solidFill>
                <a:sym typeface="Helvetica Neue Medium" charset="0"/>
              </a:rPr>
              <a:t>أهم المنجزات:</a:t>
            </a:r>
          </a:p>
          <a:p>
            <a:pPr algn="r" rtl="1">
              <a:lnSpc>
                <a:spcPct val="80000"/>
              </a:lnSpc>
              <a:buSzPct val="90000"/>
            </a:pPr>
            <a:endParaRPr lang="ar-MA" altLang="fr-FR" sz="1200">
              <a:solidFill>
                <a:srgbClr val="FF0000"/>
              </a:solidFill>
              <a:sym typeface="Helvetica Neue Medium" charset="0"/>
            </a:endParaRPr>
          </a:p>
          <a:p>
            <a:pPr algn="r" rtl="1">
              <a:lnSpc>
                <a:spcPct val="80000"/>
              </a:lnSpc>
              <a:buSzPct val="90000"/>
            </a:pPr>
            <a:r>
              <a:rPr lang="ar-SA" altLang="fr-FR" sz="4400">
                <a:solidFill>
                  <a:srgbClr val="363789"/>
                </a:solidFill>
                <a:sym typeface="Helvetica Neue Medium" charset="0"/>
              </a:rPr>
              <a:t>16 مشروع (البرنامج الإستعجالي 2005)</a:t>
            </a:r>
            <a:endParaRPr lang="fr-FR" altLang="fr-FR" sz="4400">
              <a:solidFill>
                <a:srgbClr val="363789"/>
              </a:solidFill>
              <a:sym typeface="Helvetica Neue Medium" charset="0"/>
            </a:endParaRPr>
          </a:p>
          <a:p>
            <a:pPr algn="r" rtl="1">
              <a:lnSpc>
                <a:spcPct val="80000"/>
              </a:lnSpc>
              <a:buSzPct val="90000"/>
            </a:pPr>
            <a:endParaRPr lang="fr-FR" altLang="fr-FR" sz="100">
              <a:solidFill>
                <a:srgbClr val="363789"/>
              </a:solidFill>
              <a:sym typeface="Helvetica Neue Medium" charset="0"/>
            </a:endParaRPr>
          </a:p>
          <a:p>
            <a:pPr algn="r" rtl="1">
              <a:buSzPct val="90000"/>
              <a:buFont typeface="Wingdings" panose="05000000000000000000" pitchFamily="2" charset="2"/>
              <a:buChar char="§"/>
            </a:pPr>
            <a:r>
              <a:rPr lang="ar-MA" altLang="fr-FR" sz="4400"/>
              <a:t>أشغال الصيانة والإصلاح بمدرسة أبو هريرة</a:t>
            </a:r>
          </a:p>
          <a:p>
            <a:pPr algn="r" rtl="1">
              <a:buSzPct val="90000"/>
              <a:buFont typeface="Wingdings" panose="05000000000000000000" pitchFamily="2" charset="2"/>
              <a:buChar char="§"/>
            </a:pPr>
            <a:r>
              <a:rPr lang="ar-MA" altLang="fr-FR" sz="4400"/>
              <a:t>أشغال الصيانة والإصلاح بمدرسة المسعودي</a:t>
            </a:r>
          </a:p>
          <a:p>
            <a:pPr algn="r" rtl="1">
              <a:buSzPct val="90000"/>
              <a:buFont typeface="Wingdings" panose="05000000000000000000" pitchFamily="2" charset="2"/>
              <a:buChar char="§"/>
            </a:pPr>
            <a:r>
              <a:rPr lang="ar-MA" altLang="fr-FR" sz="4400"/>
              <a:t>أشغال الصيانة والإصلاح بمدرسة الرافعي</a:t>
            </a:r>
          </a:p>
          <a:p>
            <a:pPr algn="r" rtl="1">
              <a:buSzPct val="90000"/>
              <a:buFont typeface="Wingdings" panose="05000000000000000000" pitchFamily="2" charset="2"/>
              <a:buChar char="§"/>
            </a:pPr>
            <a:r>
              <a:rPr lang="ar-MA" altLang="fr-FR" sz="4400"/>
              <a:t>أشغال الصيانة والإصلاح بمدرسة عبدالمجيد بن جلون</a:t>
            </a:r>
          </a:p>
          <a:p>
            <a:pPr algn="r" rtl="1">
              <a:buSzPct val="90000"/>
              <a:buFont typeface="Wingdings" panose="05000000000000000000" pitchFamily="2" charset="2"/>
              <a:buChar char="§"/>
            </a:pPr>
            <a:r>
              <a:rPr lang="ar-MA" altLang="fr-FR" sz="4400"/>
              <a:t>أشغال الصيانة والإصلاح بمدرسة الأشعري</a:t>
            </a:r>
          </a:p>
          <a:p>
            <a:pPr algn="r" rtl="1">
              <a:buSzPct val="90000"/>
              <a:buFont typeface="Wingdings" panose="05000000000000000000" pitchFamily="2" charset="2"/>
              <a:buChar char="§"/>
            </a:pPr>
            <a:r>
              <a:rPr lang="ar-MA" altLang="fr-FR" sz="4400"/>
              <a:t>أشغال الصيانة والإصلاح بمدرسة الكواكبي</a:t>
            </a:r>
          </a:p>
          <a:p>
            <a:pPr algn="r" rtl="1">
              <a:buSzPct val="90000"/>
              <a:buFont typeface="Wingdings" panose="05000000000000000000" pitchFamily="2" charset="2"/>
              <a:buChar char="§"/>
            </a:pPr>
            <a:r>
              <a:rPr lang="ar-MA" altLang="fr-FR" sz="4400"/>
              <a:t>أشغال الصيانة والإصلاح بمدرسة عثمان بن عفان</a:t>
            </a:r>
          </a:p>
          <a:p>
            <a:pPr algn="r" rtl="1">
              <a:buSzPct val="90000"/>
              <a:buFont typeface="Wingdings" panose="05000000000000000000" pitchFamily="2" charset="2"/>
              <a:buChar char="§"/>
            </a:pPr>
            <a:r>
              <a:rPr lang="ar-MA" altLang="fr-FR" sz="4400"/>
              <a:t>أشغال الصيانة والإصلاح بمدرسة الخليل بن أحمد</a:t>
            </a:r>
          </a:p>
          <a:p>
            <a:pPr algn="r" rtl="1">
              <a:buSzPct val="90000"/>
              <a:buFont typeface="Wingdings" panose="05000000000000000000" pitchFamily="2" charset="2"/>
              <a:buChar char="§"/>
            </a:pPr>
            <a:r>
              <a:rPr lang="ar-MA" altLang="fr-FR" sz="4400"/>
              <a:t>أشغال الصيانة والإصلاح بمدرسة العياشي</a:t>
            </a:r>
          </a:p>
          <a:p>
            <a:pPr algn="r" rtl="1">
              <a:buSzPct val="90000"/>
              <a:buFont typeface="Wingdings" panose="05000000000000000000" pitchFamily="2" charset="2"/>
              <a:buChar char="§"/>
            </a:pPr>
            <a:r>
              <a:rPr lang="ar-MA" altLang="fr-FR" sz="4400"/>
              <a:t>أشغال الصيانة والإصلاح بمدرسة ابن حنبل</a:t>
            </a:r>
          </a:p>
          <a:p>
            <a:pPr algn="r" rtl="1">
              <a:buSzPct val="90000"/>
              <a:buFont typeface="Wingdings" panose="05000000000000000000" pitchFamily="2" charset="2"/>
              <a:buChar char="§"/>
            </a:pPr>
            <a:r>
              <a:rPr lang="ar-MA" altLang="fr-FR" sz="4400"/>
              <a:t>أشغال الصيانة والإصلاح بمدرسة ابن الصديق</a:t>
            </a:r>
          </a:p>
          <a:p>
            <a:pPr algn="r" rtl="1">
              <a:buSzPct val="90000"/>
              <a:buFont typeface="Wingdings" panose="05000000000000000000" pitchFamily="2" charset="2"/>
              <a:buChar char="§"/>
            </a:pPr>
            <a:r>
              <a:rPr lang="ar-MA" altLang="fr-FR" sz="4400"/>
              <a:t>أشغال الصيانة والإصلاح بمدرسة ابن قثيبة</a:t>
            </a:r>
          </a:p>
          <a:p>
            <a:pPr algn="r" rtl="1">
              <a:buSzPct val="90000"/>
              <a:buFont typeface="Wingdings" panose="05000000000000000000" pitchFamily="2" charset="2"/>
              <a:buChar char="§"/>
            </a:pPr>
            <a:r>
              <a:rPr lang="ar-MA" altLang="fr-FR" sz="4400"/>
              <a:t>أشغال الصيانة والإصلاح بمدرسة الموحدين (الذكور)</a:t>
            </a:r>
          </a:p>
          <a:p>
            <a:pPr algn="r" rtl="1">
              <a:buSzPct val="90000"/>
              <a:buFont typeface="Wingdings" panose="05000000000000000000" pitchFamily="2" charset="2"/>
              <a:buChar char="§"/>
            </a:pPr>
            <a:r>
              <a:rPr lang="ar-MA" altLang="fr-FR" sz="4400"/>
              <a:t>أشغال الصيانة والإصلاح بمدرسة الموحدين (الإناث)</a:t>
            </a:r>
          </a:p>
          <a:p>
            <a:pPr algn="r" rtl="1">
              <a:buSzPct val="90000"/>
              <a:buFont typeface="Wingdings" panose="05000000000000000000" pitchFamily="2" charset="2"/>
              <a:buChar char="§"/>
            </a:pPr>
            <a:r>
              <a:rPr lang="ar-MA" altLang="fr-FR" sz="4400"/>
              <a:t>أشغال الصيانة والإصلاح بمدرسة ابن ثابث</a:t>
            </a:r>
          </a:p>
          <a:p>
            <a:pPr algn="r" rtl="1">
              <a:buSzPct val="90000"/>
              <a:buFont typeface="Wingdings" panose="05000000000000000000" pitchFamily="2" charset="2"/>
              <a:buChar char="§"/>
            </a:pPr>
            <a:r>
              <a:rPr lang="ar-MA" altLang="fr-FR" sz="4400"/>
              <a:t>أشغال الصيانة والإصلاح بمدرسة مولاي إدريس الاول</a:t>
            </a:r>
            <a:endParaRPr lang="fr-FR" altLang="fr-FR" sz="4400"/>
          </a:p>
          <a:p>
            <a:pPr algn="r" rtl="1">
              <a:buSzPct val="90000"/>
              <a:buFont typeface="Wingdings" panose="05000000000000000000" pitchFamily="2" charset="2"/>
              <a:buChar char="§"/>
            </a:pPr>
            <a:endParaRPr lang="ar-MA" altLang="fr-FR" sz="4400">
              <a:solidFill>
                <a:schemeClr val="tx1"/>
              </a:solidFill>
              <a:sym typeface="Helvetica Neue Medium" charset="0"/>
            </a:endParaRPr>
          </a:p>
          <a:p>
            <a:pPr algn="r" rtl="1">
              <a:lnSpc>
                <a:spcPct val="200000"/>
              </a:lnSpc>
              <a:buSzPct val="90000"/>
              <a:buFont typeface="Wingdings" panose="05000000000000000000" pitchFamily="2" charset="2"/>
              <a:buChar char="§"/>
            </a:pPr>
            <a:endParaRPr lang="fr-FR" altLang="fr-FR" sz="4800">
              <a:solidFill>
                <a:schemeClr val="tx1"/>
              </a:solidFill>
            </a:endParaRPr>
          </a:p>
          <a:p>
            <a:pPr algn="just" rtl="1"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ar-MA" altLang="fr-FR" sz="2200" b="0">
              <a:latin typeface="Helvetica Neue Medium" charset="0"/>
              <a:sym typeface="Helvetica Neue Medium" charset="0"/>
            </a:endParaRPr>
          </a:p>
          <a:p>
            <a:pPr algn="just" rtl="1" eaLnBrk="1" hangingPunct="1">
              <a:lnSpc>
                <a:spcPct val="150000"/>
              </a:lnSpc>
            </a:pPr>
            <a:endParaRPr lang="ar-MA" altLang="fr-FR" sz="2200" b="0">
              <a:latin typeface="Helvetica Neue Medium" charset="0"/>
              <a:sym typeface="Helvetica Neue Medium" charset="0"/>
            </a:endParaRPr>
          </a:p>
          <a:p>
            <a:pPr algn="just" rtl="1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ar-MA" altLang="fr-FR" sz="2200" b="0">
              <a:latin typeface="Helvetica Neue Medium" charset="0"/>
              <a:sym typeface="Helvetica Neue Medium" charset="0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ar-MA" altLang="fr-FR" sz="2200" b="0">
                <a:latin typeface="Helvetica Neue Medium" charset="0"/>
                <a:sym typeface="Helvetica Neue Medium" charset="0"/>
              </a:rPr>
              <a:t>ا</a:t>
            </a:r>
            <a:endParaRPr lang="ar-MA" altLang="fr-FR" sz="6200">
              <a:latin typeface="Helvetica Neue Medium" charset="0"/>
              <a:sym typeface="Helvetica Neue Medium" charset="0"/>
            </a:endParaRP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re 1">
            <a:extLst>
              <a:ext uri="{FF2B5EF4-FFF2-40B4-BE49-F238E27FC236}">
                <a16:creationId xmlns:a16="http://schemas.microsoft.com/office/drawing/2014/main" id="{22B005F0-61BA-4DD6-85C2-CDFCCBF3E021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108075" y="1539875"/>
            <a:ext cx="21656675" cy="601663"/>
          </a:xfrm>
        </p:spPr>
        <p:txBody>
          <a:bodyPr/>
          <a:lstStyle/>
          <a:p>
            <a:pPr rtl="1"/>
            <a:r>
              <a:rPr lang="ar-MA" altLang="fr-FR" sz="6600">
                <a:solidFill>
                  <a:srgbClr val="FF0000"/>
                </a:solidFill>
              </a:rPr>
              <a:t>مساهمة المبادرة الوطنية للتنمية البشرية : </a:t>
            </a:r>
            <a:r>
              <a:rPr lang="fr-FR" altLang="fr-FR" sz="5400" b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30 631 090,88</a:t>
            </a:r>
            <a:r>
              <a:rPr lang="ar-MA" altLang="fr-FR" sz="5400" b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درهم</a:t>
            </a:r>
            <a:br>
              <a:rPr lang="fr-FR" altLang="fr-FR" sz="6600" b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fr-FR" altLang="fr-FR" sz="6600" b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fr-FR" altLang="fr-FR" sz="6600">
              <a:solidFill>
                <a:srgbClr val="FF0000"/>
              </a:solidFill>
            </a:endParaRPr>
          </a:p>
        </p:txBody>
      </p:sp>
      <p:sp>
        <p:nvSpPr>
          <p:cNvPr id="19459" name="Espace réservé du contenu 1">
            <a:extLst>
              <a:ext uri="{FF2B5EF4-FFF2-40B4-BE49-F238E27FC236}">
                <a16:creationId xmlns:a16="http://schemas.microsoft.com/office/drawing/2014/main" id="{9EF17830-F01B-407B-B641-AE57701A438B}"/>
              </a:ext>
            </a:extLst>
          </p:cNvPr>
          <p:cNvSpPr txBox="1">
            <a:spLocks/>
          </p:cNvSpPr>
          <p:nvPr/>
        </p:nvSpPr>
        <p:spPr bwMode="auto">
          <a:xfrm>
            <a:off x="96838" y="2141538"/>
            <a:ext cx="22667912" cy="1010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>
            <a:lvl1pPr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indent="-28575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22860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indent="-22860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indent="-22860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r" rtl="1">
              <a:lnSpc>
                <a:spcPct val="80000"/>
              </a:lnSpc>
              <a:buSzPct val="90000"/>
              <a:buFont typeface="Wingdings" panose="05000000000000000000" pitchFamily="2" charset="2"/>
              <a:buChar char="§"/>
            </a:pPr>
            <a:endParaRPr lang="ar-MA" altLang="fr-FR" sz="5400">
              <a:solidFill>
                <a:srgbClr val="FF0000"/>
              </a:solidFill>
              <a:sym typeface="Helvetica Neue Medium" charset="0"/>
            </a:endParaRPr>
          </a:p>
          <a:p>
            <a:pPr algn="r" rtl="1">
              <a:lnSpc>
                <a:spcPct val="80000"/>
              </a:lnSpc>
              <a:buSzPct val="90000"/>
              <a:buFont typeface="Wingdings" panose="05000000000000000000" pitchFamily="2" charset="2"/>
              <a:buChar char="§"/>
            </a:pPr>
            <a:endParaRPr lang="ar-MA" altLang="fr-FR" sz="5400">
              <a:solidFill>
                <a:srgbClr val="FF0000"/>
              </a:solidFill>
              <a:sym typeface="Helvetica Neue Medium" charset="0"/>
            </a:endParaRPr>
          </a:p>
          <a:p>
            <a:pPr algn="r" rtl="1">
              <a:lnSpc>
                <a:spcPct val="80000"/>
              </a:lnSpc>
              <a:buSzPct val="90000"/>
              <a:buFont typeface="Wingdings" panose="05000000000000000000" pitchFamily="2" charset="2"/>
              <a:buChar char="§"/>
            </a:pPr>
            <a:r>
              <a:rPr lang="ar-MA" altLang="fr-FR" sz="5400">
                <a:solidFill>
                  <a:srgbClr val="FF0000"/>
                </a:solidFill>
                <a:sym typeface="Helvetica Neue Medium" charset="0"/>
              </a:rPr>
              <a:t>أهم المنجزات:</a:t>
            </a:r>
          </a:p>
          <a:p>
            <a:pPr algn="r" rtl="1">
              <a:lnSpc>
                <a:spcPct val="80000"/>
              </a:lnSpc>
              <a:buSzPct val="90000"/>
            </a:pPr>
            <a:endParaRPr lang="ar-MA" altLang="fr-FR" sz="5400">
              <a:solidFill>
                <a:srgbClr val="FF0000"/>
              </a:solidFill>
              <a:sym typeface="Helvetica Neue Medium" charset="0"/>
            </a:endParaRPr>
          </a:p>
          <a:p>
            <a:pPr algn="r" rtl="1">
              <a:lnSpc>
                <a:spcPct val="80000"/>
              </a:lnSpc>
              <a:buSzPct val="90000"/>
            </a:pPr>
            <a:r>
              <a:rPr lang="ar-SA" altLang="fr-FR" sz="4800">
                <a:solidFill>
                  <a:srgbClr val="363789"/>
                </a:solidFill>
              </a:rPr>
              <a:t>1</a:t>
            </a:r>
            <a:r>
              <a:rPr lang="ar-SA" altLang="fr-FR" sz="4800">
                <a:solidFill>
                  <a:srgbClr val="363789"/>
                </a:solidFill>
                <a:sym typeface="Helvetica Neue Medium" charset="0"/>
              </a:rPr>
              <a:t>8 قاعة متعددة الوسائط ومكتبات</a:t>
            </a:r>
            <a:endParaRPr lang="ar-MA" altLang="fr-FR" sz="4800">
              <a:solidFill>
                <a:srgbClr val="363789"/>
              </a:solidFill>
              <a:sym typeface="Helvetica Neue Medium" charset="0"/>
            </a:endParaRPr>
          </a:p>
          <a:p>
            <a:pPr algn="r" rtl="1">
              <a:lnSpc>
                <a:spcPct val="80000"/>
              </a:lnSpc>
              <a:buSzPct val="90000"/>
            </a:pPr>
            <a:endParaRPr lang="fr-FR" altLang="fr-FR">
              <a:sym typeface="Helvetica Neue Medium" charset="0"/>
            </a:endParaRPr>
          </a:p>
          <a:p>
            <a:pPr algn="r" rtl="1">
              <a:buSzPct val="90000"/>
              <a:buFont typeface="Wingdings" panose="05000000000000000000" pitchFamily="2" charset="2"/>
              <a:buChar char="§"/>
            </a:pPr>
            <a:r>
              <a:rPr lang="ar-MA" altLang="fr-FR" sz="4800"/>
              <a:t>تجهيز قاعة متعددة الاختصاصات بالثانوية الاعدادية الوحدة</a:t>
            </a:r>
          </a:p>
          <a:p>
            <a:pPr algn="r" rtl="1">
              <a:buSzPct val="90000"/>
              <a:buFont typeface="Wingdings" panose="05000000000000000000" pitchFamily="2" charset="2"/>
              <a:buChar char="§"/>
            </a:pPr>
            <a:r>
              <a:rPr lang="ar-MA" altLang="fr-FR" sz="4800"/>
              <a:t>تجهيز قاعة متعددة الوسائط بالثانوية الإعدادية زيري بن عطية</a:t>
            </a:r>
          </a:p>
          <a:p>
            <a:pPr algn="r" rtl="1">
              <a:buSzPct val="90000"/>
              <a:buFont typeface="Wingdings" panose="05000000000000000000" pitchFamily="2" charset="2"/>
              <a:buChar char="§"/>
            </a:pPr>
            <a:r>
              <a:rPr lang="ar-MA" altLang="fr-FR" sz="4800"/>
              <a:t>تجهيز قاعة متعددة الوسائط بثانوية الساقية الحمراء الإعدادية</a:t>
            </a:r>
          </a:p>
          <a:p>
            <a:pPr algn="r" rtl="1">
              <a:buSzPct val="90000"/>
              <a:buFont typeface="Wingdings" panose="05000000000000000000" pitchFamily="2" charset="2"/>
              <a:buChar char="§"/>
            </a:pPr>
            <a:r>
              <a:rPr lang="ar-SA" altLang="fr-FR" sz="4800"/>
              <a:t>تجهيز قاعة متعددة الاختصاصات بمدرسة رحال المسكيني "عقبة بن نافع"             </a:t>
            </a:r>
            <a:endParaRPr lang="ar-MA" altLang="fr-FR" sz="4800"/>
          </a:p>
          <a:p>
            <a:pPr algn="r" rtl="1">
              <a:buSzPct val="90000"/>
              <a:buFont typeface="Wingdings" panose="05000000000000000000" pitchFamily="2" charset="2"/>
              <a:buChar char="§"/>
            </a:pPr>
            <a:r>
              <a:rPr lang="ar-MA" altLang="fr-FR" sz="4800"/>
              <a:t>تجهيز قاعة في مجال الاعلاميات</a:t>
            </a:r>
            <a:r>
              <a:rPr lang="ar-SA" altLang="fr-FR" sz="4800"/>
              <a:t> ب</a:t>
            </a:r>
            <a:r>
              <a:rPr lang="ar-MA" altLang="fr-FR" sz="4800"/>
              <a:t>مدرسة الواقيدي</a:t>
            </a:r>
            <a:r>
              <a:rPr lang="ar-SA" altLang="fr-FR" sz="4800"/>
              <a:t>    </a:t>
            </a:r>
            <a:endParaRPr lang="ar-MA" altLang="fr-FR" sz="4800"/>
          </a:p>
          <a:p>
            <a:pPr algn="r" rtl="1">
              <a:buSzPct val="90000"/>
              <a:buFont typeface="Wingdings" panose="05000000000000000000" pitchFamily="2" charset="2"/>
              <a:buChar char="§"/>
            </a:pPr>
            <a:r>
              <a:rPr lang="ar-MA" altLang="fr-FR" sz="4800"/>
              <a:t>تجهيز فضاء للمطالعة "مكتبة رقمية " بإعدادية المقدسي</a:t>
            </a:r>
          </a:p>
          <a:p>
            <a:pPr algn="r" rtl="1">
              <a:buSzPct val="90000"/>
              <a:buFont typeface="Wingdings" panose="05000000000000000000" pitchFamily="2" charset="2"/>
              <a:buChar char="§"/>
            </a:pPr>
            <a:r>
              <a:rPr lang="ar-MA" altLang="fr-FR" sz="4800"/>
              <a:t>تجهيز قاعة متعددة الاختصاصات بمدرسة غزة  التعليم الابتدائي</a:t>
            </a:r>
          </a:p>
          <a:p>
            <a:pPr algn="r" rtl="1">
              <a:buSzPct val="90000"/>
              <a:buFont typeface="Wingdings" panose="05000000000000000000" pitchFamily="2" charset="2"/>
              <a:buChar char="§"/>
            </a:pPr>
            <a:r>
              <a:rPr lang="ar-MA" altLang="fr-FR" sz="4800"/>
              <a:t>تجهيز قاعة تربوية متعددة الاختصاصات بثانوية البحتري</a:t>
            </a:r>
            <a:endParaRPr lang="fr-FR" altLang="fr-FR" sz="4800"/>
          </a:p>
          <a:p>
            <a:pPr algn="r" rtl="1">
              <a:lnSpc>
                <a:spcPct val="200000"/>
              </a:lnSpc>
              <a:buSzPct val="90000"/>
              <a:buFont typeface="Wingdings" panose="05000000000000000000" pitchFamily="2" charset="2"/>
              <a:buChar char="§"/>
            </a:pPr>
            <a:endParaRPr lang="fr-FR" altLang="fr-FR" sz="4800">
              <a:solidFill>
                <a:schemeClr val="tx1"/>
              </a:solidFill>
            </a:endParaRPr>
          </a:p>
          <a:p>
            <a:pPr algn="just" rtl="1"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ar-MA" altLang="fr-FR" sz="2200" b="0">
              <a:latin typeface="Helvetica Neue Medium" charset="0"/>
              <a:sym typeface="Helvetica Neue Medium" charset="0"/>
            </a:endParaRPr>
          </a:p>
          <a:p>
            <a:pPr algn="just" rtl="1" eaLnBrk="1" hangingPunct="1">
              <a:lnSpc>
                <a:spcPct val="150000"/>
              </a:lnSpc>
            </a:pPr>
            <a:endParaRPr lang="ar-MA" altLang="fr-FR" sz="2200" b="0">
              <a:latin typeface="Helvetica Neue Medium" charset="0"/>
              <a:sym typeface="Helvetica Neue Medium" charset="0"/>
            </a:endParaRPr>
          </a:p>
          <a:p>
            <a:pPr algn="just" rtl="1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ar-MA" altLang="fr-FR" sz="2200" b="0">
              <a:latin typeface="Helvetica Neue Medium" charset="0"/>
              <a:sym typeface="Helvetica Neue Medium" charset="0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ar-MA" altLang="fr-FR" sz="2200" b="0">
                <a:latin typeface="Helvetica Neue Medium" charset="0"/>
                <a:sym typeface="Helvetica Neue Medium" charset="0"/>
              </a:rPr>
              <a:t>ا</a:t>
            </a:r>
            <a:endParaRPr lang="ar-MA" altLang="fr-FR" sz="6200">
              <a:latin typeface="Helvetica Neue Medium" charset="0"/>
              <a:sym typeface="Helvetica Neue Medium" charset="0"/>
            </a:endParaRP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re 1">
            <a:extLst>
              <a:ext uri="{FF2B5EF4-FFF2-40B4-BE49-F238E27FC236}">
                <a16:creationId xmlns:a16="http://schemas.microsoft.com/office/drawing/2014/main" id="{C4A75339-2A91-4351-8C62-AF50890CD63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108075" y="1539875"/>
            <a:ext cx="21656675" cy="601663"/>
          </a:xfrm>
        </p:spPr>
        <p:txBody>
          <a:bodyPr/>
          <a:lstStyle/>
          <a:p>
            <a:pPr rtl="1"/>
            <a:r>
              <a:rPr lang="ar-MA" altLang="fr-FR" sz="6600">
                <a:solidFill>
                  <a:srgbClr val="FF0000"/>
                </a:solidFill>
              </a:rPr>
              <a:t>مساهمة المبادرة الوطنية للتنمية البشرية : </a:t>
            </a:r>
            <a:r>
              <a:rPr lang="fr-FR" altLang="fr-FR" sz="5400" b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30 631 090,88</a:t>
            </a:r>
            <a:r>
              <a:rPr lang="ar-MA" altLang="fr-FR" sz="5400" b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درهم</a:t>
            </a:r>
            <a:br>
              <a:rPr lang="fr-FR" altLang="fr-FR" sz="6600" b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fr-FR" altLang="fr-FR" sz="6600" b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fr-FR" altLang="fr-FR" sz="6600">
              <a:solidFill>
                <a:srgbClr val="FF0000"/>
              </a:solidFill>
            </a:endParaRPr>
          </a:p>
        </p:txBody>
      </p:sp>
      <p:sp>
        <p:nvSpPr>
          <p:cNvPr id="20483" name="Espace réservé du contenu 1">
            <a:extLst>
              <a:ext uri="{FF2B5EF4-FFF2-40B4-BE49-F238E27FC236}">
                <a16:creationId xmlns:a16="http://schemas.microsoft.com/office/drawing/2014/main" id="{8A916677-E964-47FA-A5A0-50BB41298931}"/>
              </a:ext>
            </a:extLst>
          </p:cNvPr>
          <p:cNvSpPr txBox="1">
            <a:spLocks/>
          </p:cNvSpPr>
          <p:nvPr/>
        </p:nvSpPr>
        <p:spPr bwMode="auto">
          <a:xfrm>
            <a:off x="96838" y="2141538"/>
            <a:ext cx="22667912" cy="1010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>
            <a:lvl1pPr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indent="-28575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22860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indent="-22860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indent="-22860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r" rtl="1">
              <a:lnSpc>
                <a:spcPct val="80000"/>
              </a:lnSpc>
              <a:buSzPct val="90000"/>
              <a:buFont typeface="Wingdings" panose="05000000000000000000" pitchFamily="2" charset="2"/>
              <a:buChar char="§"/>
            </a:pPr>
            <a:endParaRPr lang="ar-MA" altLang="fr-FR" sz="5400">
              <a:solidFill>
                <a:srgbClr val="FF0000"/>
              </a:solidFill>
              <a:sym typeface="Helvetica Neue Medium" charset="0"/>
            </a:endParaRPr>
          </a:p>
          <a:p>
            <a:pPr algn="r" rtl="1">
              <a:lnSpc>
                <a:spcPct val="80000"/>
              </a:lnSpc>
              <a:buSzPct val="90000"/>
              <a:buFont typeface="Wingdings" panose="05000000000000000000" pitchFamily="2" charset="2"/>
              <a:buChar char="§"/>
            </a:pPr>
            <a:endParaRPr lang="ar-MA" altLang="fr-FR" sz="5400">
              <a:solidFill>
                <a:srgbClr val="FF0000"/>
              </a:solidFill>
              <a:sym typeface="Helvetica Neue Medium" charset="0"/>
            </a:endParaRPr>
          </a:p>
          <a:p>
            <a:pPr algn="r" rtl="1">
              <a:lnSpc>
                <a:spcPct val="80000"/>
              </a:lnSpc>
              <a:buSzPct val="90000"/>
              <a:buFont typeface="Wingdings" panose="05000000000000000000" pitchFamily="2" charset="2"/>
              <a:buChar char="§"/>
            </a:pPr>
            <a:r>
              <a:rPr lang="ar-MA" altLang="fr-FR" sz="5400">
                <a:solidFill>
                  <a:srgbClr val="FF0000"/>
                </a:solidFill>
                <a:sym typeface="Helvetica Neue Medium" charset="0"/>
              </a:rPr>
              <a:t>أهم المنجزات:</a:t>
            </a:r>
          </a:p>
          <a:p>
            <a:pPr algn="r" rtl="1">
              <a:lnSpc>
                <a:spcPct val="80000"/>
              </a:lnSpc>
              <a:buSzPct val="90000"/>
            </a:pPr>
            <a:endParaRPr lang="ar-MA" altLang="fr-FR" sz="5400">
              <a:solidFill>
                <a:srgbClr val="FF0000"/>
              </a:solidFill>
              <a:sym typeface="Helvetica Neue Medium" charset="0"/>
            </a:endParaRPr>
          </a:p>
          <a:p>
            <a:pPr algn="r" rtl="1">
              <a:lnSpc>
                <a:spcPct val="80000"/>
              </a:lnSpc>
              <a:buSzPct val="90000"/>
            </a:pPr>
            <a:r>
              <a:rPr lang="ar-SA" altLang="fr-FR" sz="4800">
                <a:solidFill>
                  <a:srgbClr val="363789"/>
                </a:solidFill>
              </a:rPr>
              <a:t>1</a:t>
            </a:r>
            <a:r>
              <a:rPr lang="ar-SA" altLang="fr-FR" sz="4800">
                <a:solidFill>
                  <a:srgbClr val="363789"/>
                </a:solidFill>
                <a:sym typeface="Helvetica Neue Medium" charset="0"/>
              </a:rPr>
              <a:t>8 قاعة متعددة الوسائط ومكتبات</a:t>
            </a:r>
            <a:endParaRPr lang="fr-FR" altLang="fr-FR" sz="4800">
              <a:solidFill>
                <a:srgbClr val="363789"/>
              </a:solidFill>
              <a:sym typeface="Helvetica Neue Medium" charset="0"/>
            </a:endParaRPr>
          </a:p>
          <a:p>
            <a:pPr algn="r" rtl="1">
              <a:lnSpc>
                <a:spcPct val="80000"/>
              </a:lnSpc>
              <a:buSzPct val="90000"/>
            </a:pPr>
            <a:endParaRPr lang="fr-FR" altLang="fr-FR" sz="4800">
              <a:solidFill>
                <a:srgbClr val="363789"/>
              </a:solidFill>
              <a:sym typeface="Helvetica Neue Medium" charset="0"/>
            </a:endParaRPr>
          </a:p>
          <a:p>
            <a:pPr algn="r" rtl="1">
              <a:buSzPct val="90000"/>
              <a:buFont typeface="Wingdings" panose="05000000000000000000" pitchFamily="2" charset="2"/>
              <a:buChar char="§"/>
            </a:pPr>
            <a:r>
              <a:rPr lang="ar-MA" altLang="fr-FR" sz="4800"/>
              <a:t>تجهيز قاعة متعددة الاختصاصات بمدرسة لالة اليقوت</a:t>
            </a:r>
          </a:p>
          <a:p>
            <a:pPr algn="r" rtl="1">
              <a:buSzPct val="90000"/>
              <a:buFont typeface="Wingdings" panose="05000000000000000000" pitchFamily="2" charset="2"/>
              <a:buChar char="§"/>
            </a:pPr>
            <a:r>
              <a:rPr lang="ar-MA" altLang="fr-FR" sz="4800"/>
              <a:t>إحداث قاعة متعددة الاختصاصات بمدرسة ابن قثيبة </a:t>
            </a:r>
          </a:p>
          <a:p>
            <a:pPr algn="r" rtl="1">
              <a:buSzPct val="90000"/>
              <a:buFont typeface="Wingdings" panose="05000000000000000000" pitchFamily="2" charset="2"/>
              <a:buChar char="§"/>
            </a:pPr>
            <a:r>
              <a:rPr lang="ar-MA" altLang="fr-FR" sz="4800"/>
              <a:t>تجهيز قاعة المؤتمرات بالثانوية الفرابي </a:t>
            </a:r>
          </a:p>
          <a:p>
            <a:pPr algn="r" rtl="1">
              <a:buSzPct val="90000"/>
              <a:buFont typeface="Wingdings" panose="05000000000000000000" pitchFamily="2" charset="2"/>
              <a:buChar char="§"/>
            </a:pPr>
            <a:r>
              <a:rPr lang="ar-MA" altLang="fr-FR" sz="4800"/>
              <a:t>تجهيز قاعة للأنشطة الموازية بإعدادية ابن عبدون</a:t>
            </a:r>
          </a:p>
          <a:p>
            <a:pPr algn="r" rtl="1">
              <a:buSzPct val="90000"/>
              <a:buFont typeface="Wingdings" panose="05000000000000000000" pitchFamily="2" charset="2"/>
              <a:buChar char="§"/>
            </a:pPr>
            <a:r>
              <a:rPr lang="ar-MA" altLang="fr-FR" sz="4800"/>
              <a:t>إحداث قاعة متعددة الاختصاصات بإعدادية جمال الدين القفطي</a:t>
            </a:r>
          </a:p>
          <a:p>
            <a:pPr algn="r" rtl="1">
              <a:buSzPct val="90000"/>
              <a:buFont typeface="Wingdings" panose="05000000000000000000" pitchFamily="2" charset="2"/>
              <a:buChar char="§"/>
            </a:pPr>
            <a:r>
              <a:rPr lang="ar-MA" altLang="fr-FR" sz="4800"/>
              <a:t>تجهيز مكتبة و قاعة متعددة الوسائط بمدرسة طارق ابن زياد</a:t>
            </a:r>
          </a:p>
          <a:p>
            <a:pPr algn="r" rtl="1">
              <a:buSzPct val="90000"/>
              <a:buFont typeface="Wingdings" panose="05000000000000000000" pitchFamily="2" charset="2"/>
              <a:buChar char="§"/>
            </a:pPr>
            <a:r>
              <a:rPr lang="ar-MA" altLang="fr-FR" sz="4800"/>
              <a:t>تجهيز قاعة في مجال الإعلاميات بالثانوية الحسين ابن علي </a:t>
            </a:r>
            <a:endParaRPr lang="fr-FR" altLang="fr-FR" sz="4800"/>
          </a:p>
          <a:p>
            <a:pPr algn="r" rtl="1">
              <a:lnSpc>
                <a:spcPct val="200000"/>
              </a:lnSpc>
              <a:buSzPct val="90000"/>
            </a:pPr>
            <a:endParaRPr lang="fr-FR" altLang="fr-FR" sz="4800">
              <a:solidFill>
                <a:schemeClr val="tx1"/>
              </a:solidFill>
            </a:endParaRPr>
          </a:p>
          <a:p>
            <a:pPr algn="just" rtl="1"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ar-MA" altLang="fr-FR" sz="2200" b="0">
              <a:latin typeface="Helvetica Neue Medium" charset="0"/>
              <a:sym typeface="Helvetica Neue Medium" charset="0"/>
            </a:endParaRPr>
          </a:p>
          <a:p>
            <a:pPr algn="just" rtl="1" eaLnBrk="1" hangingPunct="1">
              <a:lnSpc>
                <a:spcPct val="150000"/>
              </a:lnSpc>
            </a:pPr>
            <a:endParaRPr lang="ar-MA" altLang="fr-FR" sz="2200" b="0">
              <a:latin typeface="Helvetica Neue Medium" charset="0"/>
              <a:sym typeface="Helvetica Neue Medium" charset="0"/>
            </a:endParaRPr>
          </a:p>
          <a:p>
            <a:pPr algn="just" rtl="1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ar-MA" altLang="fr-FR" sz="2200" b="0">
              <a:latin typeface="Helvetica Neue Medium" charset="0"/>
              <a:sym typeface="Helvetica Neue Medium" charset="0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ar-MA" altLang="fr-FR" sz="2200" b="0">
                <a:latin typeface="Helvetica Neue Medium" charset="0"/>
                <a:sym typeface="Helvetica Neue Medium" charset="0"/>
              </a:rPr>
              <a:t>ا</a:t>
            </a:r>
            <a:endParaRPr lang="ar-MA" altLang="fr-FR" sz="6200">
              <a:latin typeface="Helvetica Neue Medium" charset="0"/>
              <a:sym typeface="Helvetica Neue Medium" charset="0"/>
            </a:endParaRP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re 1">
            <a:extLst>
              <a:ext uri="{FF2B5EF4-FFF2-40B4-BE49-F238E27FC236}">
                <a16:creationId xmlns:a16="http://schemas.microsoft.com/office/drawing/2014/main" id="{6DA5B27E-77B2-44BB-A3D9-15102944DEB1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468438" y="1058863"/>
            <a:ext cx="21656675" cy="1057275"/>
          </a:xfrm>
        </p:spPr>
        <p:txBody>
          <a:bodyPr/>
          <a:lstStyle/>
          <a:p>
            <a:pPr rtl="1"/>
            <a:r>
              <a:rPr lang="ar-MA" altLang="fr-FR" sz="6600">
                <a:solidFill>
                  <a:srgbClr val="FF0000"/>
                </a:solidFill>
              </a:rPr>
              <a:t>مساهمة المبادرة الوطنية للتنمية البشرية : </a:t>
            </a:r>
            <a:r>
              <a:rPr lang="fr-FR" altLang="fr-FR" sz="5400" b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30 631 090,88</a:t>
            </a:r>
            <a:r>
              <a:rPr lang="ar-MA" altLang="fr-FR" sz="5400" b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درهم</a:t>
            </a:r>
            <a:br>
              <a:rPr lang="fr-FR" altLang="fr-FR" sz="6600" b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fr-FR" altLang="fr-FR" sz="6600" b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fr-FR" altLang="fr-FR" sz="6600">
              <a:solidFill>
                <a:srgbClr val="FF0000"/>
              </a:solidFill>
            </a:endParaRPr>
          </a:p>
        </p:txBody>
      </p:sp>
      <p:sp>
        <p:nvSpPr>
          <p:cNvPr id="21507" name="Espace réservé du contenu 1">
            <a:extLst>
              <a:ext uri="{FF2B5EF4-FFF2-40B4-BE49-F238E27FC236}">
                <a16:creationId xmlns:a16="http://schemas.microsoft.com/office/drawing/2014/main" id="{E9FE4093-720E-4C17-989D-4912F400AA7E}"/>
              </a:ext>
            </a:extLst>
          </p:cNvPr>
          <p:cNvSpPr txBox="1">
            <a:spLocks/>
          </p:cNvSpPr>
          <p:nvPr/>
        </p:nvSpPr>
        <p:spPr bwMode="auto">
          <a:xfrm>
            <a:off x="409575" y="2814638"/>
            <a:ext cx="23028275" cy="697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>
            <a:lvl1pPr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indent="-28575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22860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indent="-22860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indent="-22860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just" rtl="1" eaLnBrk="1" hangingPunct="1">
              <a:lnSpc>
                <a:spcPct val="200000"/>
              </a:lnSpc>
            </a:pPr>
            <a:r>
              <a:rPr lang="ar-MA" altLang="fr-FR" sz="4800">
                <a:solidFill>
                  <a:srgbClr val="FF0000"/>
                </a:solidFill>
                <a:latin typeface="Helvetica Neue Medium" charset="0"/>
                <a:sym typeface="Helvetica Neue Medium" charset="0"/>
              </a:rPr>
              <a:t>أهم المنجزات</a:t>
            </a:r>
            <a:r>
              <a:rPr lang="ar-MA" altLang="fr-FR" sz="2800">
                <a:solidFill>
                  <a:srgbClr val="FF0000"/>
                </a:solidFill>
                <a:latin typeface="Helvetica Neue Medium" charset="0"/>
                <a:sym typeface="Helvetica Neue Medium" charset="0"/>
              </a:rPr>
              <a:t>:</a:t>
            </a:r>
            <a:endParaRPr lang="ar-MA" altLang="fr-FR" sz="3600">
              <a:latin typeface="Times New Roman" panose="02020603050405020304" pitchFamily="18" charset="0"/>
              <a:sym typeface="Helvetica Neue Light"/>
            </a:endParaRPr>
          </a:p>
          <a:p>
            <a:pPr algn="just" rtl="1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MA" altLang="fr-FR" sz="4000">
                <a:latin typeface="Times New Roman" panose="02020603050405020304" pitchFamily="18" charset="0"/>
                <a:sym typeface="Helvetica Neue Light"/>
              </a:rPr>
              <a:t>10 عملية توزيع المحافظ</a:t>
            </a:r>
            <a:r>
              <a:rPr lang="ar-MA" altLang="fr-FR" sz="4000">
                <a:latin typeface="Calibri" panose="020F0502020204030204" pitchFamily="34" charset="0"/>
                <a:sym typeface="Helvetica Neue Light"/>
              </a:rPr>
              <a:t> ( المبادرة الملكية)</a:t>
            </a:r>
          </a:p>
          <a:p>
            <a:pPr algn="just" rtl="1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MA" altLang="fr-FR" sz="4000">
                <a:latin typeface="Times New Roman" panose="02020603050405020304" pitchFamily="18" charset="0"/>
                <a:sym typeface="Helvetica Neue Light"/>
              </a:rPr>
              <a:t>11 لمشروع</a:t>
            </a:r>
            <a:r>
              <a:rPr lang="ar-MA" altLang="fr-FR" sz="4000">
                <a:latin typeface="Calibri" panose="020F0502020204030204" pitchFamily="34" charset="0"/>
                <a:sym typeface="Helvetica Neue Light"/>
              </a:rPr>
              <a:t> </a:t>
            </a:r>
            <a:r>
              <a:rPr lang="ar-MA" altLang="fr-FR" sz="4000">
                <a:latin typeface="Times New Roman" panose="02020603050405020304" pitchFamily="18" charset="0"/>
                <a:sym typeface="Helvetica Neue Light"/>
              </a:rPr>
              <a:t>محاربة</a:t>
            </a:r>
            <a:r>
              <a:rPr lang="ar-MA" altLang="fr-FR" sz="4000">
                <a:latin typeface="Calibri" panose="020F0502020204030204" pitchFamily="34" charset="0"/>
                <a:sym typeface="Helvetica Neue Light"/>
              </a:rPr>
              <a:t> الأمية</a:t>
            </a:r>
            <a:endParaRPr lang="ar-MA" altLang="fr-FR" sz="4000">
              <a:latin typeface="Times New Roman" panose="02020603050405020304" pitchFamily="18" charset="0"/>
              <a:sym typeface="Helvetica Neue Light"/>
            </a:endParaRPr>
          </a:p>
          <a:p>
            <a:pPr algn="just" rtl="1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MA" altLang="fr-FR" sz="4000">
                <a:latin typeface="Times New Roman" panose="02020603050405020304" pitchFamily="18" charset="0"/>
                <a:sym typeface="Helvetica Neue Light"/>
              </a:rPr>
              <a:t>الجامعة : * خلق فضاء فني بالجامعة, * تقوية قدرات طلاب وطالبات الجامعة في اللغة الفرنسية</a:t>
            </a:r>
          </a:p>
          <a:p>
            <a:pPr algn="just" rtl="1"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ar-MA" altLang="fr-FR" sz="1000" b="0">
              <a:latin typeface="Helvetica Neue Medium" charset="0"/>
              <a:sym typeface="Helvetica Neue Medium" charset="0"/>
            </a:endParaRP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Espace réservé du contenu 1">
            <a:extLst>
              <a:ext uri="{FF2B5EF4-FFF2-40B4-BE49-F238E27FC236}">
                <a16:creationId xmlns:a16="http://schemas.microsoft.com/office/drawing/2014/main" id="{95376D3E-7B0C-43CC-9997-B989BA0842B1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784225" y="817563"/>
            <a:ext cx="23310850" cy="9964737"/>
          </a:xfrm>
        </p:spPr>
        <p:txBody>
          <a:bodyPr>
            <a:normAutofit/>
          </a:bodyPr>
          <a:lstStyle/>
          <a:p>
            <a:pPr algn="ctr" rt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MA" sz="24300" b="1" spc="106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قطاع الشباب و الرياضة</a:t>
            </a:r>
            <a:endParaRPr lang="fr-FR" sz="24300" b="1" spc="106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A5F9C702-36DB-41B4-B0A1-C25D6A70DFF4}"/>
              </a:ext>
            </a:extLst>
          </p:cNvPr>
          <p:cNvSpPr txBox="1"/>
          <p:nvPr/>
        </p:nvSpPr>
        <p:spPr>
          <a:xfrm>
            <a:off x="4192588" y="2028825"/>
            <a:ext cx="14828837" cy="1797050"/>
          </a:xfrm>
          <a:prstGeom prst="rect">
            <a:avLst/>
          </a:prstGeom>
          <a:noFill/>
        </p:spPr>
        <p:txBody>
          <a:bodyPr lIns="193524" tIns="96762" rIns="193524" bIns="96762">
            <a:spAutoFit/>
          </a:bodyPr>
          <a:lstStyle/>
          <a:p>
            <a:pPr algn="ctr" hangingPunct="0">
              <a:defRPr/>
            </a:pPr>
            <a:endParaRPr lang="ar-MA" sz="1900">
              <a:effectLst>
                <a:outerShdw blurRad="38100" dist="38100" dir="2700000" algn="tl">
                  <a:srgbClr val="C0C0C0"/>
                </a:outerShdw>
              </a:effectLst>
              <a:latin typeface="Andalus" pitchFamily="18" charset="-78"/>
              <a:ea typeface="Helvetica Neue" charset="0"/>
              <a:cs typeface="Helvetica Neue" charset="0"/>
              <a:sym typeface="Helvetica Neue" charset="0"/>
            </a:endParaRPr>
          </a:p>
          <a:p>
            <a:pPr algn="ctr" rtl="1" hangingPunct="0">
              <a:defRPr/>
            </a:pPr>
            <a:r>
              <a:rPr lang="ar-MA" sz="85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dalus" pitchFamily="18" charset="-78"/>
                <a:ea typeface="Helvetica Neue" charset="0"/>
                <a:cs typeface="Helvetica Neue" charset="0"/>
                <a:sym typeface="Helvetica Neue" charset="0"/>
              </a:rPr>
              <a:t>قطاع الشباب و الرياضة</a:t>
            </a:r>
            <a:endParaRPr lang="fr-FR" sz="85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ndalus" pitchFamily="18" charset="-78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2B9FB418-FFBF-471F-A877-A89548BCC3FF}"/>
              </a:ext>
            </a:extLst>
          </p:cNvPr>
          <p:cNvGraphicFramePr>
            <a:graphicFrameLocks noGrp="1"/>
          </p:cNvGraphicFramePr>
          <p:nvPr/>
        </p:nvGraphicFramePr>
        <p:xfrm>
          <a:off x="0" y="4797425"/>
          <a:ext cx="24384000" cy="7294563"/>
        </p:xfrm>
        <a:graphic>
          <a:graphicData uri="http://schemas.openxmlformats.org/drawingml/2006/table">
            <a:tbl>
              <a:tblPr/>
              <a:tblGrid>
                <a:gridCol w="4398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798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816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260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982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6146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MA" sz="4800" b="1" dirty="0">
                          <a:latin typeface="Calibri"/>
                          <a:ea typeface="Calibri"/>
                          <a:cs typeface="Arial"/>
                        </a:rPr>
                        <a:t>عدد المستفيدين</a:t>
                      </a:r>
                      <a:endParaRPr lang="fr-FR" sz="4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035" marR="14035" marT="78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C4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MA" sz="4800" b="1" dirty="0">
                          <a:latin typeface="Calibri"/>
                          <a:ea typeface="Calibri"/>
                          <a:cs typeface="Arial"/>
                        </a:rPr>
                        <a:t>مساهمة المبادرة بالدرهم</a:t>
                      </a:r>
                      <a:endParaRPr lang="fr-FR" sz="4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035" marR="14035" marT="78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C4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MA" sz="4800" b="1" dirty="0">
                          <a:latin typeface="Calibri"/>
                          <a:ea typeface="Calibri"/>
                          <a:cs typeface="Arial"/>
                        </a:rPr>
                        <a:t>المبلغ الاجمالي بالدرهم</a:t>
                      </a:r>
                      <a:endParaRPr lang="fr-FR" sz="4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035" marR="14035" marT="78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C4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MA" sz="4800" b="1">
                          <a:latin typeface="Calibri"/>
                          <a:ea typeface="Calibri"/>
                          <a:cs typeface="Arial"/>
                        </a:rPr>
                        <a:t>عدد المشاريع</a:t>
                      </a:r>
                      <a:endParaRPr lang="fr-FR" sz="4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035" marR="14035" marT="78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C4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MA" sz="4800" b="1" dirty="0">
                          <a:latin typeface="Calibri"/>
                          <a:ea typeface="Calibri"/>
                          <a:cs typeface="Arial"/>
                        </a:rPr>
                        <a:t>المرحلة </a:t>
                      </a:r>
                      <a:endParaRPr lang="fr-FR" sz="4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035" marR="14035" marT="78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C4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70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4800" dirty="0">
                          <a:latin typeface="Calibri"/>
                          <a:ea typeface="Calibri"/>
                          <a:cs typeface="Arial"/>
                        </a:rPr>
                        <a:t>135360</a:t>
                      </a:r>
                    </a:p>
                  </a:txBody>
                  <a:tcPr marL="14035" marR="14035" marT="78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4800" dirty="0">
                          <a:latin typeface="Calibri"/>
                          <a:ea typeface="Calibri"/>
                          <a:cs typeface="Arial"/>
                        </a:rPr>
                        <a:t>10 247 646,00</a:t>
                      </a:r>
                    </a:p>
                  </a:txBody>
                  <a:tcPr marL="17543" marR="17543" marT="98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4800" dirty="0">
                          <a:latin typeface="Calibri"/>
                          <a:ea typeface="Calibri"/>
                          <a:cs typeface="Arial"/>
                        </a:rPr>
                        <a:t>17 </a:t>
                      </a:r>
                      <a:r>
                        <a:rPr lang="fr-FR" sz="4800" baseline="0" dirty="0">
                          <a:latin typeface="Calibri"/>
                          <a:ea typeface="Calibri"/>
                          <a:cs typeface="Arial"/>
                        </a:rPr>
                        <a:t>784 130,00</a:t>
                      </a:r>
                      <a:endParaRPr lang="fr-FR" sz="4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7543" marR="17543" marT="98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4800" dirty="0">
                          <a:latin typeface="Calibri"/>
                          <a:ea typeface="Calibri"/>
                          <a:cs typeface="Arial"/>
                        </a:rPr>
                        <a:t>67</a:t>
                      </a:r>
                    </a:p>
                  </a:txBody>
                  <a:tcPr marL="14035" marR="14035" marT="78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MA" sz="4800" b="1" dirty="0">
                          <a:latin typeface="Calibri"/>
                          <a:ea typeface="Calibri"/>
                          <a:cs typeface="Arial"/>
                        </a:rPr>
                        <a:t>المرحلة الأولى </a:t>
                      </a:r>
                      <a:endParaRPr lang="fr-FR" sz="4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035" marR="14035" marT="78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141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4800" dirty="0">
                          <a:latin typeface="Calibri"/>
                          <a:ea typeface="Calibri"/>
                          <a:cs typeface="Arial"/>
                        </a:rPr>
                        <a:t>70023</a:t>
                      </a:r>
                    </a:p>
                  </a:txBody>
                  <a:tcPr marL="14035" marR="14035" marT="78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4800" dirty="0">
                          <a:latin typeface="Calibri"/>
                          <a:ea typeface="Calibri"/>
                          <a:cs typeface="Arial"/>
                        </a:rPr>
                        <a:t>70 414 467,14</a:t>
                      </a:r>
                    </a:p>
                  </a:txBody>
                  <a:tcPr marL="17543" marR="17543" marT="98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4800" dirty="0">
                          <a:latin typeface="Calibri"/>
                          <a:ea typeface="Calibri"/>
                          <a:cs typeface="Arial"/>
                        </a:rPr>
                        <a:t>84 928 405,14</a:t>
                      </a:r>
                    </a:p>
                  </a:txBody>
                  <a:tcPr marL="17543" marR="17543" marT="98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4800" dirty="0">
                          <a:latin typeface="Calibri"/>
                          <a:ea typeface="Calibri"/>
                          <a:cs typeface="Arial"/>
                        </a:rPr>
                        <a:t>151</a:t>
                      </a:r>
                    </a:p>
                  </a:txBody>
                  <a:tcPr marL="14035" marR="14035" marT="78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MA" sz="4800" b="1" dirty="0">
                          <a:latin typeface="Calibri"/>
                          <a:ea typeface="Calibri"/>
                          <a:cs typeface="Arial"/>
                        </a:rPr>
                        <a:t>المرحلة الثانية </a:t>
                      </a:r>
                      <a:endParaRPr lang="fr-FR" sz="4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035" marR="14035" marT="78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141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4800" b="1" dirty="0">
                          <a:latin typeface="Calibri"/>
                          <a:ea typeface="Calibri"/>
                          <a:cs typeface="Arial"/>
                        </a:rPr>
                        <a:t>205383</a:t>
                      </a:r>
                    </a:p>
                  </a:txBody>
                  <a:tcPr marL="14035" marR="14035" marT="78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4800" b="1" dirty="0">
                          <a:latin typeface="Calibri"/>
                          <a:ea typeface="Calibri"/>
                          <a:cs typeface="Arial"/>
                        </a:rPr>
                        <a:t>80 662 113,14</a:t>
                      </a:r>
                    </a:p>
                  </a:txBody>
                  <a:tcPr marL="17543" marR="17543" marT="98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4800" b="1" dirty="0">
                          <a:latin typeface="Calibri"/>
                          <a:ea typeface="Calibri"/>
                          <a:cs typeface="Arial"/>
                        </a:rPr>
                        <a:t>102 712 535,14</a:t>
                      </a:r>
                    </a:p>
                  </a:txBody>
                  <a:tcPr marL="17543" marR="17543" marT="98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4800" b="1" dirty="0">
                          <a:latin typeface="Calibri"/>
                          <a:ea typeface="Calibri"/>
                          <a:cs typeface="Arial"/>
                        </a:rPr>
                        <a:t>218</a:t>
                      </a:r>
                    </a:p>
                  </a:txBody>
                  <a:tcPr marL="14035" marR="14035" marT="78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MA" sz="480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المجموع</a:t>
                      </a:r>
                      <a:endParaRPr lang="fr-FR" sz="48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035" marR="14035" marT="78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99EC5B9A-28F0-49A1-8B47-ACB5193425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6713" y="0"/>
            <a:ext cx="11426825" cy="407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3117" tIns="96557" rIns="193117" bIns="96557">
            <a:spAutoFit/>
          </a:bodyPr>
          <a:lstStyle>
            <a:lvl1pPr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indent="-28575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22860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indent="-22860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indent="-22860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ctr" eaLnBrk="1"/>
            <a:r>
              <a:rPr lang="ar-SA" altLang="fr-FR" sz="4200">
                <a:solidFill>
                  <a:srgbClr val="FF3300"/>
                </a:solidFill>
              </a:rPr>
              <a:t>المملكــة المغربيــــة</a:t>
            </a:r>
          </a:p>
          <a:p>
            <a:pPr algn="ctr" eaLnBrk="1"/>
            <a:r>
              <a:rPr lang="ar-SA" altLang="fr-FR" sz="4200">
                <a:solidFill>
                  <a:srgbClr val="006600"/>
                </a:solidFill>
              </a:rPr>
              <a:t>وزارة الداخليــة </a:t>
            </a:r>
            <a:endParaRPr lang="fr-FR" altLang="fr-FR" sz="4200">
              <a:solidFill>
                <a:srgbClr val="006600"/>
              </a:solidFill>
            </a:endParaRPr>
          </a:p>
          <a:p>
            <a:pPr algn="ctr" eaLnBrk="1"/>
            <a:r>
              <a:rPr lang="ar-MA" altLang="fr-FR" sz="4200">
                <a:solidFill>
                  <a:srgbClr val="006600"/>
                </a:solidFill>
              </a:rPr>
              <a:t>ولاية جهة الدار البيضاء سطات</a:t>
            </a:r>
            <a:endParaRPr lang="ar-SA" altLang="fr-FR" sz="4200">
              <a:solidFill>
                <a:srgbClr val="006600"/>
              </a:solidFill>
            </a:endParaRPr>
          </a:p>
          <a:p>
            <a:pPr algn="ctr" eaLnBrk="1"/>
            <a:r>
              <a:rPr lang="ar-SA" altLang="fr-FR">
                <a:solidFill>
                  <a:srgbClr val="006600"/>
                </a:solidFill>
              </a:rPr>
              <a:t>عمالة مقاطعات عين السبع ـ الحي المحمدي</a:t>
            </a:r>
            <a:r>
              <a:rPr lang="ar-SA" altLang="fr-FR" sz="4200">
                <a:solidFill>
                  <a:srgbClr val="006600"/>
                </a:solidFill>
              </a:rPr>
              <a:t> </a:t>
            </a:r>
            <a:endParaRPr lang="fr-FR" altLang="fr-FR" sz="4200">
              <a:solidFill>
                <a:srgbClr val="006600"/>
              </a:solidFill>
            </a:endParaRPr>
          </a:p>
          <a:p>
            <a:pPr algn="ctr" eaLnBrk="1"/>
            <a:r>
              <a:rPr lang="ar-SA" altLang="fr-FR" sz="4200">
                <a:solidFill>
                  <a:srgbClr val="006600"/>
                </a:solidFill>
              </a:rPr>
              <a:t> </a:t>
            </a:r>
            <a:r>
              <a:rPr lang="ar-SA" altLang="fr-FR">
                <a:solidFill>
                  <a:srgbClr val="006600"/>
                </a:solidFill>
              </a:rPr>
              <a:t>الكتـابة العــامــة</a:t>
            </a:r>
          </a:p>
          <a:p>
            <a:pPr algn="ctr" eaLnBrk="1"/>
            <a:r>
              <a:rPr lang="ar-SA" altLang="fr-FR" sz="4200">
                <a:solidFill>
                  <a:srgbClr val="006600"/>
                </a:solidFill>
              </a:rPr>
              <a:t> </a:t>
            </a:r>
            <a:r>
              <a:rPr lang="ar-SA" altLang="fr-FR" sz="2500">
                <a:solidFill>
                  <a:srgbClr val="006600"/>
                </a:solidFill>
              </a:rPr>
              <a:t>قسم العمــل الاجتماعــي</a:t>
            </a:r>
            <a:r>
              <a:rPr lang="ar-SA" altLang="fr-FR" sz="4200"/>
              <a:t> </a:t>
            </a:r>
            <a:endParaRPr lang="fr-FR" altLang="fr-FR" sz="4200">
              <a:solidFill>
                <a:schemeClr val="tx2"/>
              </a:solidFill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87A4F9A-AC0D-4EEA-9B1D-37AE8654C9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2300" y="8318500"/>
            <a:ext cx="9599613" cy="188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3445" tIns="96724" rIns="193445" bIns="96724" anchor="ctr"/>
          <a:lstStyle>
            <a:lvl1pPr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indent="-28575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22860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indent="-22860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indent="-22860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ctr" eaLnBrk="1"/>
            <a:endParaRPr lang="fr-FR" altLang="fr-FR" sz="7000">
              <a:solidFill>
                <a:srgbClr val="B52801"/>
              </a:solidFill>
              <a:cs typeface="Traditional Arabic" panose="02020603050405020304" pitchFamily="18" charset="-78"/>
            </a:endParaRPr>
          </a:p>
        </p:txBody>
      </p:sp>
      <p:pic>
        <p:nvPicPr>
          <p:cNvPr id="6148" name="Picture 7" descr="Scan0030">
            <a:extLst>
              <a:ext uri="{FF2B5EF4-FFF2-40B4-BE49-F238E27FC236}">
                <a16:creationId xmlns:a16="http://schemas.microsoft.com/office/drawing/2014/main" id="{3AC0E88E-6DF0-41B9-8C01-048F9DAF7C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015788"/>
            <a:ext cx="10944225" cy="1239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Rectangle 9">
            <a:extLst>
              <a:ext uri="{FF2B5EF4-FFF2-40B4-BE49-F238E27FC236}">
                <a16:creationId xmlns:a16="http://schemas.microsoft.com/office/drawing/2014/main" id="{A03666DA-A132-42A3-BA13-18974AC226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3500" y="4143375"/>
            <a:ext cx="23050500" cy="902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3445" tIns="96724" rIns="193445" bIns="96724" anchor="ctr"/>
          <a:lstStyle>
            <a:lvl1pPr marL="1571625" indent="-1571625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indent="-28575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22860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indent="-22860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indent="-22860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r" rtl="1" eaLnBrk="1"/>
            <a:endParaRPr lang="ar-MA" altLang="fr-FR" sz="7600">
              <a:solidFill>
                <a:srgbClr val="FF0000"/>
              </a:solidFill>
            </a:endParaRPr>
          </a:p>
          <a:p>
            <a:pPr algn="r" rtl="1" eaLnBrk="1"/>
            <a:endParaRPr lang="ar-MA" altLang="fr-FR" sz="7600">
              <a:solidFill>
                <a:srgbClr val="FF0000"/>
              </a:solidFill>
            </a:endParaRPr>
          </a:p>
          <a:p>
            <a:pPr algn="r" rtl="1" eaLnBrk="1"/>
            <a:endParaRPr lang="ar-SA" altLang="fr-FR" sz="7600">
              <a:solidFill>
                <a:srgbClr val="FF0000"/>
              </a:solidFill>
            </a:endParaRPr>
          </a:p>
        </p:txBody>
      </p:sp>
      <p:sp>
        <p:nvSpPr>
          <p:cNvPr id="6150" name="Rectangle 1">
            <a:extLst>
              <a:ext uri="{FF2B5EF4-FFF2-40B4-BE49-F238E27FC236}">
                <a16:creationId xmlns:a16="http://schemas.microsoft.com/office/drawing/2014/main" id="{F9415283-C9F8-40E4-8AA0-9B4CAFD85C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025" y="4143375"/>
            <a:ext cx="23050500" cy="591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3524" tIns="96762" rIns="193524" bIns="96762">
            <a:spAutoFit/>
          </a:bodyPr>
          <a:lstStyle>
            <a:lvl1pPr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indent="-28575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22860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indent="-22860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indent="-22860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ctr" rtl="1" eaLnBrk="1"/>
            <a:r>
              <a:rPr lang="ar-MA" altLang="fr-FR" sz="930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حصيلة المبادرة الوطنية للتنمية  البشرية</a:t>
            </a:r>
          </a:p>
          <a:p>
            <a:pPr algn="ctr" rtl="1" eaLnBrk="1"/>
            <a:r>
              <a:rPr lang="ar-MA" altLang="fr-FR" sz="930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2005-2018</a:t>
            </a:r>
            <a:endParaRPr lang="fr-FR" altLang="fr-FR" sz="930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 eaLnBrk="1">
              <a:buFont typeface="Arial" panose="020B0604020202020204" pitchFamily="34" charset="0"/>
              <a:buNone/>
            </a:pPr>
            <a:r>
              <a:rPr lang="ar-MA" altLang="fr-FR" sz="930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على مستوى تراب </a:t>
            </a:r>
          </a:p>
          <a:p>
            <a:pPr algn="ctr" rtl="1" eaLnBrk="1">
              <a:buFont typeface="Arial" panose="020B0604020202020204" pitchFamily="34" charset="0"/>
              <a:buNone/>
            </a:pPr>
            <a:r>
              <a:rPr lang="ar-MA" altLang="fr-FR" sz="930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عمالة مقاطعات عين السبع الحي المحمدي</a:t>
            </a:r>
            <a:endParaRPr lang="ar-MA" altLang="fr-FR" sz="68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diamond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re 1">
            <a:extLst>
              <a:ext uri="{FF2B5EF4-FFF2-40B4-BE49-F238E27FC236}">
                <a16:creationId xmlns:a16="http://schemas.microsoft.com/office/drawing/2014/main" id="{0498F721-EB86-4A6D-92DB-CE00B67ED799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214563" y="1757363"/>
            <a:ext cx="20726400" cy="2982912"/>
          </a:xfrm>
        </p:spPr>
        <p:txBody>
          <a:bodyPr/>
          <a:lstStyle/>
          <a:p>
            <a:r>
              <a:rPr lang="ar-MA" altLang="fr-FR" sz="6000" b="1" i="1" u="sng">
                <a:solidFill>
                  <a:srgbClr val="363789"/>
                </a:solidFill>
              </a:rPr>
              <a:t>أهم المنجزات</a:t>
            </a:r>
            <a:r>
              <a:rPr lang="ar-MA" altLang="fr-FR" sz="6000" b="1" i="1">
                <a:solidFill>
                  <a:srgbClr val="363789"/>
                </a:solidFill>
              </a:rPr>
              <a:t>:</a:t>
            </a:r>
            <a:br>
              <a:rPr lang="fr-FR" altLang="fr-FR" sz="6000">
                <a:solidFill>
                  <a:srgbClr val="363789"/>
                </a:solidFill>
              </a:rPr>
            </a:br>
            <a:r>
              <a:rPr lang="ar-MA" altLang="fr-FR" sz="6000" b="1">
                <a:solidFill>
                  <a:srgbClr val="0070C0"/>
                </a:solidFill>
              </a:rPr>
              <a:t>تهيئة وتجهيز 26 ملعب للقرب بالعشب الاصطناعي</a:t>
            </a:r>
            <a:endParaRPr lang="fr-FR" altLang="fr-FR" sz="6600">
              <a:solidFill>
                <a:srgbClr val="0070C0"/>
              </a:solidFill>
            </a:endParaRPr>
          </a:p>
        </p:txBody>
      </p:sp>
      <p:sp>
        <p:nvSpPr>
          <p:cNvPr id="24579" name="Sous-titre 2">
            <a:extLst>
              <a:ext uri="{FF2B5EF4-FFF2-40B4-BE49-F238E27FC236}">
                <a16:creationId xmlns:a16="http://schemas.microsoft.com/office/drawing/2014/main" id="{FB7C43AB-E2B8-4CCB-8FBF-B61FFFC6C967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2214563" y="4332288"/>
            <a:ext cx="20188237" cy="8783637"/>
          </a:xfrm>
        </p:spPr>
        <p:txBody>
          <a:bodyPr/>
          <a:lstStyle/>
          <a:p>
            <a:pPr algn="r" rtl="1"/>
            <a:r>
              <a:rPr lang="ar-MA" altLang="fr-FR" sz="4800" b="1" u="sng">
                <a:solidFill>
                  <a:schemeClr val="tx1"/>
                </a:solidFill>
              </a:rPr>
              <a:t>  عين السبع  </a:t>
            </a:r>
            <a:r>
              <a:rPr lang="ar-MA" altLang="fr-FR" sz="4800" b="1">
                <a:solidFill>
                  <a:schemeClr val="tx1"/>
                </a:solidFill>
              </a:rPr>
              <a:t>: 11 منجزة و 2 في طور الإنجاز</a:t>
            </a:r>
          </a:p>
          <a:p>
            <a:pPr algn="r" rtl="1">
              <a:buSzPct val="90000"/>
              <a:buFont typeface="Wingdings" panose="05000000000000000000" pitchFamily="2" charset="2"/>
              <a:buChar char="§"/>
            </a:pPr>
            <a:r>
              <a:rPr lang="ar-MA" altLang="fr-FR" sz="4800" b="1">
                <a:solidFill>
                  <a:schemeClr val="tx1"/>
                </a:solidFill>
              </a:rPr>
              <a:t>تهيئة الملعب الرياضي دار لمان</a:t>
            </a:r>
            <a:r>
              <a:rPr lang="ar-MA" altLang="fr-FR" sz="4800">
                <a:solidFill>
                  <a:schemeClr val="tx1"/>
                </a:solidFill>
                <a:sym typeface="Helvetica Neue Medium" charset="0"/>
              </a:rPr>
              <a:t>؛</a:t>
            </a:r>
            <a:endParaRPr lang="ar-MA" altLang="fr-FR" sz="4800" b="1">
              <a:solidFill>
                <a:schemeClr val="tx1"/>
              </a:solidFill>
            </a:endParaRPr>
          </a:p>
          <a:p>
            <a:pPr algn="r" rtl="1">
              <a:spcBef>
                <a:spcPct val="0"/>
              </a:spcBef>
              <a:buSzPct val="90000"/>
              <a:buFont typeface="Wingdings" panose="05000000000000000000" pitchFamily="2" charset="2"/>
              <a:buChar char="§"/>
            </a:pPr>
            <a:r>
              <a:rPr lang="ar-MA" altLang="fr-FR" sz="4800" b="1">
                <a:solidFill>
                  <a:schemeClr val="tx1"/>
                </a:solidFill>
              </a:rPr>
              <a:t>تهيئة وتجهيز 3 ملاعب رياضية ”المنظر الجميل“</a:t>
            </a:r>
            <a:r>
              <a:rPr lang="ar-MA" altLang="fr-FR" sz="4800">
                <a:solidFill>
                  <a:schemeClr val="tx1"/>
                </a:solidFill>
                <a:sym typeface="Helvetica Neue Medium" charset="0"/>
              </a:rPr>
              <a:t>؛</a:t>
            </a:r>
            <a:endParaRPr lang="ar-MA" altLang="fr-FR" sz="4800" b="1">
              <a:solidFill>
                <a:schemeClr val="tx1"/>
              </a:solidFill>
            </a:endParaRPr>
          </a:p>
          <a:p>
            <a:pPr algn="r" rtl="1">
              <a:spcBef>
                <a:spcPct val="0"/>
              </a:spcBef>
              <a:buSzPct val="90000"/>
              <a:buFont typeface="Wingdings" panose="05000000000000000000" pitchFamily="2" charset="2"/>
              <a:buChar char="§"/>
            </a:pPr>
            <a:r>
              <a:rPr lang="ar-MA" altLang="fr-FR" sz="4800" b="1">
                <a:solidFill>
                  <a:schemeClr val="tx1"/>
                </a:solidFill>
              </a:rPr>
              <a:t>تهيئة وتجهيز الملعب الرياضي الأمان</a:t>
            </a:r>
            <a:r>
              <a:rPr lang="ar-MA" altLang="fr-FR" sz="4800">
                <a:solidFill>
                  <a:schemeClr val="tx1"/>
                </a:solidFill>
                <a:sym typeface="Helvetica Neue Medium" charset="0"/>
              </a:rPr>
              <a:t>؛</a:t>
            </a:r>
            <a:endParaRPr lang="ar-MA" altLang="fr-FR" sz="4800" b="1">
              <a:solidFill>
                <a:schemeClr val="tx1"/>
              </a:solidFill>
            </a:endParaRPr>
          </a:p>
          <a:p>
            <a:pPr algn="r" rtl="1">
              <a:spcBef>
                <a:spcPct val="0"/>
              </a:spcBef>
              <a:buSzPct val="90000"/>
              <a:buFont typeface="Wingdings" panose="05000000000000000000" pitchFamily="2" charset="2"/>
              <a:buChar char="§"/>
            </a:pPr>
            <a:r>
              <a:rPr lang="ar-MA" altLang="fr-FR" sz="4800" b="1">
                <a:solidFill>
                  <a:schemeClr val="tx1"/>
                </a:solidFill>
              </a:rPr>
              <a:t>تهيئة وتجهيز ملعب للقرب بفال الهنا</a:t>
            </a:r>
            <a:r>
              <a:rPr lang="ar-MA" altLang="fr-FR" sz="4800">
                <a:solidFill>
                  <a:schemeClr val="tx1"/>
                </a:solidFill>
                <a:sym typeface="Helvetica Neue Medium" charset="0"/>
              </a:rPr>
              <a:t>؛</a:t>
            </a:r>
            <a:endParaRPr lang="ar-MA" altLang="fr-FR" sz="4800" b="1">
              <a:solidFill>
                <a:schemeClr val="tx1"/>
              </a:solidFill>
            </a:endParaRPr>
          </a:p>
          <a:p>
            <a:pPr algn="r" rtl="1">
              <a:spcBef>
                <a:spcPct val="0"/>
              </a:spcBef>
              <a:buSzPct val="90000"/>
              <a:buFont typeface="Wingdings" panose="05000000000000000000" pitchFamily="2" charset="2"/>
              <a:buChar char="§"/>
            </a:pPr>
            <a:r>
              <a:rPr lang="ar-MA" altLang="fr-FR" sz="4800" b="1">
                <a:solidFill>
                  <a:schemeClr val="tx1"/>
                </a:solidFill>
              </a:rPr>
              <a:t>إنشاء 3 ملاعب رياضية أفاداس</a:t>
            </a:r>
            <a:r>
              <a:rPr lang="ar-MA" altLang="fr-FR" sz="4800">
                <a:solidFill>
                  <a:schemeClr val="tx1"/>
                </a:solidFill>
                <a:sym typeface="Helvetica Neue Medium" charset="0"/>
              </a:rPr>
              <a:t>؛</a:t>
            </a:r>
            <a:endParaRPr lang="ar-MA" altLang="fr-FR" sz="4800" b="1">
              <a:solidFill>
                <a:schemeClr val="tx1"/>
              </a:solidFill>
            </a:endParaRPr>
          </a:p>
          <a:p>
            <a:pPr algn="r" rtl="1">
              <a:spcBef>
                <a:spcPct val="0"/>
              </a:spcBef>
              <a:buSzPct val="90000"/>
              <a:buFont typeface="Wingdings" panose="05000000000000000000" pitchFamily="2" charset="2"/>
              <a:buChar char="§"/>
            </a:pPr>
            <a:r>
              <a:rPr lang="ar-MA" altLang="fr-FR" sz="4800" b="1">
                <a:solidFill>
                  <a:schemeClr val="tx1"/>
                </a:solidFill>
              </a:rPr>
              <a:t>تهيئة فضاء رياضي بإقامة الشباب</a:t>
            </a:r>
            <a:r>
              <a:rPr lang="ar-MA" altLang="fr-FR" sz="4800">
                <a:solidFill>
                  <a:schemeClr val="tx1"/>
                </a:solidFill>
                <a:sym typeface="Helvetica Neue Medium" charset="0"/>
              </a:rPr>
              <a:t>؛</a:t>
            </a:r>
            <a:endParaRPr lang="ar-MA" altLang="fr-FR" sz="4800" b="1">
              <a:solidFill>
                <a:schemeClr val="tx1"/>
              </a:solidFill>
            </a:endParaRPr>
          </a:p>
          <a:p>
            <a:pPr algn="r" rtl="1">
              <a:spcBef>
                <a:spcPct val="0"/>
              </a:spcBef>
              <a:buSzPct val="90000"/>
              <a:buFont typeface="Wingdings" panose="05000000000000000000" pitchFamily="2" charset="2"/>
              <a:buChar char="§"/>
            </a:pPr>
            <a:r>
              <a:rPr lang="ar-MA" altLang="fr-FR" sz="4800" b="1">
                <a:solidFill>
                  <a:schemeClr val="tx1"/>
                </a:solidFill>
              </a:rPr>
              <a:t>تهيئة وتجهيز ملعبين (2) بثانوية الرياضيين</a:t>
            </a:r>
            <a:r>
              <a:rPr lang="ar-MA" altLang="fr-FR" sz="6000" b="1">
                <a:solidFill>
                  <a:schemeClr val="tx1"/>
                </a:solidFill>
              </a:rPr>
              <a:t> </a:t>
            </a:r>
            <a:r>
              <a:rPr lang="ar-MA" altLang="fr-FR" sz="4800" b="1">
                <a:solidFill>
                  <a:schemeClr val="tx1"/>
                </a:solidFill>
              </a:rPr>
              <a:t>(في طور الإنجاز)</a:t>
            </a:r>
            <a:r>
              <a:rPr lang="ar-MA" altLang="fr-FR" sz="4800">
                <a:solidFill>
                  <a:schemeClr val="tx1"/>
                </a:solidFill>
                <a:sym typeface="Helvetica Neue Medium" charset="0"/>
              </a:rPr>
              <a:t>؛</a:t>
            </a:r>
            <a:endParaRPr lang="ar-MA" altLang="fr-FR" sz="4800" b="1">
              <a:solidFill>
                <a:schemeClr val="tx1"/>
              </a:solidFill>
              <a:sym typeface="Helvetica Neue Medium" charset="0"/>
            </a:endParaRPr>
          </a:p>
          <a:p>
            <a:pPr algn="r" rtl="1">
              <a:spcBef>
                <a:spcPct val="0"/>
              </a:spcBef>
              <a:buSzPct val="90000"/>
              <a:buFont typeface="Wingdings" panose="05000000000000000000" pitchFamily="2" charset="2"/>
              <a:buChar char="§"/>
            </a:pPr>
            <a:r>
              <a:rPr lang="ar-MA" altLang="fr-FR" sz="4800" b="1">
                <a:solidFill>
                  <a:schemeClr val="tx1"/>
                </a:solidFill>
              </a:rPr>
              <a:t>تهيئة ملعب القرب اسمارة (</a:t>
            </a:r>
            <a:r>
              <a:rPr lang="ar-MA" altLang="fr-FR" sz="4400" b="1">
                <a:solidFill>
                  <a:schemeClr val="tx1"/>
                </a:solidFill>
              </a:rPr>
              <a:t>في طور الإنجاز</a:t>
            </a:r>
            <a:r>
              <a:rPr lang="ar-MA" altLang="fr-FR" sz="4800" b="1">
                <a:solidFill>
                  <a:schemeClr val="tx1"/>
                </a:solidFill>
              </a:rPr>
              <a:t>).</a:t>
            </a:r>
          </a:p>
          <a:p>
            <a:pPr algn="r" rtl="1">
              <a:spcBef>
                <a:spcPct val="0"/>
              </a:spcBef>
              <a:buSzPct val="90000"/>
              <a:buFont typeface="Wingdings" panose="05000000000000000000" pitchFamily="2" charset="2"/>
              <a:buChar char="§"/>
            </a:pPr>
            <a:endParaRPr lang="fr-FR" altLang="fr-FR">
              <a:solidFill>
                <a:schemeClr val="tx1"/>
              </a:solidFill>
            </a:endParaRPr>
          </a:p>
        </p:txBody>
      </p:sp>
      <p:sp>
        <p:nvSpPr>
          <p:cNvPr id="24580" name="Titre 4">
            <a:extLst>
              <a:ext uri="{FF2B5EF4-FFF2-40B4-BE49-F238E27FC236}">
                <a16:creationId xmlns:a16="http://schemas.microsoft.com/office/drawing/2014/main" id="{EF4C2793-213A-4039-B116-E41419629AA1}"/>
              </a:ext>
            </a:extLst>
          </p:cNvPr>
          <p:cNvSpPr txBox="1">
            <a:spLocks/>
          </p:cNvSpPr>
          <p:nvPr/>
        </p:nvSpPr>
        <p:spPr bwMode="auto">
          <a:xfrm>
            <a:off x="409575" y="409575"/>
            <a:ext cx="23653750" cy="134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>
            <a:lvl1pPr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indent="-28575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22860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indent="-22860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indent="-22860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ctr" rtl="1"/>
            <a:r>
              <a:rPr lang="ar-MA" altLang="fr-FR" sz="7200" b="0">
                <a:solidFill>
                  <a:srgbClr val="FF0000"/>
                </a:solidFill>
                <a:latin typeface="Helvetica Neue Medium" charset="0"/>
                <a:sym typeface="Helvetica Neue Medium" charset="0"/>
              </a:rPr>
              <a:t>مساهمة المبادرة الوطنية للتنمية البشرية : </a:t>
            </a:r>
            <a:r>
              <a:rPr lang="fr-FR" altLang="fr-FR" sz="720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Helvetica Neue Medium" charset="0"/>
              </a:rPr>
              <a:t>80 662 113,14</a:t>
            </a:r>
            <a:r>
              <a:rPr lang="ar-MA" altLang="fr-FR" sz="720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Helvetica Neue Medium" charset="0"/>
              </a:rPr>
              <a:t> درهم</a:t>
            </a:r>
            <a:r>
              <a:rPr lang="ar-MA" altLang="fr-FR" sz="7200" b="0">
                <a:solidFill>
                  <a:srgbClr val="FF0000"/>
                </a:solidFill>
                <a:latin typeface="Helvetica Neue Medium" charset="0"/>
                <a:sym typeface="Helvetica Neue Medium" charset="0"/>
              </a:rPr>
              <a:t> </a:t>
            </a:r>
            <a:endParaRPr lang="fr-FR" altLang="fr-FR" sz="8000" b="0">
              <a:latin typeface="Helvetica Neue Medium" charset="0"/>
              <a:sym typeface="Helvetica Neue Medium" charset="0"/>
            </a:endParaRP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re 1">
            <a:extLst>
              <a:ext uri="{FF2B5EF4-FFF2-40B4-BE49-F238E27FC236}">
                <a16:creationId xmlns:a16="http://schemas.microsoft.com/office/drawing/2014/main" id="{019F0C32-E1C5-40F5-B70B-820B53A56182}"/>
              </a:ext>
            </a:extLst>
          </p:cNvPr>
          <p:cNvSpPr txBox="1">
            <a:spLocks/>
          </p:cNvSpPr>
          <p:nvPr/>
        </p:nvSpPr>
        <p:spPr bwMode="auto">
          <a:xfrm>
            <a:off x="2214563" y="1757363"/>
            <a:ext cx="20726400" cy="257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>
            <a:lvl1pPr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indent="-28575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22860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indent="-22860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indent="-22860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ctr"/>
            <a:r>
              <a:rPr lang="ar-MA" altLang="fr-FR" sz="6000" i="1" u="sng">
                <a:solidFill>
                  <a:srgbClr val="363789"/>
                </a:solidFill>
                <a:latin typeface="Helvetica Neue Medium" charset="0"/>
                <a:sym typeface="Helvetica Neue Medium" charset="0"/>
              </a:rPr>
              <a:t>أهم المنجزات</a:t>
            </a:r>
            <a:r>
              <a:rPr lang="ar-MA" altLang="fr-FR" sz="6000" i="1">
                <a:solidFill>
                  <a:srgbClr val="363789"/>
                </a:solidFill>
                <a:latin typeface="Helvetica Neue Medium" charset="0"/>
                <a:sym typeface="Helvetica Neue Medium" charset="0"/>
              </a:rPr>
              <a:t>:</a:t>
            </a:r>
            <a:br>
              <a:rPr lang="fr-FR" altLang="fr-FR" sz="6000" b="0">
                <a:solidFill>
                  <a:srgbClr val="363789"/>
                </a:solidFill>
                <a:latin typeface="Helvetica Neue Medium" charset="0"/>
                <a:sym typeface="Helvetica Neue Medium" charset="0"/>
              </a:rPr>
            </a:br>
            <a:r>
              <a:rPr lang="ar-MA" altLang="fr-FR" sz="6000">
                <a:solidFill>
                  <a:srgbClr val="0070C0"/>
                </a:solidFill>
                <a:latin typeface="Helvetica Neue Medium" charset="0"/>
                <a:sym typeface="Helvetica Neue Medium" charset="0"/>
              </a:rPr>
              <a:t>تهيئة وتجهيز 26 ملعب للقرب بالعشب الاصطناعي</a:t>
            </a:r>
            <a:endParaRPr lang="fr-FR" altLang="fr-FR" sz="6600" b="0">
              <a:solidFill>
                <a:srgbClr val="0070C0"/>
              </a:solidFill>
              <a:latin typeface="Helvetica Neue Medium" charset="0"/>
              <a:sym typeface="Helvetica Neue Medium" charset="0"/>
            </a:endParaRPr>
          </a:p>
        </p:txBody>
      </p:sp>
      <p:sp>
        <p:nvSpPr>
          <p:cNvPr id="25603" name="Titre 4">
            <a:extLst>
              <a:ext uri="{FF2B5EF4-FFF2-40B4-BE49-F238E27FC236}">
                <a16:creationId xmlns:a16="http://schemas.microsoft.com/office/drawing/2014/main" id="{C571C6AF-4D26-43B8-AE8A-D331CF9970A0}"/>
              </a:ext>
            </a:extLst>
          </p:cNvPr>
          <p:cNvSpPr txBox="1">
            <a:spLocks/>
          </p:cNvSpPr>
          <p:nvPr/>
        </p:nvSpPr>
        <p:spPr bwMode="auto">
          <a:xfrm>
            <a:off x="409575" y="409575"/>
            <a:ext cx="23653750" cy="134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>
            <a:lvl1pPr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indent="-28575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22860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indent="-22860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indent="-22860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ctr" rtl="1"/>
            <a:r>
              <a:rPr lang="ar-MA" altLang="fr-FR" sz="7200" b="0">
                <a:solidFill>
                  <a:srgbClr val="FF0000"/>
                </a:solidFill>
                <a:latin typeface="Helvetica Neue Medium" charset="0"/>
                <a:sym typeface="Helvetica Neue Medium" charset="0"/>
              </a:rPr>
              <a:t>مساهمة المبادرة الوطنية للتنمية البشرية : </a:t>
            </a:r>
            <a:r>
              <a:rPr lang="fr-FR" altLang="fr-FR" sz="720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Helvetica Neue Medium" charset="0"/>
              </a:rPr>
              <a:t>80 662 113,14</a:t>
            </a:r>
            <a:r>
              <a:rPr lang="ar-MA" altLang="fr-FR" sz="720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Helvetica Neue Medium" charset="0"/>
              </a:rPr>
              <a:t> درهم</a:t>
            </a:r>
            <a:r>
              <a:rPr lang="ar-MA" altLang="fr-FR" sz="7200" b="0">
                <a:solidFill>
                  <a:srgbClr val="FF0000"/>
                </a:solidFill>
                <a:latin typeface="Helvetica Neue Medium" charset="0"/>
                <a:sym typeface="Helvetica Neue Medium" charset="0"/>
              </a:rPr>
              <a:t> </a:t>
            </a:r>
            <a:endParaRPr lang="fr-FR" altLang="fr-FR" sz="8000" b="0">
              <a:latin typeface="Helvetica Neue Medium" charset="0"/>
              <a:sym typeface="Helvetica Neue Medium" charset="0"/>
            </a:endParaRPr>
          </a:p>
        </p:txBody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EA30406E-CBD0-43E5-AA9B-657F4FF39D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7738" y="4957763"/>
            <a:ext cx="21993225" cy="810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indent="-28575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22860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indent="-22860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indent="-22860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just" rtl="1" eaLnBrk="1" hangingPunct="1">
              <a:lnSpc>
                <a:spcPct val="80000"/>
              </a:lnSpc>
            </a:pPr>
            <a:r>
              <a:rPr lang="ar-MA" altLang="fr-FR" sz="4800" u="sng"/>
              <a:t>الحي المحمدي</a:t>
            </a:r>
            <a:r>
              <a:rPr lang="ar-MA" altLang="fr-FR" sz="4800"/>
              <a:t>:7 </a:t>
            </a:r>
            <a:endParaRPr lang="fr-FR" altLang="fr-FR" sz="4800"/>
          </a:p>
          <a:p>
            <a:pPr algn="just" rtl="1" eaLnBrk="1" hangingPunct="1">
              <a:lnSpc>
                <a:spcPct val="80000"/>
              </a:lnSpc>
            </a:pPr>
            <a:endParaRPr lang="fr-FR" altLang="fr-FR" sz="4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1" eaLnBrk="1" hangingPunct="1">
              <a:buFont typeface="Wingdings" panose="05000000000000000000" pitchFamily="2" charset="2"/>
              <a:buChar char="§"/>
            </a:pPr>
            <a:r>
              <a:rPr lang="ar-SA" altLang="fr-FR" sz="4400">
                <a:latin typeface="Times New Roman" panose="02020603050405020304" pitchFamily="18" charset="0"/>
                <a:cs typeface="Times New Roman" panose="02020603050405020304" pitchFamily="18" charset="0"/>
              </a:rPr>
              <a:t>تهيئة وتجهيز ملعب للقرب بساحة لافارج 1</a:t>
            </a:r>
            <a:r>
              <a:rPr lang="ar-MA" altLang="fr-FR" sz="4400">
                <a:solidFill>
                  <a:schemeClr val="tx1"/>
                </a:solidFill>
                <a:sym typeface="Helvetica Neue Medium" charset="0"/>
              </a:rPr>
              <a:t> ؛</a:t>
            </a:r>
            <a:endParaRPr lang="fr-FR" altLang="fr-FR" sz="4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 eaLnBrk="1" hangingPunct="1">
              <a:buFont typeface="Wingdings" panose="05000000000000000000" pitchFamily="2" charset="2"/>
              <a:buChar char="§"/>
            </a:pPr>
            <a:r>
              <a:rPr lang="ar-SA" altLang="fr-FR" sz="4400">
                <a:latin typeface="Times New Roman" panose="02020603050405020304" pitchFamily="18" charset="0"/>
                <a:cs typeface="Times New Roman" panose="02020603050405020304" pitchFamily="18" charset="0"/>
              </a:rPr>
              <a:t>تهيئة وتجهيز ملعب للقرب بساحة لافارج 2</a:t>
            </a:r>
            <a:r>
              <a:rPr lang="ar-MA" altLang="fr-FR" sz="4400">
                <a:solidFill>
                  <a:schemeClr val="tx1"/>
                </a:solidFill>
                <a:sym typeface="Helvetica Neue Medium" charset="0"/>
              </a:rPr>
              <a:t>؛</a:t>
            </a:r>
            <a:endParaRPr lang="fr-FR" altLang="fr-FR" sz="4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 eaLnBrk="1" hangingPunct="1">
              <a:buFont typeface="Wingdings" panose="05000000000000000000" pitchFamily="2" charset="2"/>
              <a:buChar char="§"/>
            </a:pPr>
            <a:r>
              <a:rPr lang="ar-SA" altLang="fr-FR" sz="4400">
                <a:latin typeface="Times New Roman" panose="02020603050405020304" pitchFamily="18" charset="0"/>
                <a:cs typeface="Times New Roman" panose="02020603050405020304" pitchFamily="18" charset="0"/>
              </a:rPr>
              <a:t>تهيئة وتجهيز ملعب للقرب بساحة الفورات</a:t>
            </a:r>
            <a:r>
              <a:rPr lang="ar-MA" altLang="fr-FR" sz="4400">
                <a:solidFill>
                  <a:schemeClr val="tx1"/>
                </a:solidFill>
                <a:sym typeface="Helvetica Neue Medium" charset="0"/>
              </a:rPr>
              <a:t>؛</a:t>
            </a:r>
            <a:endParaRPr lang="fr-FR" altLang="fr-FR" sz="4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 eaLnBrk="1" hangingPunct="1">
              <a:buFont typeface="Wingdings" panose="05000000000000000000" pitchFamily="2" charset="2"/>
              <a:buChar char="§"/>
            </a:pPr>
            <a:r>
              <a:rPr lang="ar-SA" altLang="fr-FR" sz="4400">
                <a:latin typeface="Times New Roman" panose="02020603050405020304" pitchFamily="18" charset="0"/>
                <a:cs typeface="Times New Roman" panose="02020603050405020304" pitchFamily="18" charset="0"/>
              </a:rPr>
              <a:t>تهيئة ملعب متعدد الرياضات بمشروع الحسن الثاني</a:t>
            </a:r>
            <a:r>
              <a:rPr lang="ar-MA" altLang="fr-FR" sz="4400">
                <a:solidFill>
                  <a:schemeClr val="tx1"/>
                </a:solidFill>
                <a:sym typeface="Helvetica Neue Medium" charset="0"/>
              </a:rPr>
              <a:t>؛</a:t>
            </a:r>
            <a:endParaRPr lang="fr-FR" altLang="fr-FR" sz="4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 eaLnBrk="1" hangingPunct="1">
              <a:buFont typeface="Wingdings" panose="05000000000000000000" pitchFamily="2" charset="2"/>
              <a:buChar char="§"/>
            </a:pPr>
            <a:r>
              <a:rPr lang="ar-SA" altLang="fr-FR" sz="4400">
                <a:latin typeface="Times New Roman" panose="02020603050405020304" pitchFamily="18" charset="0"/>
                <a:cs typeface="Times New Roman" panose="02020603050405020304" pitchFamily="18" charset="0"/>
              </a:rPr>
              <a:t>تهيئة ملعب بالعشب الإصطناعي بإعدادية حمان الفطواكي</a:t>
            </a:r>
            <a:r>
              <a:rPr lang="ar-MA" altLang="fr-FR" sz="4400">
                <a:solidFill>
                  <a:schemeClr val="tx1"/>
                </a:solidFill>
                <a:sym typeface="Helvetica Neue Medium" charset="0"/>
              </a:rPr>
              <a:t>؛</a:t>
            </a:r>
            <a:endParaRPr lang="fr-FR" altLang="fr-FR" sz="4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 eaLnBrk="1" hangingPunct="1">
              <a:buFont typeface="Wingdings" panose="05000000000000000000" pitchFamily="2" charset="2"/>
              <a:buChar char="§"/>
            </a:pPr>
            <a:r>
              <a:rPr lang="ar-SA" altLang="fr-FR" sz="4400">
                <a:latin typeface="Times New Roman" panose="02020603050405020304" pitchFamily="18" charset="0"/>
                <a:cs typeface="Times New Roman" panose="02020603050405020304" pitchFamily="18" charset="0"/>
              </a:rPr>
              <a:t>تهيئة ملعب القرب بشارع س</a:t>
            </a:r>
            <a:r>
              <a:rPr lang="ar-MA" altLang="fr-FR" sz="4400">
                <a:solidFill>
                  <a:schemeClr val="tx1"/>
                </a:solidFill>
                <a:sym typeface="Helvetica Neue Medium" charset="0"/>
              </a:rPr>
              <a:t>؛</a:t>
            </a:r>
            <a:endParaRPr lang="fr-FR" altLang="fr-FR" sz="4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 eaLnBrk="1" hangingPunct="1">
              <a:buFont typeface="Wingdings" panose="05000000000000000000" pitchFamily="2" charset="2"/>
              <a:buChar char="§"/>
            </a:pPr>
            <a:r>
              <a:rPr lang="ar-SA" altLang="fr-FR" sz="4400">
                <a:latin typeface="Times New Roman" panose="02020603050405020304" pitchFamily="18" charset="0"/>
                <a:cs typeface="Times New Roman" panose="02020603050405020304" pitchFamily="18" charset="0"/>
              </a:rPr>
              <a:t>تهيئة ملعب القرب بمحاذاة مقاطعة الحي المحمدي</a:t>
            </a:r>
            <a:r>
              <a:rPr lang="ar-MA" altLang="fr-FR" sz="4400">
                <a:solidFill>
                  <a:schemeClr val="tx1"/>
                </a:solidFill>
                <a:sym typeface="Helvetica Neue Medium" charset="0"/>
              </a:rPr>
              <a:t>.</a:t>
            </a:r>
            <a:endParaRPr lang="fr-FR" altLang="fr-FR" sz="4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1" eaLnBrk="1" hangingPunct="1">
              <a:lnSpc>
                <a:spcPct val="200000"/>
              </a:lnSpc>
            </a:pPr>
            <a:endParaRPr lang="fr-FR" altLang="fr-FR" sz="4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1" eaLnBrk="1" hangingPunct="1">
              <a:lnSpc>
                <a:spcPct val="200000"/>
              </a:lnSpc>
            </a:pPr>
            <a:endParaRPr lang="fr-FR" altLang="fr-FR" sz="240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re 1">
            <a:extLst>
              <a:ext uri="{FF2B5EF4-FFF2-40B4-BE49-F238E27FC236}">
                <a16:creationId xmlns:a16="http://schemas.microsoft.com/office/drawing/2014/main" id="{BE42ACC5-EAA1-4F85-815B-7DB30237CC5E}"/>
              </a:ext>
            </a:extLst>
          </p:cNvPr>
          <p:cNvSpPr txBox="1">
            <a:spLocks/>
          </p:cNvSpPr>
          <p:nvPr/>
        </p:nvSpPr>
        <p:spPr bwMode="auto">
          <a:xfrm>
            <a:off x="2214563" y="2262188"/>
            <a:ext cx="20726400" cy="257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>
            <a:lvl1pPr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indent="-28575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22860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indent="-22860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indent="-22860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ctr"/>
            <a:r>
              <a:rPr lang="ar-MA" altLang="fr-FR" sz="6000" i="1" u="sng">
                <a:solidFill>
                  <a:srgbClr val="363789"/>
                </a:solidFill>
                <a:latin typeface="Helvetica Neue Medium" charset="0"/>
                <a:sym typeface="Helvetica Neue Medium" charset="0"/>
              </a:rPr>
              <a:t>أهم المنجزات</a:t>
            </a:r>
            <a:r>
              <a:rPr lang="ar-MA" altLang="fr-FR" sz="6000" i="1">
                <a:solidFill>
                  <a:srgbClr val="363789"/>
                </a:solidFill>
                <a:latin typeface="Helvetica Neue Medium" charset="0"/>
                <a:sym typeface="Helvetica Neue Medium" charset="0"/>
              </a:rPr>
              <a:t>:</a:t>
            </a:r>
            <a:br>
              <a:rPr lang="fr-FR" altLang="fr-FR" sz="6000" b="0">
                <a:solidFill>
                  <a:srgbClr val="363789"/>
                </a:solidFill>
                <a:latin typeface="Helvetica Neue Medium" charset="0"/>
                <a:sym typeface="Helvetica Neue Medium" charset="0"/>
              </a:rPr>
            </a:br>
            <a:r>
              <a:rPr lang="ar-MA" altLang="fr-FR" sz="6000">
                <a:solidFill>
                  <a:srgbClr val="0070C0"/>
                </a:solidFill>
                <a:latin typeface="Helvetica Neue Medium" charset="0"/>
                <a:sym typeface="Helvetica Neue Medium" charset="0"/>
              </a:rPr>
              <a:t>تهيئة وتجهيز 26 ملعب للقرب بالعشب الاصطناعي</a:t>
            </a:r>
            <a:endParaRPr lang="fr-FR" altLang="fr-FR" sz="6600" b="0">
              <a:solidFill>
                <a:srgbClr val="0070C0"/>
              </a:solidFill>
              <a:latin typeface="Helvetica Neue Medium" charset="0"/>
              <a:sym typeface="Helvetica Neue Medium" charset="0"/>
            </a:endParaRPr>
          </a:p>
        </p:txBody>
      </p:sp>
      <p:sp>
        <p:nvSpPr>
          <p:cNvPr id="26627" name="Titre 4">
            <a:extLst>
              <a:ext uri="{FF2B5EF4-FFF2-40B4-BE49-F238E27FC236}">
                <a16:creationId xmlns:a16="http://schemas.microsoft.com/office/drawing/2014/main" id="{CAB87727-7686-48EF-9739-5FFFDDEB4375}"/>
              </a:ext>
            </a:extLst>
          </p:cNvPr>
          <p:cNvSpPr txBox="1">
            <a:spLocks/>
          </p:cNvSpPr>
          <p:nvPr/>
        </p:nvSpPr>
        <p:spPr bwMode="auto">
          <a:xfrm>
            <a:off x="409575" y="409575"/>
            <a:ext cx="23653750" cy="134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>
            <a:lvl1pPr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indent="-28575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22860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indent="-22860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indent="-22860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ctr" rtl="1"/>
            <a:r>
              <a:rPr lang="ar-MA" altLang="fr-FR" sz="7200" b="0">
                <a:solidFill>
                  <a:srgbClr val="FF0000"/>
                </a:solidFill>
                <a:latin typeface="Helvetica Neue Medium" charset="0"/>
                <a:sym typeface="Helvetica Neue Medium" charset="0"/>
              </a:rPr>
              <a:t>مساهمة المبادرة الوطنية للتنمية البشرية : </a:t>
            </a:r>
            <a:r>
              <a:rPr lang="fr-FR" altLang="fr-FR" sz="720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Helvetica Neue Medium" charset="0"/>
              </a:rPr>
              <a:t>80 662 113,14</a:t>
            </a:r>
            <a:r>
              <a:rPr lang="ar-MA" altLang="fr-FR" sz="720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Helvetica Neue Medium" charset="0"/>
              </a:rPr>
              <a:t> درهم</a:t>
            </a:r>
            <a:r>
              <a:rPr lang="ar-MA" altLang="fr-FR" sz="7200" b="0">
                <a:solidFill>
                  <a:srgbClr val="FF0000"/>
                </a:solidFill>
                <a:latin typeface="Helvetica Neue Medium" charset="0"/>
                <a:sym typeface="Helvetica Neue Medium" charset="0"/>
              </a:rPr>
              <a:t> </a:t>
            </a:r>
            <a:endParaRPr lang="fr-FR" altLang="fr-FR" sz="8000" b="0">
              <a:latin typeface="Helvetica Neue Medium" charset="0"/>
              <a:sym typeface="Helvetica Neue Medium" charset="0"/>
            </a:endParaRPr>
          </a:p>
        </p:txBody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86063BAC-F6AA-4D66-82A8-9A9C558D9D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7738" y="5462588"/>
            <a:ext cx="21993225" cy="614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indent="-28575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22860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indent="-22860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indent="-22860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just" rtl="1" eaLnBrk="1" hangingPunct="1">
              <a:lnSpc>
                <a:spcPct val="80000"/>
              </a:lnSpc>
            </a:pPr>
            <a:r>
              <a:rPr lang="ar-MA" altLang="fr-FR" sz="4800" u="sng"/>
              <a:t>الصخور السوداء</a:t>
            </a:r>
            <a:r>
              <a:rPr lang="ar-MA" altLang="fr-FR" sz="4800"/>
              <a:t>: 6 </a:t>
            </a:r>
            <a:endParaRPr lang="fr-FR" altLang="fr-FR" sz="4800"/>
          </a:p>
          <a:p>
            <a:pPr algn="just" rtl="1" eaLnBrk="1" hangingPunct="1">
              <a:lnSpc>
                <a:spcPct val="80000"/>
              </a:lnSpc>
            </a:pPr>
            <a:endParaRPr lang="fr-FR" altLang="fr-FR" sz="4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 eaLnBrk="1" hangingPunct="1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ar-SA" altLang="fr-FR" sz="4400"/>
              <a:t>إحداث 4 ملاعب للقرب بالعشب الاصطناعي </a:t>
            </a:r>
            <a:r>
              <a:rPr lang="ar-MA" altLang="fr-FR" sz="4400"/>
              <a:t>بالفضاء الرياضي الداخلة</a:t>
            </a:r>
            <a:r>
              <a:rPr lang="ar-MA" altLang="fr-FR" sz="4400">
                <a:solidFill>
                  <a:schemeClr val="tx1"/>
                </a:solidFill>
                <a:sym typeface="Helvetica Neue Medium" charset="0"/>
              </a:rPr>
              <a:t>؛</a:t>
            </a:r>
            <a:endParaRPr lang="fr-FR" altLang="fr-FR" sz="4400"/>
          </a:p>
          <a:p>
            <a:pPr algn="r" rtl="1" eaLnBrk="1" hangingPunct="1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ar-SA" altLang="fr-FR" sz="4400"/>
              <a:t>تهيئة وتجهيز ملعب رياضي للقرب بالعشب الاصطناعي بالثانوية التأهيلية ابن البناء المراكشي</a:t>
            </a:r>
            <a:r>
              <a:rPr lang="ar-MA" altLang="fr-FR" sz="4400">
                <a:solidFill>
                  <a:schemeClr val="tx1"/>
                </a:solidFill>
                <a:sym typeface="Helvetica Neue Medium" charset="0"/>
              </a:rPr>
              <a:t>؛</a:t>
            </a:r>
            <a:endParaRPr lang="fr-FR" altLang="fr-FR" sz="4400"/>
          </a:p>
          <a:p>
            <a:pPr algn="r" rtl="1" eaLnBrk="1" hangingPunct="1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ar-SA" altLang="fr-FR" sz="4400"/>
              <a:t>تهيئة وتجهيز الفضاء الرياضي المنزه</a:t>
            </a:r>
            <a:r>
              <a:rPr lang="ar-MA" altLang="fr-FR" sz="4400">
                <a:solidFill>
                  <a:schemeClr val="tx1"/>
                </a:solidFill>
                <a:sym typeface="Helvetica Neue Medium" charset="0"/>
              </a:rPr>
              <a:t>.</a:t>
            </a:r>
            <a:endParaRPr lang="fr-FR" altLang="fr-FR" sz="4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1" eaLnBrk="1" hangingPunct="1">
              <a:lnSpc>
                <a:spcPct val="200000"/>
              </a:lnSpc>
            </a:pPr>
            <a:endParaRPr lang="fr-FR" altLang="fr-FR" sz="240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u contenu 1">
            <a:extLst>
              <a:ext uri="{FF2B5EF4-FFF2-40B4-BE49-F238E27FC236}">
                <a16:creationId xmlns:a16="http://schemas.microsoft.com/office/drawing/2014/main" id="{F89F0197-6F50-4186-9C27-05B496A7C4FD}"/>
              </a:ext>
            </a:extLst>
          </p:cNvPr>
          <p:cNvSpPr txBox="1">
            <a:spLocks/>
          </p:cNvSpPr>
          <p:nvPr/>
        </p:nvSpPr>
        <p:spPr bwMode="auto">
          <a:xfrm>
            <a:off x="409575" y="3224213"/>
            <a:ext cx="23028275" cy="1049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>
            <a:lvl1pPr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indent="-28575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22860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indent="-22860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indent="-22860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ctr" rtl="1" eaLnBrk="1" hangingPunct="1"/>
            <a:r>
              <a:rPr lang="ar-MA" altLang="fr-FR" sz="4400" i="1" u="sng">
                <a:solidFill>
                  <a:srgbClr val="002060"/>
                </a:solidFill>
                <a:latin typeface="Helvetica Neue Medium" charset="0"/>
                <a:sym typeface="Helvetica Neue Medium" charset="0"/>
              </a:rPr>
              <a:t>أهم المنجزات</a:t>
            </a:r>
            <a:r>
              <a:rPr lang="ar-MA" altLang="fr-FR" sz="3600" i="1">
                <a:solidFill>
                  <a:srgbClr val="002060"/>
                </a:solidFill>
                <a:latin typeface="Helvetica Neue Medium" charset="0"/>
                <a:sym typeface="Helvetica Neue Medium" charset="0"/>
              </a:rPr>
              <a:t>:</a:t>
            </a:r>
          </a:p>
          <a:p>
            <a:pPr algn="r" rtl="1" eaLnBrk="1" fontAlgn="ctr" hangingPunct="1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ar-MA" altLang="fr-FR" sz="3900">
                <a:latin typeface="Times New Roman" panose="02020603050405020304" pitchFamily="18" charset="0"/>
                <a:sym typeface="Helvetica Neue Light"/>
              </a:rPr>
              <a:t>تهيئة وتجهيز 04</a:t>
            </a:r>
            <a:r>
              <a:rPr lang="fr-FR" altLang="fr-FR" sz="3900">
                <a:latin typeface="Times New Roman" panose="02020603050405020304" pitchFamily="18" charset="0"/>
                <a:sym typeface="Helvetica Neue Light"/>
              </a:rPr>
              <a:t> </a:t>
            </a:r>
            <a:r>
              <a:rPr lang="ar-MA" altLang="fr-FR" sz="3900">
                <a:latin typeface="Times New Roman" panose="02020603050405020304" pitchFamily="18" charset="0"/>
                <a:sym typeface="Helvetica Neue Light"/>
              </a:rPr>
              <a:t>ملاعب لرياضة كرة السلة</a:t>
            </a:r>
            <a:r>
              <a:rPr lang="ar-MA" altLang="fr-FR" sz="4000" b="0">
                <a:latin typeface="Times New Roman" panose="02020603050405020304" pitchFamily="18" charset="0"/>
                <a:cs typeface="Times New Roman" panose="02020603050405020304" pitchFamily="18" charset="0"/>
                <a:sym typeface="Helvetica Neue Medium" charset="0"/>
              </a:rPr>
              <a:t>؛</a:t>
            </a:r>
            <a:r>
              <a:rPr lang="ar-MA" altLang="fr-FR" sz="3900">
                <a:latin typeface="Times New Roman" panose="02020603050405020304" pitchFamily="18" charset="0"/>
                <a:sym typeface="Helvetica Neue Light"/>
              </a:rPr>
              <a:t> </a:t>
            </a:r>
          </a:p>
          <a:p>
            <a:pPr algn="r" rtl="1" eaLnBrk="1" fontAlgn="ctr" hangingPunct="1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ar-MA" altLang="fr-FR" sz="3900">
                <a:latin typeface="Times New Roman" panose="02020603050405020304" pitchFamily="18" charset="0"/>
                <a:sym typeface="Helvetica Neue Light"/>
              </a:rPr>
              <a:t>تهيئة وتجهيز </a:t>
            </a:r>
            <a:r>
              <a:rPr lang="fr-FR" altLang="fr-FR" sz="3900">
                <a:latin typeface="Times New Roman" panose="02020603050405020304" pitchFamily="18" charset="0"/>
                <a:sym typeface="Helvetica Neue Light"/>
              </a:rPr>
              <a:t> </a:t>
            </a:r>
            <a:r>
              <a:rPr lang="ar-MA" altLang="fr-FR" sz="3900">
                <a:latin typeface="Times New Roman" panose="02020603050405020304" pitchFamily="18" charset="0"/>
                <a:sym typeface="Helvetica Neue Light"/>
              </a:rPr>
              <a:t>مركب  لكرة اليد بعين السبع ( يضم ملعبين ومرافق رياضية بمحاذاة المركب الرياضي  العربي الزاولي)</a:t>
            </a:r>
            <a:r>
              <a:rPr lang="ar-MA" altLang="fr-FR" sz="3600" b="0">
                <a:latin typeface="Times New Roman" panose="02020603050405020304" pitchFamily="18" charset="0"/>
                <a:cs typeface="Times New Roman" panose="02020603050405020304" pitchFamily="18" charset="0"/>
                <a:sym typeface="Helvetica Neue Medium" charset="0"/>
              </a:rPr>
              <a:t>؛</a:t>
            </a:r>
            <a:r>
              <a:rPr lang="ar-MA" altLang="fr-FR" sz="3600">
                <a:latin typeface="Times New Roman" panose="02020603050405020304" pitchFamily="18" charset="0"/>
                <a:sym typeface="Helvetica Neue Light"/>
              </a:rPr>
              <a:t> </a:t>
            </a:r>
            <a:endParaRPr lang="ar-MA" altLang="fr-FR" sz="3900">
              <a:latin typeface="Times New Roman" panose="02020603050405020304" pitchFamily="18" charset="0"/>
              <a:sym typeface="Helvetica Neue Light"/>
            </a:endParaRPr>
          </a:p>
          <a:p>
            <a:pPr algn="r" rtl="1" eaLnBrk="1" fontAlgn="ctr" hangingPunct="1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ar-MA" altLang="fr-FR" sz="3900">
                <a:latin typeface="Times New Roman" panose="02020603050405020304" pitchFamily="18" charset="0"/>
                <a:sym typeface="Helvetica Neue Light"/>
              </a:rPr>
              <a:t>تهيئة وتجهيز ملعب للكرة المستطيلة بثانوية الرياضيين </a:t>
            </a:r>
            <a:r>
              <a:rPr lang="ar-MA" altLang="fr-FR" sz="3600">
                <a:latin typeface="Times New Roman" panose="02020603050405020304" pitchFamily="18" charset="0"/>
                <a:sym typeface="Helvetica Neue Light"/>
              </a:rPr>
              <a:t>بعين السبع</a:t>
            </a:r>
            <a:r>
              <a:rPr lang="ar-MA" altLang="fr-FR" sz="3600" b="0">
                <a:latin typeface="Times New Roman" panose="02020603050405020304" pitchFamily="18" charset="0"/>
                <a:cs typeface="Times New Roman" panose="02020603050405020304" pitchFamily="18" charset="0"/>
                <a:sym typeface="Helvetica Neue Medium" charset="0"/>
              </a:rPr>
              <a:t>؛</a:t>
            </a:r>
            <a:r>
              <a:rPr lang="ar-MA" altLang="fr-FR" sz="3600">
                <a:latin typeface="Times New Roman" panose="02020603050405020304" pitchFamily="18" charset="0"/>
                <a:sym typeface="Helvetica Neue Light"/>
              </a:rPr>
              <a:t> </a:t>
            </a:r>
            <a:endParaRPr lang="ar-MA" altLang="fr-FR" sz="3900">
              <a:latin typeface="Times New Roman" panose="02020603050405020304" pitchFamily="18" charset="0"/>
              <a:sym typeface="Helvetica Neue Light"/>
            </a:endParaRPr>
          </a:p>
          <a:p>
            <a:pPr algn="r" rtl="1" eaLnBrk="1" fontAlgn="ctr" hangingPunct="1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ar-MA" altLang="fr-FR" sz="3900">
                <a:latin typeface="Times New Roman" panose="02020603050405020304" pitchFamily="18" charset="0"/>
                <a:sym typeface="Helvetica Neue Light"/>
              </a:rPr>
              <a:t>تهيئة وتجهيز مسبح بثانوية الرياضيين </a:t>
            </a:r>
            <a:r>
              <a:rPr lang="ar-MA" altLang="fr-FR" sz="3600">
                <a:latin typeface="Times New Roman" panose="02020603050405020304" pitchFamily="18" charset="0"/>
                <a:sym typeface="Helvetica Neue Light"/>
              </a:rPr>
              <a:t>بعين السبع</a:t>
            </a:r>
            <a:r>
              <a:rPr lang="ar-MA" altLang="fr-FR" sz="3600" b="0">
                <a:latin typeface="Times New Roman" panose="02020603050405020304" pitchFamily="18" charset="0"/>
                <a:cs typeface="Times New Roman" panose="02020603050405020304" pitchFamily="18" charset="0"/>
                <a:sym typeface="Helvetica Neue Medium" charset="0"/>
              </a:rPr>
              <a:t>؛</a:t>
            </a:r>
            <a:r>
              <a:rPr lang="ar-MA" altLang="fr-FR" sz="3600">
                <a:latin typeface="Times New Roman" panose="02020603050405020304" pitchFamily="18" charset="0"/>
                <a:sym typeface="Helvetica Neue Light"/>
              </a:rPr>
              <a:t> </a:t>
            </a:r>
            <a:endParaRPr lang="ar-MA" altLang="fr-FR" sz="3900">
              <a:latin typeface="Times New Roman" panose="02020603050405020304" pitchFamily="18" charset="0"/>
              <a:sym typeface="Helvetica Neue Light"/>
            </a:endParaRPr>
          </a:p>
          <a:p>
            <a:pPr algn="r" rtl="1" eaLnBrk="1" fontAlgn="ctr" hangingPunct="1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ar-MA" altLang="fr-FR" sz="3900">
                <a:latin typeface="Times New Roman" panose="02020603050405020304" pitchFamily="18" charset="0"/>
                <a:sym typeface="Helvetica Neue Light"/>
              </a:rPr>
              <a:t>إحداث ملعبين متعددي الرياضات بثانوية الرياضيين</a:t>
            </a:r>
            <a:r>
              <a:rPr lang="ar-MA" altLang="fr-FR" sz="3600">
                <a:latin typeface="Times New Roman" panose="02020603050405020304" pitchFamily="18" charset="0"/>
                <a:sym typeface="Helvetica Neue Light"/>
              </a:rPr>
              <a:t> بعين السبع</a:t>
            </a:r>
            <a:r>
              <a:rPr lang="ar-MA" altLang="fr-FR" sz="3600" b="0">
                <a:latin typeface="Times New Roman" panose="02020603050405020304" pitchFamily="18" charset="0"/>
                <a:cs typeface="Times New Roman" panose="02020603050405020304" pitchFamily="18" charset="0"/>
                <a:sym typeface="Helvetica Neue Medium" charset="0"/>
              </a:rPr>
              <a:t>؛</a:t>
            </a:r>
            <a:r>
              <a:rPr lang="ar-MA" altLang="fr-FR" sz="3600">
                <a:latin typeface="Times New Roman" panose="02020603050405020304" pitchFamily="18" charset="0"/>
                <a:sym typeface="Helvetica Neue Light"/>
              </a:rPr>
              <a:t> </a:t>
            </a:r>
            <a:endParaRPr lang="ar-MA" altLang="fr-FR" sz="3900">
              <a:latin typeface="Times New Roman" panose="02020603050405020304" pitchFamily="18" charset="0"/>
              <a:sym typeface="Helvetica Neue Light"/>
            </a:endParaRPr>
          </a:p>
          <a:p>
            <a:pPr algn="r" rtl="1" eaLnBrk="1" fontAlgn="ctr" hangingPunct="1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ar-MA" altLang="fr-FR" sz="3900">
                <a:latin typeface="Times New Roman" panose="02020603050405020304" pitchFamily="18" charset="0"/>
                <a:sym typeface="Helvetica Neue Light"/>
              </a:rPr>
              <a:t> تهيئة وتجهيز مضمار لألعاب القوى بالفضاء الرياضي الداخلة </a:t>
            </a:r>
            <a:r>
              <a:rPr lang="ar-MA" altLang="fr-FR" sz="3600">
                <a:latin typeface="Times New Roman" panose="02020603050405020304" pitchFamily="18" charset="0"/>
                <a:sym typeface="Helvetica Neue Medium" charset="0"/>
              </a:rPr>
              <a:t>بالصخور السوداء</a:t>
            </a:r>
            <a:r>
              <a:rPr lang="ar-MA" altLang="fr-FR" sz="3600" b="0">
                <a:latin typeface="Times New Roman" panose="02020603050405020304" pitchFamily="18" charset="0"/>
                <a:cs typeface="Times New Roman" panose="02020603050405020304" pitchFamily="18" charset="0"/>
                <a:sym typeface="Helvetica Neue Medium" charset="0"/>
              </a:rPr>
              <a:t>؛</a:t>
            </a:r>
            <a:r>
              <a:rPr lang="ar-MA" altLang="fr-FR" sz="3600">
                <a:latin typeface="Times New Roman" panose="02020603050405020304" pitchFamily="18" charset="0"/>
                <a:sym typeface="Helvetica Neue Light"/>
              </a:rPr>
              <a:t> </a:t>
            </a:r>
          </a:p>
          <a:p>
            <a:pPr algn="r" rtl="1" eaLnBrk="1" fontAlgn="ctr" hangingPunct="1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ar-MA" altLang="fr-FR" sz="3900">
                <a:latin typeface="Times New Roman" panose="02020603050405020304" pitchFamily="18" charset="0"/>
                <a:sym typeface="Helvetica Neue Light"/>
              </a:rPr>
              <a:t>إحداث حديقة للألعاب الأطفال بالمركب الرياضي </a:t>
            </a:r>
            <a:r>
              <a:rPr lang="ar-MA" altLang="fr-FR" sz="4400">
                <a:latin typeface="Times New Roman" panose="02020603050405020304" pitchFamily="18" charset="0"/>
                <a:sym typeface="Helvetica Neue Light"/>
              </a:rPr>
              <a:t>الداخلة </a:t>
            </a:r>
            <a:r>
              <a:rPr lang="ar-MA" altLang="fr-FR" sz="4000">
                <a:latin typeface="Times New Roman" panose="02020603050405020304" pitchFamily="18" charset="0"/>
                <a:sym typeface="Helvetica Neue Medium" charset="0"/>
              </a:rPr>
              <a:t>بالصخور السوداء</a:t>
            </a:r>
            <a:r>
              <a:rPr lang="ar-MA" altLang="fr-FR" sz="4000" b="0">
                <a:latin typeface="Times New Roman" panose="02020603050405020304" pitchFamily="18" charset="0"/>
                <a:cs typeface="Times New Roman" panose="02020603050405020304" pitchFamily="18" charset="0"/>
                <a:sym typeface="Helvetica Neue Medium" charset="0"/>
              </a:rPr>
              <a:t>؛</a:t>
            </a:r>
            <a:r>
              <a:rPr lang="ar-MA" altLang="fr-FR" sz="3900">
                <a:latin typeface="Times New Roman" panose="02020603050405020304" pitchFamily="18" charset="0"/>
                <a:sym typeface="Helvetica Neue Light"/>
              </a:rPr>
              <a:t> </a:t>
            </a:r>
          </a:p>
          <a:p>
            <a:pPr algn="r" rtl="1" eaLnBrk="1" fontAlgn="ctr" hangingPunct="1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ar-MA" altLang="fr-FR" sz="3900">
                <a:latin typeface="Times New Roman" panose="02020603050405020304" pitchFamily="18" charset="0"/>
                <a:sym typeface="Helvetica Neue Light"/>
              </a:rPr>
              <a:t>إحداث ملعب للكرة الحديدية بالفضاء الرياضي الداخلة </a:t>
            </a:r>
            <a:r>
              <a:rPr lang="ar-MA" altLang="fr-FR" sz="3600">
                <a:latin typeface="Times New Roman" panose="02020603050405020304" pitchFamily="18" charset="0"/>
                <a:sym typeface="Helvetica Neue Medium" charset="0"/>
              </a:rPr>
              <a:t>بالصخور السوداء</a:t>
            </a:r>
            <a:r>
              <a:rPr lang="ar-MA" altLang="fr-FR" sz="4000" b="0">
                <a:latin typeface="Times New Roman" panose="02020603050405020304" pitchFamily="18" charset="0"/>
                <a:cs typeface="Times New Roman" panose="02020603050405020304" pitchFamily="18" charset="0"/>
                <a:sym typeface="Helvetica Neue Medium" charset="0"/>
              </a:rPr>
              <a:t>؛</a:t>
            </a:r>
            <a:r>
              <a:rPr lang="ar-MA" altLang="fr-FR" sz="3900">
                <a:latin typeface="Times New Roman" panose="02020603050405020304" pitchFamily="18" charset="0"/>
                <a:sym typeface="Helvetica Neue Light"/>
              </a:rPr>
              <a:t> </a:t>
            </a:r>
          </a:p>
          <a:p>
            <a:pPr algn="r" rtl="1" eaLnBrk="1" fontAlgn="ctr" hangingPunct="1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ar-MA" altLang="fr-FR" sz="3900">
                <a:latin typeface="Times New Roman" panose="02020603050405020304" pitchFamily="18" charset="0"/>
                <a:sym typeface="Helvetica Neue Light"/>
              </a:rPr>
              <a:t>تهيئة وتجهيز ملعب متعددي الرياضات</a:t>
            </a:r>
            <a:r>
              <a:rPr lang="ar-MA" altLang="fr-FR" sz="3600">
                <a:latin typeface="Times New Roman" panose="02020603050405020304" pitchFamily="18" charset="0"/>
                <a:sym typeface="Helvetica Neue Light"/>
              </a:rPr>
              <a:t> بالفضاء الرياضي الداخلة </a:t>
            </a:r>
            <a:r>
              <a:rPr lang="ar-MA" altLang="fr-FR" sz="3600">
                <a:latin typeface="Times New Roman" panose="02020603050405020304" pitchFamily="18" charset="0"/>
                <a:sym typeface="Helvetica Neue Medium" charset="0"/>
              </a:rPr>
              <a:t>بالصخور السوداء؛</a:t>
            </a:r>
            <a:r>
              <a:rPr lang="ar-MA" altLang="fr-FR" sz="3600">
                <a:latin typeface="Times New Roman" panose="02020603050405020304" pitchFamily="18" charset="0"/>
                <a:sym typeface="Helvetica Neue Light"/>
              </a:rPr>
              <a:t> </a:t>
            </a:r>
          </a:p>
          <a:p>
            <a:pPr algn="r" rtl="1" eaLnBrk="1" fontAlgn="ctr" hangingPunct="1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ar-MA" altLang="fr-FR" sz="3900">
                <a:latin typeface="Times New Roman" panose="02020603050405020304" pitchFamily="18" charset="0"/>
                <a:sym typeface="Helvetica Neue Light"/>
              </a:rPr>
              <a:t>تجهيز فضاء للكرة الحديدية بالمنظر الجميل </a:t>
            </a:r>
            <a:r>
              <a:rPr lang="ar-MA" altLang="fr-FR" sz="3600">
                <a:latin typeface="Times New Roman" panose="02020603050405020304" pitchFamily="18" charset="0"/>
                <a:sym typeface="Helvetica Neue Light"/>
              </a:rPr>
              <a:t>بعين السبع</a:t>
            </a:r>
            <a:r>
              <a:rPr lang="ar-MA" altLang="fr-FR" sz="3600" b="0">
                <a:latin typeface="Times New Roman" panose="02020603050405020304" pitchFamily="18" charset="0"/>
                <a:cs typeface="Times New Roman" panose="02020603050405020304" pitchFamily="18" charset="0"/>
                <a:sym typeface="Helvetica Neue Medium" charset="0"/>
              </a:rPr>
              <a:t>؛</a:t>
            </a:r>
            <a:r>
              <a:rPr lang="ar-MA" altLang="fr-FR" sz="3600">
                <a:latin typeface="Times New Roman" panose="02020603050405020304" pitchFamily="18" charset="0"/>
                <a:sym typeface="Helvetica Neue Light"/>
              </a:rPr>
              <a:t> </a:t>
            </a:r>
          </a:p>
          <a:p>
            <a:pPr algn="r" rtl="1" eaLnBrk="1" fontAlgn="ctr" hangingPunct="1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ar-MA" altLang="fr-FR" sz="3900">
                <a:latin typeface="Times New Roman" panose="02020603050405020304" pitchFamily="18" charset="0"/>
                <a:sym typeface="Helvetica Neue Light"/>
              </a:rPr>
              <a:t>إحداث فضاء للأطفال بحي الشباب </a:t>
            </a:r>
            <a:r>
              <a:rPr lang="ar-MA" altLang="fr-FR" sz="4000">
                <a:latin typeface="Times New Roman" panose="02020603050405020304" pitchFamily="18" charset="0"/>
                <a:sym typeface="Helvetica Neue Light"/>
              </a:rPr>
              <a:t>بعين السبع</a:t>
            </a:r>
            <a:r>
              <a:rPr lang="ar-MA" altLang="fr-FR" sz="4000" b="0">
                <a:latin typeface="Times New Roman" panose="02020603050405020304" pitchFamily="18" charset="0"/>
                <a:cs typeface="Times New Roman" panose="02020603050405020304" pitchFamily="18" charset="0"/>
                <a:sym typeface="Helvetica Neue Medium" charset="0"/>
              </a:rPr>
              <a:t>؛</a:t>
            </a:r>
          </a:p>
          <a:p>
            <a:pPr algn="r" rtl="1" eaLnBrk="1" fontAlgn="ctr" hangingPunct="1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ar-MA" altLang="fr-FR" sz="3900">
                <a:latin typeface="Times New Roman" panose="02020603050405020304" pitchFamily="18" charset="0"/>
                <a:sym typeface="Helvetica Neue Light"/>
              </a:rPr>
              <a:t>إحداث فضاء لكرة الحديدية بالفضاء الرياضي </a:t>
            </a:r>
            <a:r>
              <a:rPr lang="ar-MA" altLang="fr-FR" sz="3600">
                <a:latin typeface="Times New Roman" panose="02020603050405020304" pitchFamily="18" charset="0"/>
                <a:sym typeface="Helvetica Neue Light"/>
              </a:rPr>
              <a:t>الشباب </a:t>
            </a:r>
            <a:r>
              <a:rPr lang="ar-MA" altLang="fr-FR" sz="4000">
                <a:latin typeface="Times New Roman" panose="02020603050405020304" pitchFamily="18" charset="0"/>
                <a:sym typeface="Helvetica Neue Light"/>
              </a:rPr>
              <a:t>بعين السبع</a:t>
            </a:r>
            <a:r>
              <a:rPr lang="ar-MA" altLang="fr-FR" sz="4000" b="0">
                <a:latin typeface="Times New Roman" panose="02020603050405020304" pitchFamily="18" charset="0"/>
                <a:cs typeface="Times New Roman" panose="02020603050405020304" pitchFamily="18" charset="0"/>
                <a:sym typeface="Helvetica Neue Medium" charset="0"/>
              </a:rPr>
              <a:t>؛</a:t>
            </a:r>
            <a:endParaRPr lang="ar-MA" altLang="fr-FR" sz="4000">
              <a:latin typeface="Times New Roman" panose="02020603050405020304" pitchFamily="18" charset="0"/>
              <a:sym typeface="Helvetica Neue Light"/>
            </a:endParaRPr>
          </a:p>
          <a:p>
            <a:pPr algn="r" rtl="1" eaLnBrk="1" fontAlgn="ctr" hangingPunct="1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ar-MA" altLang="fr-FR" sz="4000">
                <a:latin typeface="Times New Roman" panose="02020603050405020304" pitchFamily="18" charset="0"/>
                <a:sym typeface="Helvetica Neue Light"/>
              </a:rPr>
              <a:t>إحداث ملعب لكرة السرعة بالفضاء الرياضي الداخلة (طور الإنجاز) </a:t>
            </a:r>
            <a:r>
              <a:rPr lang="ar-MA" altLang="fr-FR" sz="4000" b="0">
                <a:latin typeface="Times New Roman" panose="02020603050405020304" pitchFamily="18" charset="0"/>
                <a:cs typeface="Times New Roman" panose="02020603050405020304" pitchFamily="18" charset="0"/>
                <a:sym typeface="Helvetica Neue Medium" charset="0"/>
              </a:rPr>
              <a:t>؛</a:t>
            </a:r>
            <a:endParaRPr lang="ar-MA" altLang="fr-FR" sz="4000">
              <a:latin typeface="Times New Roman" panose="02020603050405020304" pitchFamily="18" charset="0"/>
              <a:sym typeface="Helvetica Neue Light"/>
            </a:endParaRPr>
          </a:p>
          <a:p>
            <a:pPr algn="r" rtl="1" eaLnBrk="1" fontAlgn="ctr" hangingPunct="1">
              <a:lnSpc>
                <a:spcPct val="130000"/>
              </a:lnSpc>
            </a:pPr>
            <a:endParaRPr lang="ar-MA" altLang="fr-FR" sz="3900">
              <a:latin typeface="Times New Roman" panose="02020603050405020304" pitchFamily="18" charset="0"/>
              <a:sym typeface="Helvetica Neue Light"/>
            </a:endParaRPr>
          </a:p>
          <a:p>
            <a:pPr algn="r" rtl="1" eaLnBrk="1" fontAlgn="ctr" hangingPunct="1"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ar-MA" altLang="fr-FR" sz="3900">
              <a:latin typeface="Times New Roman" panose="02020603050405020304" pitchFamily="18" charset="0"/>
              <a:sym typeface="Helvetica Neue Light"/>
            </a:endParaRPr>
          </a:p>
          <a:p>
            <a:pPr algn="r" rtl="1" eaLnBrk="1" fontAlgn="ctr" hangingPunct="1"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ar-MA" altLang="fr-FR" sz="1500">
              <a:latin typeface="Times New Roman" panose="02020603050405020304" pitchFamily="18" charset="0"/>
              <a:sym typeface="Helvetica Neue Light"/>
            </a:endParaRPr>
          </a:p>
          <a:p>
            <a:pPr algn="r" rtl="1" eaLnBrk="1" fontAlgn="ctr" hangingPunct="1"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ar-MA" altLang="fr-FR" sz="1500">
              <a:latin typeface="Times New Roman" panose="02020603050405020304" pitchFamily="18" charset="0"/>
              <a:sym typeface="Helvetica Neue Light"/>
            </a:endParaRPr>
          </a:p>
          <a:p>
            <a:pPr algn="r" rtl="1" eaLnBrk="1" fontAlgn="ctr" hangingPunct="1"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ar-MA" altLang="fr-FR" sz="1500">
              <a:latin typeface="Times New Roman" panose="02020603050405020304" pitchFamily="18" charset="0"/>
              <a:sym typeface="Helvetica Neue Light"/>
            </a:endParaRPr>
          </a:p>
          <a:p>
            <a:pPr algn="r" rtl="1" eaLnBrk="1" fontAlgn="ctr" hangingPunct="1"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ar-MA" altLang="fr-FR" sz="1500">
              <a:latin typeface="Times New Roman" panose="02020603050405020304" pitchFamily="18" charset="0"/>
              <a:sym typeface="Helvetica Neue Light"/>
            </a:endParaRPr>
          </a:p>
          <a:p>
            <a:pPr algn="r" rtl="1" eaLnBrk="1" fontAlgn="ctr" hangingPunct="1"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ar-MA" altLang="fr-FR" sz="1500">
              <a:latin typeface="Times New Roman" panose="02020603050405020304" pitchFamily="18" charset="0"/>
              <a:sym typeface="Helvetica Neue Light"/>
            </a:endParaRPr>
          </a:p>
          <a:p>
            <a:pPr algn="just" rtl="1" eaLnBrk="1" hangingPunct="1"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ar-MA" altLang="fr-FR" sz="600" b="0">
              <a:latin typeface="Helvetica Neue Medium" charset="0"/>
              <a:sym typeface="Helvetica Neue Medium" charset="0"/>
            </a:endParaRPr>
          </a:p>
          <a:p>
            <a:pPr algn="just" rtl="1" eaLnBrk="1" hangingPunct="1">
              <a:lnSpc>
                <a:spcPct val="130000"/>
              </a:lnSpc>
            </a:pPr>
            <a:r>
              <a:rPr lang="ar-MA" altLang="fr-FR" sz="600" b="0">
                <a:latin typeface="Helvetica Neue Medium" charset="0"/>
                <a:sym typeface="Helvetica Neue Medium" charset="0"/>
              </a:rPr>
              <a:t>ا</a:t>
            </a:r>
            <a:endParaRPr lang="ar-MA" altLang="fr-FR" sz="1500">
              <a:latin typeface="Helvetica Neue Medium" charset="0"/>
              <a:sym typeface="Helvetica Neue Medium" charset="0"/>
            </a:endParaRPr>
          </a:p>
        </p:txBody>
      </p:sp>
      <p:sp>
        <p:nvSpPr>
          <p:cNvPr id="27651" name="Titre 4">
            <a:extLst>
              <a:ext uri="{FF2B5EF4-FFF2-40B4-BE49-F238E27FC236}">
                <a16:creationId xmlns:a16="http://schemas.microsoft.com/office/drawing/2014/main" id="{9F6563A1-76E7-4C3B-8331-0B0DEAFCE856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409575" y="409575"/>
            <a:ext cx="23653750" cy="1347788"/>
          </a:xfrm>
        </p:spPr>
        <p:txBody>
          <a:bodyPr/>
          <a:lstStyle/>
          <a:p>
            <a:pPr rtl="1"/>
            <a:r>
              <a:rPr lang="ar-MA" altLang="fr-FR" sz="7200">
                <a:solidFill>
                  <a:srgbClr val="FF0000"/>
                </a:solidFill>
              </a:rPr>
              <a:t>مساهمة المبادرة الوطنية للتنمية البشرية : </a:t>
            </a:r>
            <a:r>
              <a:rPr lang="fr-FR" altLang="fr-FR" sz="7200" b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80 662 113,14</a:t>
            </a:r>
            <a:r>
              <a:rPr lang="ar-MA" altLang="fr-FR" sz="7200" b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درهم</a:t>
            </a:r>
            <a:r>
              <a:rPr lang="ar-MA" altLang="fr-FR" sz="7200">
                <a:solidFill>
                  <a:srgbClr val="FF0000"/>
                </a:solidFill>
              </a:rPr>
              <a:t> </a:t>
            </a:r>
            <a:endParaRPr lang="fr-FR" altLang="fr-FR" sz="8000"/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ce réservé du contenu 1">
            <a:extLst>
              <a:ext uri="{FF2B5EF4-FFF2-40B4-BE49-F238E27FC236}">
                <a16:creationId xmlns:a16="http://schemas.microsoft.com/office/drawing/2014/main" id="{85ED06ED-C2F9-43FC-9392-4613164D5344}"/>
              </a:ext>
            </a:extLst>
          </p:cNvPr>
          <p:cNvSpPr txBox="1">
            <a:spLocks/>
          </p:cNvSpPr>
          <p:nvPr/>
        </p:nvSpPr>
        <p:spPr bwMode="auto">
          <a:xfrm>
            <a:off x="409575" y="2117725"/>
            <a:ext cx="23028275" cy="1092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>
            <a:lvl1pPr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indent="-28575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22860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indent="-22860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indent="-22860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ctr" rtl="1" eaLnBrk="1" hangingPunct="1"/>
            <a:r>
              <a:rPr lang="ar-MA" altLang="fr-FR" sz="4400" i="1" u="sng">
                <a:solidFill>
                  <a:srgbClr val="002060"/>
                </a:solidFill>
                <a:latin typeface="Helvetica Neue Medium" charset="0"/>
                <a:sym typeface="Helvetica Neue Medium" charset="0"/>
              </a:rPr>
              <a:t>أهم المنجزات</a:t>
            </a:r>
            <a:r>
              <a:rPr lang="ar-MA" altLang="fr-FR" sz="3600" i="1">
                <a:solidFill>
                  <a:srgbClr val="002060"/>
                </a:solidFill>
                <a:latin typeface="Helvetica Neue Medium" charset="0"/>
                <a:sym typeface="Helvetica Neue Medium" charset="0"/>
              </a:rPr>
              <a:t>:</a:t>
            </a:r>
          </a:p>
          <a:p>
            <a:pPr algn="ctr" rtl="1" eaLnBrk="1" hangingPunct="1"/>
            <a:endParaRPr lang="ar-MA" altLang="fr-FR" sz="3600" i="1">
              <a:solidFill>
                <a:srgbClr val="002060"/>
              </a:solidFill>
              <a:latin typeface="Helvetica Neue Medium" charset="0"/>
              <a:sym typeface="Helvetica Neue Medium" charset="0"/>
            </a:endParaRPr>
          </a:p>
          <a:p>
            <a:pPr algn="r" rtl="1" eaLnBrk="1" fontAlgn="ctr" hangingPunct="1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ar-MA" altLang="fr-FR" sz="3900">
                <a:latin typeface="Times New Roman" panose="02020603050405020304" pitchFamily="18" charset="0"/>
                <a:sym typeface="Helvetica Neue Light"/>
              </a:rPr>
              <a:t>تجهيز</a:t>
            </a:r>
            <a:r>
              <a:rPr lang="ar-MA" altLang="fr-FR" sz="3600" b="0">
                <a:latin typeface="Times New Roman" panose="02020603050405020304" pitchFamily="18" charset="0"/>
                <a:cs typeface="Times New Roman" panose="02020603050405020304" pitchFamily="18" charset="0"/>
                <a:sym typeface="Helvetica Neue Medium" charset="0"/>
              </a:rPr>
              <a:t> </a:t>
            </a:r>
            <a:r>
              <a:rPr lang="ar-MA" altLang="fr-FR" sz="3900">
                <a:latin typeface="Times New Roman" panose="02020603050405020304" pitchFamily="18" charset="0"/>
                <a:sym typeface="Helvetica Neue Medium" charset="0"/>
              </a:rPr>
              <a:t>فضاء بمعدات الرياضة البدنية بحي الأمان 2 بعين السبع</a:t>
            </a:r>
            <a:r>
              <a:rPr lang="ar-MA" altLang="fr-FR" sz="3600" b="0">
                <a:latin typeface="Times New Roman" panose="02020603050405020304" pitchFamily="18" charset="0"/>
                <a:cs typeface="Times New Roman" panose="02020603050405020304" pitchFamily="18" charset="0"/>
                <a:sym typeface="Helvetica Neue Medium" charset="0"/>
              </a:rPr>
              <a:t>؛</a:t>
            </a:r>
            <a:r>
              <a:rPr lang="ar-MA" altLang="fr-FR" sz="3600">
                <a:latin typeface="Times New Roman" panose="02020603050405020304" pitchFamily="18" charset="0"/>
                <a:sym typeface="Helvetica Neue Light"/>
              </a:rPr>
              <a:t> </a:t>
            </a:r>
            <a:endParaRPr lang="ar-MA" altLang="fr-FR" sz="3900">
              <a:latin typeface="Times New Roman" panose="02020603050405020304" pitchFamily="18" charset="0"/>
              <a:sym typeface="Helvetica Neue Light"/>
            </a:endParaRPr>
          </a:p>
          <a:p>
            <a:pPr algn="r" rtl="1" eaLnBrk="1" fontAlgn="ctr" hangingPunct="1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ar-MA" altLang="fr-FR" sz="3900">
                <a:latin typeface="Times New Roman" panose="02020603050405020304" pitchFamily="18" charset="0"/>
                <a:sym typeface="Helvetica Neue Light"/>
              </a:rPr>
              <a:t>تجهيز</a:t>
            </a:r>
            <a:r>
              <a:rPr lang="ar-MA" altLang="fr-FR" sz="3600" b="0">
                <a:latin typeface="Times New Roman" panose="02020603050405020304" pitchFamily="18" charset="0"/>
                <a:cs typeface="Times New Roman" panose="02020603050405020304" pitchFamily="18" charset="0"/>
                <a:sym typeface="Helvetica Neue Medium" charset="0"/>
              </a:rPr>
              <a:t> </a:t>
            </a:r>
            <a:r>
              <a:rPr lang="ar-MA" altLang="fr-FR" sz="3900">
                <a:latin typeface="Times New Roman" panose="02020603050405020304" pitchFamily="18" charset="0"/>
                <a:sym typeface="Helvetica Neue Medium" charset="0"/>
              </a:rPr>
              <a:t>فضاء بمعدات الرياضة البدنية </a:t>
            </a:r>
            <a:r>
              <a:rPr lang="ar-MA" altLang="fr-FR" sz="3900">
                <a:latin typeface="Times New Roman" panose="02020603050405020304" pitchFamily="18" charset="0"/>
                <a:sym typeface="Helvetica Neue Light"/>
              </a:rPr>
              <a:t>بدار لمان عين السبع</a:t>
            </a:r>
            <a:r>
              <a:rPr lang="ar-MA" altLang="fr-FR" sz="3900">
                <a:latin typeface="Times New Roman" panose="02020603050405020304" pitchFamily="18" charset="0"/>
                <a:sym typeface="Helvetica Neue Medium" charset="0"/>
              </a:rPr>
              <a:t>؛</a:t>
            </a:r>
            <a:r>
              <a:rPr lang="ar-MA" altLang="fr-FR" sz="3900">
                <a:latin typeface="Times New Roman" panose="02020603050405020304" pitchFamily="18" charset="0"/>
                <a:sym typeface="Helvetica Neue Light"/>
              </a:rPr>
              <a:t> </a:t>
            </a:r>
          </a:p>
          <a:p>
            <a:pPr algn="r" rtl="1" eaLnBrk="1" fontAlgn="ctr" hangingPunct="1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ar-MA" altLang="fr-FR" sz="3900">
                <a:latin typeface="Times New Roman" panose="02020603050405020304" pitchFamily="18" charset="0"/>
                <a:sym typeface="Helvetica Neue Light"/>
              </a:rPr>
              <a:t>تجهيز 4 فضاءات للألعاب الاطفال بالحي المحمدي (حي الطيبة, حي المدرسة, حي المشروع, شارع س)</a:t>
            </a:r>
            <a:r>
              <a:rPr lang="ar-MA" altLang="fr-FR" sz="3900">
                <a:latin typeface="Times New Roman" panose="02020603050405020304" pitchFamily="18" charset="0"/>
                <a:sym typeface="Helvetica Neue Medium" charset="0"/>
              </a:rPr>
              <a:t>؛</a:t>
            </a:r>
            <a:endParaRPr lang="ar-MA" altLang="fr-FR" sz="3900">
              <a:latin typeface="Times New Roman" panose="02020603050405020304" pitchFamily="18" charset="0"/>
              <a:sym typeface="Helvetica Neue Light"/>
            </a:endParaRPr>
          </a:p>
          <a:p>
            <a:pPr algn="r" rtl="1" eaLnBrk="1" fontAlgn="ctr" hangingPunct="1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ar-MA" altLang="fr-FR" sz="3900">
                <a:latin typeface="Times New Roman" panose="02020603050405020304" pitchFamily="18" charset="0"/>
                <a:sym typeface="Helvetica Neue Light"/>
              </a:rPr>
              <a:t>تهيئة وتجهيز ملعب متعدد الرياضات بفال الهناء</a:t>
            </a:r>
            <a:r>
              <a:rPr lang="ar-MA" altLang="fr-FR" sz="3600">
                <a:latin typeface="Times New Roman" panose="02020603050405020304" pitchFamily="18" charset="0"/>
                <a:sym typeface="Helvetica Neue Light"/>
              </a:rPr>
              <a:t> بعين السبع</a:t>
            </a:r>
            <a:r>
              <a:rPr lang="ar-MA" altLang="fr-FR" sz="3600" b="0">
                <a:latin typeface="Times New Roman" panose="02020603050405020304" pitchFamily="18" charset="0"/>
                <a:cs typeface="Times New Roman" panose="02020603050405020304" pitchFamily="18" charset="0"/>
                <a:sym typeface="Helvetica Neue Medium" charset="0"/>
              </a:rPr>
              <a:t>؛</a:t>
            </a:r>
            <a:r>
              <a:rPr lang="ar-MA" altLang="fr-FR" sz="3600">
                <a:latin typeface="Times New Roman" panose="02020603050405020304" pitchFamily="18" charset="0"/>
                <a:sym typeface="Helvetica Neue Light"/>
              </a:rPr>
              <a:t> </a:t>
            </a:r>
            <a:endParaRPr lang="ar-MA" altLang="fr-FR" sz="3900">
              <a:latin typeface="Times New Roman" panose="02020603050405020304" pitchFamily="18" charset="0"/>
              <a:sym typeface="Helvetica Neue Light"/>
            </a:endParaRPr>
          </a:p>
          <a:p>
            <a:pPr algn="r" rtl="1" eaLnBrk="1" fontAlgn="ctr" hangingPunct="1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ar-MA" altLang="fr-FR" sz="3900">
                <a:latin typeface="Times New Roman" panose="02020603050405020304" pitchFamily="18" charset="0"/>
                <a:sym typeface="Helvetica Neue Light"/>
              </a:rPr>
              <a:t>ابتكار رياضة جديدة (كرة العين)</a:t>
            </a:r>
            <a:r>
              <a:rPr lang="ar-MA" altLang="fr-FR" sz="4000" b="0">
                <a:latin typeface="Times New Roman" panose="02020603050405020304" pitchFamily="18" charset="0"/>
                <a:cs typeface="Times New Roman" panose="02020603050405020304" pitchFamily="18" charset="0"/>
                <a:sym typeface="Helvetica Neue Medium" charset="0"/>
              </a:rPr>
              <a:t>؛</a:t>
            </a:r>
            <a:endParaRPr lang="ar-MA" altLang="fr-FR" sz="3900">
              <a:latin typeface="Times New Roman" panose="02020603050405020304" pitchFamily="18" charset="0"/>
              <a:sym typeface="Helvetica Neue Light"/>
            </a:endParaRPr>
          </a:p>
          <a:p>
            <a:pPr algn="r" rtl="1" eaLnBrk="1" fontAlgn="ctr" hangingPunct="1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ar-MA" altLang="fr-FR" sz="3900">
                <a:latin typeface="Times New Roman" panose="02020603050405020304" pitchFamily="18" charset="0"/>
                <a:sym typeface="Helvetica Neue Light"/>
              </a:rPr>
              <a:t>إحداث أول نادي لرياضة الرماية بالعربي الزاولي بعين السبع</a:t>
            </a:r>
            <a:r>
              <a:rPr lang="ar-MA" altLang="fr-FR" sz="4000" b="0">
                <a:latin typeface="Times New Roman" panose="02020603050405020304" pitchFamily="18" charset="0"/>
                <a:cs typeface="Times New Roman" panose="02020603050405020304" pitchFamily="18" charset="0"/>
                <a:sym typeface="Helvetica Neue Medium" charset="0"/>
              </a:rPr>
              <a:t>؛</a:t>
            </a:r>
            <a:r>
              <a:rPr lang="ar-MA" altLang="fr-FR" sz="3900">
                <a:latin typeface="Times New Roman" panose="02020603050405020304" pitchFamily="18" charset="0"/>
                <a:sym typeface="Helvetica Neue Light"/>
              </a:rPr>
              <a:t> </a:t>
            </a:r>
          </a:p>
          <a:p>
            <a:pPr algn="r" rtl="1" eaLnBrk="1" fontAlgn="ctr" hangingPunct="1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ar-MA" altLang="fr-FR" sz="3900">
                <a:latin typeface="Times New Roman" panose="02020603050405020304" pitchFamily="18" charset="0"/>
                <a:sym typeface="Helvetica Neue Light"/>
              </a:rPr>
              <a:t>تهيئة وتجهيز دار الشباب الحي المحمدي (قاعة العروض</a:t>
            </a:r>
            <a:r>
              <a:rPr lang="ar-MA" altLang="fr-FR" sz="4000" b="0">
                <a:latin typeface="Times New Roman" panose="02020603050405020304" pitchFamily="18" charset="0"/>
                <a:cs typeface="Times New Roman" panose="02020603050405020304" pitchFamily="18" charset="0"/>
                <a:sym typeface="Helvetica Neue Medium" charset="0"/>
              </a:rPr>
              <a:t>؛</a:t>
            </a:r>
            <a:r>
              <a:rPr lang="ar-MA" altLang="fr-FR" sz="3900">
                <a:latin typeface="Times New Roman" panose="02020603050405020304" pitchFamily="18" charset="0"/>
                <a:sym typeface="Helvetica Neue Light"/>
              </a:rPr>
              <a:t> فضاء رياضي...)</a:t>
            </a:r>
            <a:r>
              <a:rPr lang="ar-MA" altLang="fr-FR" sz="4000" b="0">
                <a:latin typeface="Times New Roman" panose="02020603050405020304" pitchFamily="18" charset="0"/>
                <a:cs typeface="Times New Roman" panose="02020603050405020304" pitchFamily="18" charset="0"/>
                <a:sym typeface="Helvetica Neue Medium" charset="0"/>
              </a:rPr>
              <a:t>؛</a:t>
            </a:r>
            <a:endParaRPr lang="ar-MA" altLang="fr-FR" sz="3900">
              <a:latin typeface="Times New Roman" panose="02020603050405020304" pitchFamily="18" charset="0"/>
              <a:sym typeface="Helvetica Neue Light"/>
            </a:endParaRPr>
          </a:p>
          <a:p>
            <a:pPr algn="r" rtl="1" eaLnBrk="1" fontAlgn="ctr" hangingPunct="1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ar-MA" altLang="fr-FR" sz="3900">
                <a:latin typeface="Times New Roman" panose="02020603050405020304" pitchFamily="18" charset="0"/>
                <a:sym typeface="Helvetica Neue Light"/>
              </a:rPr>
              <a:t>تهيئة وتجهيز دار الشباب حي عادل (قاعة العروض</a:t>
            </a:r>
            <a:r>
              <a:rPr lang="ar-MA" altLang="fr-FR" sz="4000" b="0">
                <a:latin typeface="Times New Roman" panose="02020603050405020304" pitchFamily="18" charset="0"/>
                <a:cs typeface="Times New Roman" panose="02020603050405020304" pitchFamily="18" charset="0"/>
                <a:sym typeface="Helvetica Neue Medium" charset="0"/>
              </a:rPr>
              <a:t>؛</a:t>
            </a:r>
            <a:r>
              <a:rPr lang="ar-MA" altLang="fr-FR" sz="3900">
                <a:latin typeface="Times New Roman" panose="02020603050405020304" pitchFamily="18" charset="0"/>
                <a:sym typeface="Helvetica Neue Light"/>
              </a:rPr>
              <a:t> فضاء رياضي...)</a:t>
            </a:r>
            <a:r>
              <a:rPr lang="ar-MA" altLang="fr-FR" sz="4000" b="0">
                <a:latin typeface="Times New Roman" panose="02020603050405020304" pitchFamily="18" charset="0"/>
                <a:cs typeface="Times New Roman" panose="02020603050405020304" pitchFamily="18" charset="0"/>
                <a:sym typeface="Helvetica Neue Medium" charset="0"/>
              </a:rPr>
              <a:t>؛</a:t>
            </a:r>
            <a:endParaRPr lang="ar-MA" altLang="fr-FR" sz="3900">
              <a:latin typeface="Times New Roman" panose="02020603050405020304" pitchFamily="18" charset="0"/>
              <a:sym typeface="Helvetica Neue Light"/>
            </a:endParaRPr>
          </a:p>
          <a:p>
            <a:pPr algn="r" rtl="1" eaLnBrk="1" fontAlgn="ctr" hangingPunct="1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ar-MA" altLang="fr-FR" sz="3900">
                <a:latin typeface="Times New Roman" panose="02020603050405020304" pitchFamily="18" charset="0"/>
                <a:sym typeface="Helvetica Neue Light"/>
              </a:rPr>
              <a:t>تجهيز 2 أندية للملاكمة (الإخوان عاشق, خشبة للملاكمة)</a:t>
            </a:r>
            <a:r>
              <a:rPr lang="ar-MA" altLang="fr-FR" sz="4000" b="0">
                <a:latin typeface="Times New Roman" panose="02020603050405020304" pitchFamily="18" charset="0"/>
                <a:cs typeface="Times New Roman" panose="02020603050405020304" pitchFamily="18" charset="0"/>
                <a:sym typeface="Helvetica Neue Medium" charset="0"/>
              </a:rPr>
              <a:t>؛</a:t>
            </a:r>
          </a:p>
          <a:p>
            <a:pPr algn="r" rtl="1" eaLnBrk="1" fontAlgn="ctr" hangingPunct="1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ar-MA" altLang="fr-FR" sz="4000">
                <a:latin typeface="Times New Roman" panose="02020603050405020304" pitchFamily="18" charset="0"/>
                <a:cs typeface="Times New Roman" panose="02020603050405020304" pitchFamily="18" charset="0"/>
              </a:rPr>
              <a:t>إحداث </a:t>
            </a:r>
            <a:r>
              <a:rPr lang="ar-MA" altLang="fr-FR" sz="4000">
                <a:latin typeface="Helvetica Neue Medium" charset="0"/>
                <a:sym typeface="Helvetica Neue Light"/>
              </a:rPr>
              <a:t>مركز التنمية البشرية لمحاربة المخدرات ( مركز الشرطة للقرب سابقا)</a:t>
            </a:r>
            <a:r>
              <a:rPr lang="ar-MA" altLang="fr-FR" sz="4000" b="0">
                <a:latin typeface="Times New Roman" panose="02020603050405020304" pitchFamily="18" charset="0"/>
                <a:cs typeface="Times New Roman" panose="02020603050405020304" pitchFamily="18" charset="0"/>
                <a:sym typeface="Helvetica Neue Medium" charset="0"/>
              </a:rPr>
              <a:t>؛</a:t>
            </a:r>
          </a:p>
          <a:p>
            <a:pPr algn="r" rtl="1" eaLnBrk="1" fontAlgn="ctr" hangingPunct="1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ar-MA" altLang="fr-FR" sz="3900">
                <a:latin typeface="Times New Roman" panose="02020603050405020304" pitchFamily="18" charset="0"/>
                <a:sym typeface="Helvetica Neue Light"/>
              </a:rPr>
              <a:t>توزيع بدل وملابس رياضية</a:t>
            </a:r>
            <a:r>
              <a:rPr lang="ar-MA" altLang="fr-FR" sz="3600" b="0">
                <a:latin typeface="Times New Roman" panose="02020603050405020304" pitchFamily="18" charset="0"/>
                <a:cs typeface="Times New Roman" panose="02020603050405020304" pitchFamily="18" charset="0"/>
                <a:sym typeface="Helvetica Neue Medium" charset="0"/>
              </a:rPr>
              <a:t>؛</a:t>
            </a:r>
          </a:p>
          <a:p>
            <a:pPr algn="r" rtl="1" eaLnBrk="1" fontAlgn="ctr" hangingPunct="1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ar-MA" altLang="fr-FR" sz="3900">
                <a:latin typeface="Times New Roman" panose="02020603050405020304" pitchFamily="18" charset="0"/>
                <a:sym typeface="Helvetica Neue Medium" charset="0"/>
              </a:rPr>
              <a:t>إحداث مركز للتربية على المواطنة بعين السبع</a:t>
            </a:r>
            <a:r>
              <a:rPr lang="ar-MA" altLang="fr-FR" sz="4000" b="0">
                <a:latin typeface="Times New Roman" panose="02020603050405020304" pitchFamily="18" charset="0"/>
                <a:cs typeface="Times New Roman" panose="02020603050405020304" pitchFamily="18" charset="0"/>
                <a:sym typeface="Helvetica Neue Medium" charset="0"/>
              </a:rPr>
              <a:t> ؛</a:t>
            </a:r>
          </a:p>
          <a:p>
            <a:pPr algn="r" rtl="1" eaLnBrk="1" fontAlgn="ctr" hangingPunct="1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ar-MA" altLang="fr-FR" sz="3900">
                <a:latin typeface="Times New Roman" panose="02020603050405020304" pitchFamily="18" charset="0"/>
                <a:sym typeface="Helvetica Neue Medium" charset="0"/>
              </a:rPr>
              <a:t>تجهيز الأندية و الفرق الرياضية بتراب العمالة بمعدات رياضية ( بدل رياضية، تجهيزات رياضية، كرات...)</a:t>
            </a:r>
            <a:endParaRPr lang="ar-MA" altLang="fr-FR" sz="3900">
              <a:latin typeface="Times New Roman" panose="02020603050405020304" pitchFamily="18" charset="0"/>
              <a:sym typeface="Helvetica Neue Light"/>
            </a:endParaRPr>
          </a:p>
          <a:p>
            <a:pPr algn="r" rtl="1" eaLnBrk="1" fontAlgn="ctr" hangingPunct="1"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ar-MA" altLang="fr-FR" sz="3900">
              <a:latin typeface="Times New Roman" panose="02020603050405020304" pitchFamily="18" charset="0"/>
              <a:sym typeface="Helvetica Neue Light"/>
            </a:endParaRPr>
          </a:p>
          <a:p>
            <a:pPr algn="r" rtl="1" eaLnBrk="1" fontAlgn="ctr" hangingPunct="1"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ar-MA" altLang="fr-FR" sz="1500">
              <a:latin typeface="Times New Roman" panose="02020603050405020304" pitchFamily="18" charset="0"/>
              <a:sym typeface="Helvetica Neue Light"/>
            </a:endParaRPr>
          </a:p>
          <a:p>
            <a:pPr algn="r" rtl="1" eaLnBrk="1" fontAlgn="ctr" hangingPunct="1"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ar-MA" altLang="fr-FR" sz="1500">
              <a:latin typeface="Times New Roman" panose="02020603050405020304" pitchFamily="18" charset="0"/>
              <a:sym typeface="Helvetica Neue Light"/>
            </a:endParaRPr>
          </a:p>
          <a:p>
            <a:pPr algn="r" rtl="1" eaLnBrk="1" fontAlgn="ctr" hangingPunct="1"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ar-MA" altLang="fr-FR" sz="1500">
              <a:latin typeface="Times New Roman" panose="02020603050405020304" pitchFamily="18" charset="0"/>
              <a:sym typeface="Helvetica Neue Light"/>
            </a:endParaRPr>
          </a:p>
          <a:p>
            <a:pPr algn="r" rtl="1" eaLnBrk="1" fontAlgn="ctr" hangingPunct="1"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ar-MA" altLang="fr-FR" sz="1500">
              <a:latin typeface="Times New Roman" panose="02020603050405020304" pitchFamily="18" charset="0"/>
              <a:sym typeface="Helvetica Neue Light"/>
            </a:endParaRPr>
          </a:p>
          <a:p>
            <a:pPr algn="r" rtl="1" eaLnBrk="1" fontAlgn="ctr" hangingPunct="1"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ar-MA" altLang="fr-FR" sz="1500">
              <a:latin typeface="Times New Roman" panose="02020603050405020304" pitchFamily="18" charset="0"/>
              <a:sym typeface="Helvetica Neue Light"/>
            </a:endParaRPr>
          </a:p>
          <a:p>
            <a:pPr algn="just" rtl="1" eaLnBrk="1" hangingPunct="1"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ar-MA" altLang="fr-FR" sz="600" b="0">
              <a:latin typeface="Helvetica Neue Medium" charset="0"/>
              <a:sym typeface="Helvetica Neue Medium" charset="0"/>
            </a:endParaRPr>
          </a:p>
          <a:p>
            <a:pPr algn="just" rtl="1" eaLnBrk="1" hangingPunct="1">
              <a:lnSpc>
                <a:spcPct val="130000"/>
              </a:lnSpc>
            </a:pPr>
            <a:r>
              <a:rPr lang="ar-MA" altLang="fr-FR" sz="600" b="0">
                <a:latin typeface="Helvetica Neue Medium" charset="0"/>
                <a:sym typeface="Helvetica Neue Medium" charset="0"/>
              </a:rPr>
              <a:t>ا</a:t>
            </a:r>
            <a:endParaRPr lang="ar-MA" altLang="fr-FR" sz="1500">
              <a:latin typeface="Helvetica Neue Medium" charset="0"/>
              <a:sym typeface="Helvetica Neue Medium" charset="0"/>
            </a:endParaRP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ce réservé du contenu 1">
            <a:extLst>
              <a:ext uri="{FF2B5EF4-FFF2-40B4-BE49-F238E27FC236}">
                <a16:creationId xmlns:a16="http://schemas.microsoft.com/office/drawing/2014/main" id="{FB35865C-1FF1-4A20-9BF3-C7EABBFAC87B}"/>
              </a:ext>
            </a:extLst>
          </p:cNvPr>
          <p:cNvSpPr txBox="1">
            <a:spLocks noGrp="1"/>
          </p:cNvSpPr>
          <p:nvPr>
            <p:ph/>
          </p:nvPr>
        </p:nvSpPr>
        <p:spPr>
          <a:xfrm>
            <a:off x="1073150" y="1708150"/>
            <a:ext cx="23310850" cy="9964738"/>
          </a:xfrm>
        </p:spPr>
        <p:txBody>
          <a:bodyPr/>
          <a:lstStyle/>
          <a:p>
            <a:pPr algn="ctr" rtl="1">
              <a:buFontTx/>
              <a:buNone/>
            </a:pPr>
            <a:r>
              <a:rPr lang="ar-SA" altLang="fr-FR" sz="6600" b="1">
                <a:solidFill>
                  <a:srgbClr val="FF0000"/>
                </a:solidFill>
              </a:rPr>
              <a:t>إنجازات المبادرة</a:t>
            </a:r>
            <a:r>
              <a:rPr lang="ar-MA" altLang="fr-FR" sz="6600" b="1">
                <a:solidFill>
                  <a:srgbClr val="FF0000"/>
                </a:solidFill>
              </a:rPr>
              <a:t> الوطنية للتنمية البشرية</a:t>
            </a:r>
            <a:r>
              <a:rPr lang="ar-SA" altLang="fr-FR" sz="6600" b="1">
                <a:solidFill>
                  <a:srgbClr val="FF0000"/>
                </a:solidFill>
              </a:rPr>
              <a:t> </a:t>
            </a:r>
            <a:r>
              <a:rPr lang="ar-MA" altLang="fr-FR" sz="6600" b="1">
                <a:solidFill>
                  <a:srgbClr val="FF0000"/>
                </a:solidFill>
              </a:rPr>
              <a:t>في إطار برنامج محاربة الهشاشة</a:t>
            </a:r>
            <a:endParaRPr lang="fr-FR" altLang="fr-FR" sz="66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>
            <a:extLst>
              <a:ext uri="{FF2B5EF4-FFF2-40B4-BE49-F238E27FC236}">
                <a16:creationId xmlns:a16="http://schemas.microsoft.com/office/drawing/2014/main" id="{8325F99C-A993-4C2B-885D-75E38D92B6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963" y="1925638"/>
            <a:ext cx="22498050" cy="1225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indent="-28575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22860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indent="-22860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indent="-22860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just" rtl="1" eaLnBrk="1" hangingPunct="1">
              <a:lnSpc>
                <a:spcPct val="80000"/>
              </a:lnSpc>
            </a:pPr>
            <a:r>
              <a:rPr lang="ar-MA" altLang="fr-FR" sz="4800" u="sng">
                <a:solidFill>
                  <a:srgbClr val="00517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 Neue Medium" charset="0"/>
              </a:rPr>
              <a:t>أهم المنجزات</a:t>
            </a:r>
            <a:r>
              <a:rPr lang="ar-MA" altLang="fr-FR" sz="4800">
                <a:solidFill>
                  <a:srgbClr val="00517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 Neue Medium" charset="0"/>
              </a:rPr>
              <a:t>:</a:t>
            </a:r>
          </a:p>
          <a:p>
            <a:pPr algn="just" rtl="1" eaLnBrk="1" hangingPunct="1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ar-MA" altLang="fr-FR" sz="4400">
                <a:latin typeface="Times New Roman" panose="02020603050405020304" pitchFamily="18" charset="0"/>
                <a:cs typeface="Times New Roman" panose="02020603050405020304" pitchFamily="18" charset="0"/>
                <a:sym typeface="Helvetica Neue Medium" charset="0"/>
              </a:rPr>
              <a:t>بناء وتجهيز مركز التنمية </a:t>
            </a:r>
            <a:r>
              <a:rPr lang="ar-MA" altLang="fr-FR" sz="4400">
                <a:latin typeface="Times New Roman" panose="02020603050405020304" pitchFamily="18" charset="0"/>
                <a:cs typeface="Times New Roman" panose="02020603050405020304" pitchFamily="18" charset="0"/>
              </a:rPr>
              <a:t>البشرية للأشخاص المسنين بعين السبع (دشن من طرف صاحب الجلالة نصره الله  سنة </a:t>
            </a:r>
            <a:r>
              <a:rPr lang="ar-MA" altLang="fr-FR" sz="4000">
                <a:latin typeface="Times New Roman" panose="02020603050405020304" pitchFamily="18" charset="0"/>
                <a:cs typeface="Times New Roman" panose="02020603050405020304" pitchFamily="18" charset="0"/>
              </a:rPr>
              <a:t>2014</a:t>
            </a:r>
            <a:r>
              <a:rPr lang="ar-MA" altLang="fr-FR" sz="44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ar-MA" altLang="fr-FR" sz="4400" b="0">
                <a:latin typeface="Times New Roman" panose="02020603050405020304" pitchFamily="18" charset="0"/>
                <a:cs typeface="Times New Roman" panose="02020603050405020304" pitchFamily="18" charset="0"/>
                <a:sym typeface="Helvetica Neue Medium" charset="0"/>
              </a:rPr>
              <a:t>؛</a:t>
            </a:r>
          </a:p>
          <a:p>
            <a:pPr algn="just" rtl="1" eaLnBrk="1" hangingPunct="1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ar-MA" altLang="fr-FR" sz="4400">
                <a:latin typeface="Times New Roman" panose="02020603050405020304" pitchFamily="18" charset="0"/>
                <a:cs typeface="Times New Roman" panose="02020603050405020304" pitchFamily="18" charset="0"/>
              </a:rPr>
              <a:t>إحداث مركز التنمية البشرية للإعاقة الذهنية بفال الهناء بعين السبع ( الثلاثي الصبغي 21، التوحد، تشخيص الإعاقة الذهنية الترويض الطبي و التمدرس)</a:t>
            </a:r>
            <a:r>
              <a:rPr lang="ar-MA" altLang="fr-FR" sz="4400" b="0">
                <a:latin typeface="Times New Roman" panose="02020603050405020304" pitchFamily="18" charset="0"/>
                <a:cs typeface="Times New Roman" panose="02020603050405020304" pitchFamily="18" charset="0"/>
                <a:sym typeface="Helvetica Neue Medium" charset="0"/>
              </a:rPr>
              <a:t>؛</a:t>
            </a:r>
            <a:endParaRPr lang="fr-FR" altLang="fr-FR" sz="4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1" eaLnBrk="1" hangingPunct="1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ar-MA" altLang="fr-FR" sz="4400">
                <a:latin typeface="Times New Roman" panose="02020603050405020304" pitchFamily="18" charset="0"/>
                <a:cs typeface="Times New Roman" panose="02020603050405020304" pitchFamily="18" charset="0"/>
              </a:rPr>
              <a:t>إحداث أقسام مدمجة للتوحد بمدرسة ابن عبد ربه عين السبع (48 مستفيد)</a:t>
            </a:r>
            <a:r>
              <a:rPr lang="ar-MA" altLang="fr-FR" sz="4400" b="0">
                <a:latin typeface="Times New Roman" panose="02020603050405020304" pitchFamily="18" charset="0"/>
                <a:cs typeface="Times New Roman" panose="02020603050405020304" pitchFamily="18" charset="0"/>
                <a:sym typeface="Helvetica Neue Medium" charset="0"/>
              </a:rPr>
              <a:t>؛</a:t>
            </a:r>
            <a:endParaRPr lang="fr-FR" altLang="fr-FR" sz="4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1" eaLnBrk="1" hangingPunct="1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ar-MA" altLang="fr-FR" sz="4400">
                <a:latin typeface="Times New Roman" panose="02020603050405020304" pitchFamily="18" charset="0"/>
                <a:cs typeface="Times New Roman" panose="02020603050405020304" pitchFamily="18" charset="0"/>
              </a:rPr>
              <a:t>إحداث أقسام مدمجة للأطفال الصم بمدرسة الأشعري (50 مستفيد) بعين السبع</a:t>
            </a:r>
            <a:r>
              <a:rPr lang="ar-MA" altLang="fr-FR" sz="4400" b="0">
                <a:latin typeface="Times New Roman" panose="02020603050405020304" pitchFamily="18" charset="0"/>
                <a:cs typeface="Times New Roman" panose="02020603050405020304" pitchFamily="18" charset="0"/>
                <a:sym typeface="Helvetica Neue Medium" charset="0"/>
              </a:rPr>
              <a:t>؛</a:t>
            </a:r>
          </a:p>
          <a:p>
            <a:pPr algn="just" rtl="1" eaLnBrk="1" hangingPunct="1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ar-MA" altLang="fr-FR" sz="4400">
                <a:latin typeface="Times New Roman" panose="02020603050405020304" pitchFamily="18" charset="0"/>
                <a:cs typeface="Times New Roman" panose="02020603050405020304" pitchFamily="18" charset="0"/>
              </a:rPr>
              <a:t>إحداث أقسام مدمجة للتوحد بمدرسة طه حسين (114 مستفيد) بالحي المحمدي</a:t>
            </a:r>
            <a:r>
              <a:rPr lang="ar-MA" altLang="fr-FR" sz="4400" b="0">
                <a:latin typeface="Times New Roman" panose="02020603050405020304" pitchFamily="18" charset="0"/>
                <a:cs typeface="Times New Roman" panose="02020603050405020304" pitchFamily="18" charset="0"/>
                <a:sym typeface="Helvetica Neue Medium" charset="0"/>
              </a:rPr>
              <a:t>؛</a:t>
            </a:r>
            <a:endParaRPr lang="fr-FR" altLang="fr-FR" sz="4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1" eaLnBrk="1" hangingPunct="1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ar-MA" altLang="fr-FR" sz="4400">
                <a:latin typeface="Times New Roman" panose="02020603050405020304" pitchFamily="18" charset="0"/>
                <a:cs typeface="Times New Roman" panose="02020603050405020304" pitchFamily="18" charset="0"/>
              </a:rPr>
              <a:t>إحداث مركز لتشخيص الصمم (120 مستفيد) بعين السبع</a:t>
            </a:r>
            <a:r>
              <a:rPr lang="ar-MA" altLang="fr-FR" sz="4400" b="0">
                <a:latin typeface="Times New Roman" panose="02020603050405020304" pitchFamily="18" charset="0"/>
                <a:cs typeface="Times New Roman" panose="02020603050405020304" pitchFamily="18" charset="0"/>
                <a:sym typeface="Helvetica Neue Medium" charset="0"/>
              </a:rPr>
              <a:t>؛</a:t>
            </a:r>
            <a:endParaRPr lang="ar-MA" altLang="fr-FR" sz="4400">
              <a:latin typeface="Times New Roman" panose="02020603050405020304" pitchFamily="18" charset="0"/>
              <a:cs typeface="Times New Roman" panose="02020603050405020304" pitchFamily="18" charset="0"/>
              <a:sym typeface="Helvetica Neue Medium" charset="0"/>
            </a:endParaRPr>
          </a:p>
          <a:p>
            <a:pPr algn="just" rtl="1" eaLnBrk="1" hangingPunct="1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ar-MA" altLang="fr-FR" sz="4400">
                <a:latin typeface="Times New Roman" panose="02020603050405020304" pitchFamily="18" charset="0"/>
                <a:cs typeface="Times New Roman" panose="02020603050405020304" pitchFamily="18" charset="0"/>
              </a:rPr>
              <a:t>تهيئة وتجهيز مركز اليوسفية للأشخاص المعاقين بعين السبع مع إحداث أنشطة مدرة للدخل للنساء المعاقات</a:t>
            </a:r>
            <a:r>
              <a:rPr lang="ar-MA" altLang="fr-FR" sz="4400" b="0">
                <a:latin typeface="Times New Roman" panose="02020603050405020304" pitchFamily="18" charset="0"/>
                <a:cs typeface="Times New Roman" panose="02020603050405020304" pitchFamily="18" charset="0"/>
                <a:sym typeface="Helvetica Neue Medium" charset="0"/>
              </a:rPr>
              <a:t>.</a:t>
            </a:r>
            <a:endParaRPr lang="fr-FR" altLang="fr-FR" sz="4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1" eaLnBrk="1" hangingPunct="1">
              <a:lnSpc>
                <a:spcPct val="200000"/>
              </a:lnSpc>
            </a:pPr>
            <a:endParaRPr lang="fr-FR" altLang="fr-FR" sz="240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>
            <a:extLst>
              <a:ext uri="{FF2B5EF4-FFF2-40B4-BE49-F238E27FC236}">
                <a16:creationId xmlns:a16="http://schemas.microsoft.com/office/drawing/2014/main" id="{AEA40A07-E59C-4B80-8F68-7ED07A4F77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963" y="1925638"/>
            <a:ext cx="21993225" cy="1215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indent="-28575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22860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indent="-22860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indent="-22860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just" rtl="1" eaLnBrk="1" hangingPunct="1">
              <a:lnSpc>
                <a:spcPct val="80000"/>
              </a:lnSpc>
            </a:pPr>
            <a:r>
              <a:rPr lang="ar-MA" altLang="fr-FR" sz="4800" u="sng">
                <a:solidFill>
                  <a:srgbClr val="00517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 Neue Medium" charset="0"/>
              </a:rPr>
              <a:t>أهم المنجزات</a:t>
            </a:r>
            <a:r>
              <a:rPr lang="ar-MA" altLang="fr-FR" sz="4800">
                <a:solidFill>
                  <a:srgbClr val="00517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 Neue Medium" charset="0"/>
              </a:rPr>
              <a:t>:</a:t>
            </a:r>
          </a:p>
          <a:p>
            <a:pPr algn="just" rtl="1" eaLnBrk="1" hangingPunct="1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ar-MA" altLang="fr-FR" sz="4400">
                <a:latin typeface="Times New Roman" panose="02020603050405020304" pitchFamily="18" charset="0"/>
                <a:cs typeface="Times New Roman" panose="02020603050405020304" pitchFamily="18" charset="0"/>
                <a:sym typeface="Helvetica Neue Medium" charset="0"/>
              </a:rPr>
              <a:t>تهيئة وتجهيز مركز </a:t>
            </a:r>
            <a:r>
              <a:rPr lang="ar-MA" altLang="fr-FR" sz="4400">
                <a:latin typeface="Times New Roman" panose="02020603050405020304" pitchFamily="18" charset="0"/>
                <a:cs typeface="Times New Roman" panose="02020603050405020304" pitchFamily="18" charset="0"/>
              </a:rPr>
              <a:t>تأهيل المعاقين والتكوين المهني الحي المحمدي (حاز على الترخيص وفق قانون 14/05)</a:t>
            </a:r>
            <a:r>
              <a:rPr lang="ar-MA" altLang="fr-FR" sz="4400" b="0">
                <a:latin typeface="Times New Roman" panose="02020603050405020304" pitchFamily="18" charset="0"/>
                <a:cs typeface="Times New Roman" panose="02020603050405020304" pitchFamily="18" charset="0"/>
                <a:sym typeface="Helvetica Neue Medium" charset="0"/>
              </a:rPr>
              <a:t>؛</a:t>
            </a:r>
          </a:p>
          <a:p>
            <a:pPr algn="just" rtl="1" eaLnBrk="1" hangingPunct="1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ar-MA" altLang="fr-FR" sz="4400">
                <a:latin typeface="Times New Roman" panose="02020603050405020304" pitchFamily="18" charset="0"/>
                <a:cs typeface="Times New Roman" panose="02020603050405020304" pitchFamily="18" charset="0"/>
              </a:rPr>
              <a:t>تجيز مركز أمل لتأهيل المعاقين حي عادل  بالصخور السوداء (الإعاقة الجسدية و الذهنية)</a:t>
            </a:r>
            <a:r>
              <a:rPr lang="ar-MA" altLang="fr-FR" sz="4400" b="0">
                <a:latin typeface="Times New Roman" panose="02020603050405020304" pitchFamily="18" charset="0"/>
                <a:cs typeface="Times New Roman" panose="02020603050405020304" pitchFamily="18" charset="0"/>
                <a:sym typeface="Helvetica Neue Medium" charset="0"/>
              </a:rPr>
              <a:t>؛</a:t>
            </a:r>
          </a:p>
          <a:p>
            <a:pPr algn="just" rtl="1" eaLnBrk="1" hangingPunct="1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ar-MA" altLang="fr-FR" sz="4400">
                <a:latin typeface="Times New Roman" panose="02020603050405020304" pitchFamily="18" charset="0"/>
                <a:cs typeface="Times New Roman" panose="02020603050405020304" pitchFamily="18" charset="0"/>
              </a:rPr>
              <a:t>إحداث مركز استقبال النساء والفتيات في وضعية صعبة بدرب مولاي الشريف (مؤسسة يطو) بالحي المحمدي</a:t>
            </a:r>
            <a:r>
              <a:rPr lang="ar-MA" altLang="fr-FR" sz="4400" b="0">
                <a:latin typeface="Times New Roman" panose="02020603050405020304" pitchFamily="18" charset="0"/>
                <a:cs typeface="Times New Roman" panose="02020603050405020304" pitchFamily="18" charset="0"/>
                <a:sym typeface="Helvetica Neue Medium" charset="0"/>
              </a:rPr>
              <a:t>؛</a:t>
            </a:r>
          </a:p>
          <a:p>
            <a:pPr algn="just" rtl="1" eaLnBrk="1" hangingPunct="1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ar-MA" altLang="fr-FR" sz="4400">
                <a:latin typeface="Times New Roman" panose="02020603050405020304" pitchFamily="18" charset="0"/>
                <a:cs typeface="Times New Roman" panose="02020603050405020304" pitchFamily="18" charset="0"/>
              </a:rPr>
              <a:t>إحداث مركز الفتيات، النساء والأطفال في وضعية صعبة (جمعية إنصاف) بالصخور السوداء</a:t>
            </a:r>
            <a:r>
              <a:rPr lang="ar-MA" altLang="fr-FR" sz="4400" b="0">
                <a:latin typeface="Times New Roman" panose="02020603050405020304" pitchFamily="18" charset="0"/>
                <a:cs typeface="Times New Roman" panose="02020603050405020304" pitchFamily="18" charset="0"/>
                <a:sym typeface="Helvetica Neue Medium" charset="0"/>
              </a:rPr>
              <a:t>؛</a:t>
            </a:r>
          </a:p>
          <a:p>
            <a:pPr algn="just" rtl="1" eaLnBrk="1" hangingPunct="1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ar-MA" altLang="fr-FR" sz="4400">
                <a:latin typeface="Times New Roman" panose="02020603050405020304" pitchFamily="18" charset="0"/>
                <a:cs typeface="Times New Roman" panose="02020603050405020304" pitchFamily="18" charset="0"/>
              </a:rPr>
              <a:t>اقتناء 6 حافلات لنقل الأطفال المعاقين (مدرسة ابن عبد ربه، مدرسة الأشعري، مركز التنمية البشرية للإعاقة الذهنية بفال الهناء بعين السبع، </a:t>
            </a:r>
            <a:r>
              <a:rPr lang="ar-MA" altLang="fr-FR" sz="4400">
                <a:latin typeface="Times New Roman" panose="02020603050405020304" pitchFamily="18" charset="0"/>
                <a:cs typeface="Times New Roman" panose="02020603050405020304" pitchFamily="18" charset="0"/>
                <a:sym typeface="Helvetica Neue Medium" charset="0"/>
              </a:rPr>
              <a:t>مركز </a:t>
            </a:r>
            <a:r>
              <a:rPr lang="ar-MA" altLang="fr-FR" sz="4400">
                <a:latin typeface="Times New Roman" panose="02020603050405020304" pitchFamily="18" charset="0"/>
                <a:cs typeface="Times New Roman" panose="02020603050405020304" pitchFamily="18" charset="0"/>
              </a:rPr>
              <a:t>تأهيل المعاقين والتكوين المهني الحي المحمدي)</a:t>
            </a:r>
            <a:r>
              <a:rPr lang="ar-MA" altLang="fr-FR" sz="4400" b="0">
                <a:latin typeface="Times New Roman" panose="02020603050405020304" pitchFamily="18" charset="0"/>
                <a:cs typeface="Times New Roman" panose="02020603050405020304" pitchFamily="18" charset="0"/>
                <a:sym typeface="Helvetica Neue Medium" charset="0"/>
              </a:rPr>
              <a:t>؛</a:t>
            </a:r>
          </a:p>
          <a:p>
            <a:pPr algn="just" rtl="1" eaLnBrk="1" hangingPunct="1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ar-MA" altLang="fr-FR" sz="4400">
                <a:latin typeface="Times New Roman" panose="02020603050405020304" pitchFamily="18" charset="0"/>
                <a:cs typeface="Times New Roman" panose="02020603050405020304" pitchFamily="18" charset="0"/>
                <a:sym typeface="Helvetica Neue Medium" charset="0"/>
              </a:rPr>
              <a:t>حافلتان  في طور الاقتناء لفائدة مركز </a:t>
            </a:r>
            <a:r>
              <a:rPr lang="ar-MA" altLang="fr-FR" sz="4400">
                <a:latin typeface="Times New Roman" panose="02020603050405020304" pitchFamily="18" charset="0"/>
                <a:cs typeface="Times New Roman" panose="02020603050405020304" pitchFamily="18" charset="0"/>
              </a:rPr>
              <a:t>تأهيل المعاقين والتكوين المهني الحي المحمدي</a:t>
            </a:r>
            <a:r>
              <a:rPr lang="ar-MA" altLang="fr-FR" sz="4400">
                <a:latin typeface="Times New Roman" panose="02020603050405020304" pitchFamily="18" charset="0"/>
                <a:cs typeface="Times New Roman" panose="02020603050405020304" pitchFamily="18" charset="0"/>
                <a:sym typeface="Helvetica Neue Medium" charset="0"/>
              </a:rPr>
              <a:t>.</a:t>
            </a:r>
            <a:endParaRPr lang="fr-FR" altLang="fr-FR" sz="4400">
              <a:latin typeface="Times New Roman" panose="02020603050405020304" pitchFamily="18" charset="0"/>
              <a:cs typeface="Times New Roman" panose="02020603050405020304" pitchFamily="18" charset="0"/>
              <a:sym typeface="Helvetica Neue Medium" charset="0"/>
            </a:endParaRPr>
          </a:p>
          <a:p>
            <a:pPr algn="just" rtl="1" eaLnBrk="1" hangingPunct="1">
              <a:lnSpc>
                <a:spcPct val="200000"/>
              </a:lnSpc>
            </a:pPr>
            <a:endParaRPr lang="fr-FR" altLang="fr-FR" sz="4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1" eaLnBrk="1" hangingPunct="1">
              <a:lnSpc>
                <a:spcPct val="200000"/>
              </a:lnSpc>
            </a:pPr>
            <a:endParaRPr lang="fr-FR" altLang="fr-FR" sz="240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Espace réservé du contenu 1">
            <a:extLst>
              <a:ext uri="{FF2B5EF4-FFF2-40B4-BE49-F238E27FC236}">
                <a16:creationId xmlns:a16="http://schemas.microsoft.com/office/drawing/2014/main" id="{83CE882E-90B1-42DA-BBD9-F52837458D4A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712788" y="1033463"/>
            <a:ext cx="23310850" cy="9964737"/>
          </a:xfrm>
        </p:spPr>
        <p:txBody>
          <a:bodyPr>
            <a:normAutofit/>
          </a:bodyPr>
          <a:lstStyle/>
          <a:p>
            <a:pPr algn="ctr" rt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MA" sz="16900" b="1" spc="106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أهم المراكز </a:t>
            </a:r>
            <a:r>
              <a:rPr lang="ar-MA" sz="16900" b="1" spc="106" dirty="0" err="1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السوسيو</a:t>
            </a:r>
            <a:r>
              <a:rPr lang="ar-MA" sz="16900" b="1" spc="106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 ثقافية</a:t>
            </a:r>
            <a:endParaRPr lang="fr-FR" sz="16900" b="1" spc="106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>
            <a:extLst>
              <a:ext uri="{FF2B5EF4-FFF2-40B4-BE49-F238E27FC236}">
                <a16:creationId xmlns:a16="http://schemas.microsoft.com/office/drawing/2014/main" id="{FE3C2650-2A41-4E10-84AC-089D326BE1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8438" y="601663"/>
            <a:ext cx="21993225" cy="2235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indent="-28575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22860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indent="-22860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indent="-22860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just" rtl="1" eaLnBrk="1" hangingPunct="1">
              <a:lnSpc>
                <a:spcPct val="80000"/>
              </a:lnSpc>
            </a:pPr>
            <a:r>
              <a:rPr lang="ar-MA" altLang="fr-FR" sz="4800" u="sng">
                <a:solidFill>
                  <a:srgbClr val="00517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 Neue Medium" charset="0"/>
              </a:rPr>
              <a:t>أهم المنجزات</a:t>
            </a:r>
            <a:r>
              <a:rPr lang="ar-MA" altLang="fr-FR" sz="4800">
                <a:solidFill>
                  <a:srgbClr val="00517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 Neue Medium" charset="0"/>
              </a:rPr>
              <a:t>:</a:t>
            </a:r>
          </a:p>
          <a:p>
            <a:pPr algn="just" rtl="1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MA" altLang="fr-FR" sz="4800">
                <a:latin typeface="Times New Roman" panose="02020603050405020304" pitchFamily="18" charset="0"/>
                <a:cs typeface="Times New Roman" panose="02020603050405020304" pitchFamily="18" charset="0"/>
              </a:rPr>
              <a:t>إحداث </a:t>
            </a:r>
            <a:r>
              <a:rPr lang="ar-MA" altLang="fr-FR" sz="4800"/>
              <a:t>مركز السوسيو ثقافي الموحدين بالحي المحمدي  يضم ( حضانة، تعليم الطبخ و الحلويات، تعليم الخياطة، توجيه الشباب، خلق أنشطة مدرة للدخل، قاعة للإعلاميات، أستوديو تكادة للتسجيلات الصوتية، قاعة للرياضة...)</a:t>
            </a:r>
            <a:r>
              <a:rPr lang="ar-MA" altLang="fr-FR" sz="4800" b="0">
                <a:latin typeface="Times New Roman" panose="02020603050405020304" pitchFamily="18" charset="0"/>
                <a:cs typeface="Times New Roman" panose="02020603050405020304" pitchFamily="18" charset="0"/>
                <a:sym typeface="Helvetica Neue Medium" charset="0"/>
              </a:rPr>
              <a:t>؛</a:t>
            </a:r>
            <a:endParaRPr lang="fr-FR" altLang="fr-FR" sz="4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1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MA" altLang="fr-FR" sz="4800">
                <a:latin typeface="Times New Roman" panose="02020603050405020304" pitchFamily="18" charset="0"/>
                <a:cs typeface="Times New Roman" panose="02020603050405020304" pitchFamily="18" charset="0"/>
              </a:rPr>
              <a:t>إحداث </a:t>
            </a:r>
            <a:r>
              <a:rPr lang="ar-MA" altLang="fr-FR" sz="4800">
                <a:latin typeface="Helvetica Neue Medium" charset="0"/>
                <a:sym typeface="Helvetica Neue Light"/>
              </a:rPr>
              <a:t>المركز الثقافي دار الغيوان  بالحي المحمدي ( استوديو أهل الخلود للتسجيلات الصوتية، التكوين في فن سيرك الشارع، التكوين خلق نشاط مدر للخل في ميدان السينما المتحركة </a:t>
            </a:r>
            <a:r>
              <a:rPr lang="fr-FR" altLang="fr-FR" sz="4800">
                <a:latin typeface="Helvetica Neue Medium" charset="0"/>
                <a:sym typeface="Helvetica Neue Light"/>
              </a:rPr>
              <a:t>D</a:t>
            </a:r>
            <a:r>
              <a:rPr lang="ar-MA" altLang="fr-FR" sz="4800">
                <a:latin typeface="Helvetica Neue Medium" charset="0"/>
                <a:sym typeface="Helvetica Neue Light"/>
              </a:rPr>
              <a:t>3</a:t>
            </a:r>
            <a:r>
              <a:rPr lang="fr-FR" altLang="fr-FR" sz="4800">
                <a:latin typeface="Helvetica Neue Medium" charset="0"/>
                <a:sym typeface="Helvetica Neue Light"/>
              </a:rPr>
              <a:t>…</a:t>
            </a:r>
            <a:r>
              <a:rPr lang="ar-MA" altLang="fr-FR" sz="4800">
                <a:latin typeface="Helvetica Neue Medium" charset="0"/>
                <a:sym typeface="Helvetica Neue Light"/>
              </a:rPr>
              <a:t>)</a:t>
            </a:r>
            <a:r>
              <a:rPr lang="ar-MA" altLang="fr-FR" sz="4800" b="0">
                <a:latin typeface="Times New Roman" panose="02020603050405020304" pitchFamily="18" charset="0"/>
                <a:cs typeface="Times New Roman" panose="02020603050405020304" pitchFamily="18" charset="0"/>
                <a:sym typeface="Helvetica Neue Medium" charset="0"/>
              </a:rPr>
              <a:t>؛</a:t>
            </a:r>
          </a:p>
          <a:p>
            <a:pPr algn="just" rtl="1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MA" altLang="fr-FR" sz="4800">
                <a:latin typeface="Times New Roman" panose="02020603050405020304" pitchFamily="18" charset="0"/>
                <a:cs typeface="Times New Roman" panose="02020603050405020304" pitchFamily="18" charset="0"/>
              </a:rPr>
              <a:t>إحداث </a:t>
            </a:r>
            <a:r>
              <a:rPr lang="ar-MA" altLang="fr-FR" sz="4800">
                <a:latin typeface="Helvetica Neue Medium" charset="0"/>
                <a:sym typeface="Helvetica Neue Light"/>
              </a:rPr>
              <a:t>دار المعلم بشار الخير بالحي المحمدي يضم ( تعليم مجموعة من الأنشطة المدرة للدخل وخاصة المكفوفين كالطباعة اليدوية مثلا... )</a:t>
            </a:r>
            <a:r>
              <a:rPr lang="ar-MA" altLang="fr-FR" sz="4800" b="0">
                <a:latin typeface="Times New Roman" panose="02020603050405020304" pitchFamily="18" charset="0"/>
                <a:cs typeface="Times New Roman" panose="02020603050405020304" pitchFamily="18" charset="0"/>
                <a:sym typeface="Helvetica Neue Medium" charset="0"/>
              </a:rPr>
              <a:t>؛</a:t>
            </a:r>
          </a:p>
          <a:p>
            <a:pPr algn="just" rtl="1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MA" altLang="fr-FR" sz="4800">
                <a:latin typeface="Times New Roman" panose="02020603050405020304" pitchFamily="18" charset="0"/>
                <a:cs typeface="Times New Roman" panose="02020603050405020304" pitchFamily="18" charset="0"/>
              </a:rPr>
              <a:t>إحداث</a:t>
            </a:r>
            <a:r>
              <a:rPr lang="ar-MA" altLang="fr-FR" sz="4800">
                <a:latin typeface="Helvetica Neue Medium" charset="0"/>
                <a:sym typeface="Helvetica Neue Light"/>
              </a:rPr>
              <a:t> المركز الذكي لتقوية قدرات الشباب بعين السبع</a:t>
            </a:r>
            <a:r>
              <a:rPr lang="ar-MA" altLang="fr-FR" sz="4800" b="0">
                <a:latin typeface="Times New Roman" panose="02020603050405020304" pitchFamily="18" charset="0"/>
                <a:cs typeface="Times New Roman" panose="02020603050405020304" pitchFamily="18" charset="0"/>
                <a:sym typeface="Helvetica Neue Medium" charset="0"/>
              </a:rPr>
              <a:t>؛</a:t>
            </a:r>
            <a:endParaRPr lang="ar-MA" altLang="fr-FR" sz="4800">
              <a:latin typeface="Helvetica Neue Medium" charset="0"/>
              <a:sym typeface="Helvetica Neue Light"/>
            </a:endParaRPr>
          </a:p>
          <a:p>
            <a:pPr algn="just" rtl="1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MA" altLang="fr-FR" sz="4800">
                <a:latin typeface="Times New Roman" panose="02020603050405020304" pitchFamily="18" charset="0"/>
                <a:cs typeface="Times New Roman" panose="02020603050405020304" pitchFamily="18" charset="0"/>
              </a:rPr>
              <a:t>إحداث </a:t>
            </a:r>
            <a:r>
              <a:rPr lang="ar-MA" altLang="fr-FR" sz="4800">
                <a:latin typeface="Helvetica Neue Medium" charset="0"/>
                <a:sym typeface="Helvetica Neue Light"/>
              </a:rPr>
              <a:t>مركز التنمية البشرية للثقافة والفن بعين السبع ( تعليم الرسم، الصباغة، الموسيقى، مقهى ثقافي، مكتبة...)</a:t>
            </a:r>
            <a:r>
              <a:rPr lang="ar-MA" altLang="fr-FR" sz="4800" b="0">
                <a:latin typeface="Times New Roman" panose="02020603050405020304" pitchFamily="18" charset="0"/>
                <a:cs typeface="Times New Roman" panose="02020603050405020304" pitchFamily="18" charset="0"/>
                <a:sym typeface="Helvetica Neue Medium" charset="0"/>
              </a:rPr>
              <a:t>؛</a:t>
            </a:r>
          </a:p>
          <a:p>
            <a:pPr algn="just" rtl="1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MA" altLang="fr-FR" sz="4800">
                <a:latin typeface="Helvetica Neue Medium" charset="0"/>
                <a:sym typeface="Helvetica Neue Medium" charset="0"/>
              </a:rPr>
              <a:t>تجهيز المسرح الرحال بالمجازر القديمة بالحي المحمدي</a:t>
            </a:r>
            <a:r>
              <a:rPr lang="ar-MA" altLang="fr-FR" sz="4800" b="0">
                <a:latin typeface="Times New Roman" panose="02020603050405020304" pitchFamily="18" charset="0"/>
                <a:cs typeface="Times New Roman" panose="02020603050405020304" pitchFamily="18" charset="0"/>
                <a:sym typeface="Helvetica Neue Medium" charset="0"/>
              </a:rPr>
              <a:t>.</a:t>
            </a:r>
            <a:endParaRPr lang="ar-MA" altLang="fr-FR" sz="4800">
              <a:latin typeface="Helvetica Neue Medium" charset="0"/>
              <a:sym typeface="Helvetica Neue Light"/>
            </a:endParaRPr>
          </a:p>
          <a:p>
            <a:pPr algn="just" rtl="1" eaLnBrk="1" hangingPunct="1">
              <a:lnSpc>
                <a:spcPct val="200000"/>
              </a:lnSpc>
              <a:buFont typeface="Wingdings" panose="05000000000000000000" pitchFamily="2" charset="2"/>
              <a:buChar char="§"/>
            </a:pPr>
            <a:endParaRPr lang="ar-MA" altLang="fr-FR" sz="4400">
              <a:latin typeface="Helvetica Neue Medium" charset="0"/>
              <a:sym typeface="Helvetica Neue Light"/>
            </a:endParaRPr>
          </a:p>
          <a:p>
            <a:pPr algn="just" rtl="1" eaLnBrk="1" hangingPunct="1">
              <a:lnSpc>
                <a:spcPct val="200000"/>
              </a:lnSpc>
              <a:buFont typeface="Wingdings" panose="05000000000000000000" pitchFamily="2" charset="2"/>
              <a:buChar char="§"/>
            </a:pPr>
            <a:endParaRPr lang="ar-MA" altLang="fr-FR" sz="4400" b="0">
              <a:latin typeface="Times New Roman" panose="02020603050405020304" pitchFamily="18" charset="0"/>
              <a:cs typeface="Times New Roman" panose="02020603050405020304" pitchFamily="18" charset="0"/>
              <a:sym typeface="Helvetica Neue Medium" charset="0"/>
            </a:endParaRPr>
          </a:p>
          <a:p>
            <a:pPr algn="just" rtl="1" eaLnBrk="1" hangingPunct="1">
              <a:lnSpc>
                <a:spcPct val="200000"/>
              </a:lnSpc>
              <a:buFont typeface="Wingdings" panose="05000000000000000000" pitchFamily="2" charset="2"/>
              <a:buChar char="§"/>
            </a:pPr>
            <a:endParaRPr lang="ar-MA" altLang="fr-FR" sz="4400">
              <a:latin typeface="Helvetica Neue Medium" charset="0"/>
              <a:sym typeface="Helvetica Neue Light"/>
            </a:endParaRPr>
          </a:p>
          <a:p>
            <a:pPr algn="just" rtl="1" eaLnBrk="1" hangingPunct="1">
              <a:lnSpc>
                <a:spcPct val="200000"/>
              </a:lnSpc>
              <a:buFont typeface="Wingdings" panose="05000000000000000000" pitchFamily="2" charset="2"/>
              <a:buChar char="§"/>
            </a:pPr>
            <a:endParaRPr lang="ar-MA" altLang="fr-FR" sz="4400" b="0">
              <a:latin typeface="Times New Roman" panose="02020603050405020304" pitchFamily="18" charset="0"/>
              <a:cs typeface="Times New Roman" panose="02020603050405020304" pitchFamily="18" charset="0"/>
              <a:sym typeface="Helvetica Neue Medium" charset="0"/>
            </a:endParaRPr>
          </a:p>
          <a:p>
            <a:pPr algn="just" rtl="1" eaLnBrk="1" hangingPunct="1">
              <a:lnSpc>
                <a:spcPct val="200000"/>
              </a:lnSpc>
              <a:buFont typeface="Wingdings" panose="05000000000000000000" pitchFamily="2" charset="2"/>
              <a:buChar char="§"/>
            </a:pPr>
            <a:endParaRPr lang="ar-MA" altLang="fr-FR" sz="4400">
              <a:latin typeface="Helvetica Neue Medium" charset="0"/>
              <a:sym typeface="Helvetica Neue Light"/>
            </a:endParaRPr>
          </a:p>
          <a:p>
            <a:pPr algn="just" rtl="1" eaLnBrk="1" hangingPunct="1">
              <a:lnSpc>
                <a:spcPct val="200000"/>
              </a:lnSpc>
              <a:buFont typeface="Wingdings" panose="05000000000000000000" pitchFamily="2" charset="2"/>
              <a:buChar char="§"/>
            </a:pPr>
            <a:endParaRPr lang="ar-MA" altLang="fr-FR" sz="4400">
              <a:latin typeface="Helvetica Neue Medium" charset="0"/>
              <a:sym typeface="Helvetica Neue Light"/>
            </a:endParaRPr>
          </a:p>
          <a:p>
            <a:pPr algn="just" rtl="1" eaLnBrk="1" hangingPunct="1">
              <a:lnSpc>
                <a:spcPct val="200000"/>
              </a:lnSpc>
              <a:buFont typeface="Wingdings" panose="05000000000000000000" pitchFamily="2" charset="2"/>
              <a:buChar char="§"/>
            </a:pPr>
            <a:endParaRPr lang="ar-MA" altLang="fr-FR" sz="4400" b="0">
              <a:latin typeface="Times New Roman" panose="02020603050405020304" pitchFamily="18" charset="0"/>
              <a:cs typeface="Times New Roman" panose="02020603050405020304" pitchFamily="18" charset="0"/>
              <a:sym typeface="Helvetica Neue Medium" charset="0"/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Espace réservé du contenu 1">
            <a:extLst>
              <a:ext uri="{FF2B5EF4-FFF2-40B4-BE49-F238E27FC236}">
                <a16:creationId xmlns:a16="http://schemas.microsoft.com/office/drawing/2014/main" id="{4CAE7BCF-E79C-4A57-BAB4-358D7129C2AD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1073150" y="890588"/>
            <a:ext cx="23310850" cy="9964737"/>
          </a:xfrm>
        </p:spPr>
        <p:txBody>
          <a:bodyPr>
            <a:normAutofit/>
          </a:bodyPr>
          <a:lstStyle/>
          <a:p>
            <a:pPr algn="ctr" rt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MA" sz="24300" b="1" spc="106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المرحلة الأولى </a:t>
            </a:r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CCB314-709B-45AF-9820-A5722915B1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8800" y="4260850"/>
            <a:ext cx="20726400" cy="2940050"/>
          </a:xfrm>
        </p:spPr>
        <p:txBody>
          <a:bodyPr/>
          <a:lstStyle/>
          <a:p>
            <a:pPr marL="635000" indent="-635000" rtl="1" eaLnBrk="1" fontAlgn="auto" hangingPunct="1">
              <a:spcBef>
                <a:spcPts val="5900"/>
              </a:spcBef>
              <a:spcAft>
                <a:spcPts val="0"/>
              </a:spcAft>
              <a:buSzPct val="125000"/>
              <a:defRPr/>
            </a:pPr>
            <a:r>
              <a:rPr lang="ar-MA" sz="16900" b="1" spc="106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abic Typesetting" pitchFamily="66" charset="-78"/>
                <a:ea typeface="Helvetica Neue"/>
                <a:cs typeface="Arabic Typesetting" pitchFamily="66" charset="-78"/>
                <a:sym typeface="Helvetica Neue"/>
              </a:rPr>
              <a:t>الأنشطة المدرة للدخل</a:t>
            </a:r>
            <a:endParaRPr lang="fr-FR" sz="16900" b="1" spc="106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abic Typesetting" pitchFamily="66" charset="-78"/>
              <a:ea typeface="Helvetica Neue"/>
              <a:cs typeface="Arabic Typesetting" pitchFamily="66" charset="-78"/>
              <a:sym typeface="Helvetica Neue"/>
            </a:endParaRPr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97B1AF20-9DE1-4EC3-A239-44ECA95E3A9A}"/>
              </a:ext>
            </a:extLst>
          </p:cNvPr>
          <p:cNvSpPr txBox="1"/>
          <p:nvPr/>
        </p:nvSpPr>
        <p:spPr>
          <a:xfrm>
            <a:off x="4192588" y="2028825"/>
            <a:ext cx="14828837" cy="1797050"/>
          </a:xfrm>
          <a:prstGeom prst="rect">
            <a:avLst/>
          </a:prstGeom>
          <a:noFill/>
        </p:spPr>
        <p:txBody>
          <a:bodyPr lIns="193524" tIns="96762" rIns="193524" bIns="96762">
            <a:spAutoFit/>
          </a:bodyPr>
          <a:lstStyle/>
          <a:p>
            <a:pPr algn="ctr" hangingPunct="0">
              <a:defRPr/>
            </a:pPr>
            <a:endParaRPr lang="ar-MA" sz="1900">
              <a:effectLst>
                <a:outerShdw blurRad="38100" dist="38100" dir="2700000" algn="tl">
                  <a:srgbClr val="C0C0C0"/>
                </a:outerShdw>
              </a:effectLst>
              <a:latin typeface="Andalus" pitchFamily="18" charset="-78"/>
              <a:ea typeface="Helvetica Neue" charset="0"/>
              <a:cs typeface="Helvetica Neue" charset="0"/>
              <a:sym typeface="Helvetica Neue" charset="0"/>
            </a:endParaRPr>
          </a:p>
          <a:p>
            <a:pPr algn="ctr" hangingPunct="0">
              <a:defRPr/>
            </a:pPr>
            <a:r>
              <a:rPr lang="ar-MA" sz="8500">
                <a:effectLst>
                  <a:outerShdw blurRad="38100" dist="38100" dir="2700000" algn="tl">
                    <a:srgbClr val="C0C0C0"/>
                  </a:outerShdw>
                </a:effectLst>
                <a:latin typeface="Andalus" pitchFamily="18" charset="-78"/>
                <a:ea typeface="Helvetica Neue" charset="0"/>
                <a:cs typeface="Helvetica Neue" charset="0"/>
                <a:sym typeface="Helvetica Neue" charset="0"/>
              </a:rPr>
              <a:t>الأنشطة المدرة للدخل</a:t>
            </a:r>
            <a:endParaRPr lang="fr-FR" sz="8500">
              <a:effectLst>
                <a:outerShdw blurRad="38100" dist="38100" dir="2700000" algn="tl">
                  <a:srgbClr val="C0C0C0"/>
                </a:outerShdw>
              </a:effectLst>
              <a:latin typeface="Andalus" pitchFamily="18" charset="-78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F083923C-20CB-4A74-A7E1-AB5D45D876E3}"/>
              </a:ext>
            </a:extLst>
          </p:cNvPr>
          <p:cNvGraphicFramePr>
            <a:graphicFrameLocks noGrp="1"/>
          </p:cNvGraphicFramePr>
          <p:nvPr/>
        </p:nvGraphicFramePr>
        <p:xfrm>
          <a:off x="0" y="4797425"/>
          <a:ext cx="24384000" cy="7294563"/>
        </p:xfrm>
        <a:graphic>
          <a:graphicData uri="http://schemas.openxmlformats.org/drawingml/2006/table">
            <a:tbl>
              <a:tblPr/>
              <a:tblGrid>
                <a:gridCol w="4398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798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816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260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982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6146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MA" sz="4800" b="1" dirty="0">
                          <a:latin typeface="Calibri"/>
                          <a:ea typeface="Calibri"/>
                          <a:cs typeface="Arial"/>
                        </a:rPr>
                        <a:t>عدد المستفيدين</a:t>
                      </a:r>
                      <a:endParaRPr lang="fr-FR" sz="4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035" marR="14035" marT="78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MA" sz="4800" b="1" dirty="0">
                          <a:latin typeface="Calibri"/>
                          <a:ea typeface="Calibri"/>
                          <a:cs typeface="Arial"/>
                        </a:rPr>
                        <a:t>مساهمة المبادرة بالدرهم</a:t>
                      </a:r>
                      <a:endParaRPr lang="fr-FR" sz="4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035" marR="14035" marT="78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MA" sz="4800" b="1" dirty="0">
                          <a:latin typeface="Calibri"/>
                          <a:ea typeface="Calibri"/>
                          <a:cs typeface="Arial"/>
                        </a:rPr>
                        <a:t>المبلغ الاجمالي بالدرهم</a:t>
                      </a:r>
                      <a:endParaRPr lang="fr-FR" sz="4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035" marR="14035" marT="78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MA" sz="4800" b="1">
                          <a:latin typeface="Calibri"/>
                          <a:ea typeface="Calibri"/>
                          <a:cs typeface="Arial"/>
                        </a:rPr>
                        <a:t>عدد المشاريع</a:t>
                      </a:r>
                      <a:endParaRPr lang="fr-FR" sz="4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035" marR="14035" marT="78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MA" sz="4800" b="1" dirty="0">
                          <a:latin typeface="Calibri"/>
                          <a:ea typeface="Calibri"/>
                          <a:cs typeface="Arial"/>
                        </a:rPr>
                        <a:t>المرحلة </a:t>
                      </a:r>
                      <a:endParaRPr lang="fr-FR" sz="4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035" marR="14035" marT="78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70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4800" b="1">
                          <a:latin typeface="Calibri"/>
                          <a:ea typeface="Calibri"/>
                          <a:cs typeface="Arial"/>
                        </a:rPr>
                        <a:t>4577</a:t>
                      </a:r>
                      <a:endParaRPr lang="fr-FR" sz="4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035" marR="14035" marT="78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4800" b="1">
                          <a:latin typeface="Calibri"/>
                          <a:ea typeface="Calibri"/>
                          <a:cs typeface="Arial"/>
                        </a:rPr>
                        <a:t>7</a:t>
                      </a:r>
                      <a:r>
                        <a:rPr lang="fr-FR" sz="4800" b="1"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r>
                        <a:rPr lang="fr-FR" sz="4800" b="1">
                          <a:latin typeface="Calibri"/>
                          <a:ea typeface="Calibri"/>
                          <a:cs typeface="Arial"/>
                        </a:rPr>
                        <a:t>527</a:t>
                      </a:r>
                      <a:r>
                        <a:rPr lang="fr-FR" sz="4800" b="1"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r>
                        <a:rPr lang="fr-FR" sz="4800" b="1">
                          <a:latin typeface="Calibri"/>
                          <a:ea typeface="Calibri"/>
                          <a:cs typeface="Arial"/>
                        </a:rPr>
                        <a:t>361,00</a:t>
                      </a:r>
                      <a:endParaRPr lang="fr-FR" sz="4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7543" marR="17543" marT="98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4800" b="1" dirty="0">
                          <a:latin typeface="Calibri"/>
                          <a:ea typeface="Calibri"/>
                          <a:cs typeface="Arial"/>
                        </a:rPr>
                        <a:t>12 336 060,00</a:t>
                      </a:r>
                      <a:endParaRPr lang="fr-FR" sz="4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7543" marR="17543" marT="98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4800" b="1" dirty="0">
                          <a:latin typeface="Calibri"/>
                          <a:ea typeface="Calibri"/>
                          <a:cs typeface="Arial"/>
                        </a:rPr>
                        <a:t>55</a:t>
                      </a:r>
                      <a:endParaRPr lang="fr-FR" sz="4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035" marR="14035" marT="78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MA" sz="4800" b="1" dirty="0">
                          <a:latin typeface="Calibri"/>
                          <a:ea typeface="Calibri"/>
                          <a:cs typeface="Arial"/>
                        </a:rPr>
                        <a:t>المرحلة الأولى </a:t>
                      </a:r>
                      <a:endParaRPr lang="fr-FR" sz="4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035" marR="14035" marT="78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141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4800" b="1" dirty="0">
                          <a:latin typeface="Calibri"/>
                          <a:ea typeface="Calibri"/>
                          <a:cs typeface="Arial"/>
                        </a:rPr>
                        <a:t>8236</a:t>
                      </a:r>
                      <a:endParaRPr lang="fr-FR" sz="4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035" marR="14035" marT="78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4800" b="1" dirty="0">
                          <a:latin typeface="Calibri"/>
                          <a:ea typeface="Calibri"/>
                          <a:cs typeface="Arial"/>
                        </a:rPr>
                        <a:t>73 099 297,78</a:t>
                      </a:r>
                      <a:endParaRPr lang="fr-FR" sz="4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7543" marR="17543" marT="98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4800" b="1" dirty="0">
                          <a:latin typeface="Calibri"/>
                          <a:ea typeface="Calibri"/>
                          <a:cs typeface="Arial"/>
                        </a:rPr>
                        <a:t>81 476 032,78</a:t>
                      </a:r>
                      <a:endParaRPr lang="fr-FR" sz="4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7543" marR="17543" marT="98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4800" b="1" dirty="0">
                          <a:latin typeface="Calibri"/>
                          <a:ea typeface="Calibri"/>
                          <a:cs typeface="Arial"/>
                        </a:rPr>
                        <a:t>125</a:t>
                      </a:r>
                      <a:endParaRPr lang="fr-FR" sz="4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035" marR="14035" marT="78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MA" sz="4800" b="1" dirty="0">
                          <a:latin typeface="Calibri"/>
                          <a:ea typeface="Calibri"/>
                          <a:cs typeface="Arial"/>
                        </a:rPr>
                        <a:t>المرحلة الثانية </a:t>
                      </a:r>
                      <a:endParaRPr lang="fr-FR" sz="4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035" marR="14035" marT="78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141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4800" b="1" dirty="0">
                          <a:latin typeface="Calibri"/>
                          <a:ea typeface="Calibri"/>
                          <a:cs typeface="Arial"/>
                        </a:rPr>
                        <a:t>12813</a:t>
                      </a:r>
                    </a:p>
                  </a:txBody>
                  <a:tcPr marL="14035" marR="14035" marT="78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4800" b="1" dirty="0">
                          <a:latin typeface="Calibri"/>
                          <a:ea typeface="Calibri"/>
                          <a:cs typeface="Arial"/>
                        </a:rPr>
                        <a:t>80 926 658,78</a:t>
                      </a:r>
                    </a:p>
                  </a:txBody>
                  <a:tcPr marL="17543" marR="17543" marT="98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4800" b="1" dirty="0">
                          <a:latin typeface="Calibri"/>
                          <a:ea typeface="Calibri"/>
                          <a:cs typeface="Arial"/>
                        </a:rPr>
                        <a:t>93 812 092,78</a:t>
                      </a:r>
                    </a:p>
                  </a:txBody>
                  <a:tcPr marL="17543" marR="17543" marT="98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4800" b="1" dirty="0">
                          <a:latin typeface="Calibri"/>
                          <a:ea typeface="Calibri"/>
                          <a:cs typeface="Arial"/>
                        </a:rPr>
                        <a:t>180</a:t>
                      </a:r>
                    </a:p>
                  </a:txBody>
                  <a:tcPr marL="14035" marR="14035" marT="78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MA" sz="480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المجموع</a:t>
                      </a:r>
                      <a:endParaRPr lang="fr-FR" sz="48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035" marR="14035" marT="78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>
            <a:extLst>
              <a:ext uri="{FF2B5EF4-FFF2-40B4-BE49-F238E27FC236}">
                <a16:creationId xmlns:a16="http://schemas.microsoft.com/office/drawing/2014/main" id="{A70EC7DC-4C2E-45F2-84AD-B568F05A3D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963" y="938213"/>
            <a:ext cx="22594887" cy="1794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indent="-28575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22860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indent="-22860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indent="-22860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just" rtl="1" eaLnBrk="1" hangingPunct="1">
              <a:lnSpc>
                <a:spcPct val="80000"/>
              </a:lnSpc>
            </a:pPr>
            <a:r>
              <a:rPr lang="ar-MA" altLang="fr-FR" sz="4800" u="sng">
                <a:solidFill>
                  <a:srgbClr val="00517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 Neue Medium" charset="0"/>
              </a:rPr>
              <a:t>أهم المنجزات</a:t>
            </a:r>
            <a:r>
              <a:rPr lang="ar-MA" altLang="fr-FR" sz="4800">
                <a:solidFill>
                  <a:srgbClr val="00517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 Neue Medium" charset="0"/>
              </a:rPr>
              <a:t>:</a:t>
            </a:r>
          </a:p>
          <a:p>
            <a:pPr algn="just" rtl="1" eaLnBrk="1" hangingPunct="1">
              <a:lnSpc>
                <a:spcPts val="6000"/>
              </a:lnSpc>
              <a:buFont typeface="Wingdings" panose="05000000000000000000" pitchFamily="2" charset="2"/>
              <a:buChar char="§"/>
            </a:pPr>
            <a:r>
              <a:rPr lang="ar-MA" altLang="fr-FR" sz="4400">
                <a:latin typeface="Helvetica Neue Medium" charset="0"/>
                <a:sym typeface="Helvetica Neue Light"/>
              </a:rPr>
              <a:t>إحداث المركز الذكي لتقوية قدرات الشباب</a:t>
            </a:r>
            <a:r>
              <a:rPr lang="ar-MA" altLang="fr-FR" sz="4400" b="0">
                <a:latin typeface="Times New Roman" panose="02020603050405020304" pitchFamily="18" charset="0"/>
                <a:cs typeface="Times New Roman" panose="02020603050405020304" pitchFamily="18" charset="0"/>
                <a:sym typeface="Helvetica Neue Medium" charset="0"/>
              </a:rPr>
              <a:t>؛</a:t>
            </a:r>
          </a:p>
          <a:p>
            <a:pPr algn="just" rtl="1" eaLnBrk="1" hangingPunct="1">
              <a:lnSpc>
                <a:spcPts val="6000"/>
              </a:lnSpc>
              <a:buFont typeface="Wingdings" panose="05000000000000000000" pitchFamily="2" charset="2"/>
              <a:buChar char="§"/>
            </a:pPr>
            <a:r>
              <a:rPr lang="ar-MA" altLang="fr-FR" sz="4400">
                <a:latin typeface="Times New Roman" panose="02020603050405020304" pitchFamily="18" charset="0"/>
                <a:cs typeface="Times New Roman" panose="02020603050405020304" pitchFamily="18" charset="0"/>
              </a:rPr>
              <a:t>تأهيل الصيادين التقليديين أصحاب القوارب المرخصة بعين السبع</a:t>
            </a:r>
            <a:r>
              <a:rPr lang="ar-MA" altLang="fr-FR" sz="4400">
                <a:latin typeface="Times New Roman" panose="02020603050405020304" pitchFamily="18" charset="0"/>
                <a:cs typeface="Times New Roman" panose="02020603050405020304" pitchFamily="18" charset="0"/>
                <a:sym typeface="Helvetica Neue Medium" charset="0"/>
              </a:rPr>
              <a:t>؛</a:t>
            </a:r>
          </a:p>
          <a:p>
            <a:pPr algn="just" rtl="1" eaLnBrk="1" hangingPunct="1">
              <a:lnSpc>
                <a:spcPts val="6000"/>
              </a:lnSpc>
              <a:buFont typeface="Wingdings" panose="05000000000000000000" pitchFamily="2" charset="2"/>
              <a:buChar char="§"/>
            </a:pPr>
            <a:r>
              <a:rPr lang="ar-MA" altLang="fr-FR" sz="4400">
                <a:latin typeface="Times New Roman" panose="02020603050405020304" pitchFamily="18" charset="0"/>
                <a:cs typeface="Times New Roman" panose="02020603050405020304" pitchFamily="18" charset="0"/>
                <a:sym typeface="Helvetica Neue Medium" charset="0"/>
              </a:rPr>
              <a:t>تجهيز شباب بدراجات نارية مجهزة لغسل السيارات؛</a:t>
            </a:r>
          </a:p>
          <a:p>
            <a:pPr algn="just" rtl="1" eaLnBrk="1" hangingPunct="1">
              <a:lnSpc>
                <a:spcPts val="6000"/>
              </a:lnSpc>
              <a:buFont typeface="Wingdings" panose="05000000000000000000" pitchFamily="2" charset="2"/>
              <a:buChar char="§"/>
            </a:pPr>
            <a:r>
              <a:rPr lang="ar-MA" altLang="fr-FR" sz="4400">
                <a:latin typeface="Times New Roman" panose="02020603050405020304" pitchFamily="18" charset="0"/>
                <a:cs typeface="Times New Roman" panose="02020603050405020304" pitchFamily="18" charset="0"/>
              </a:rPr>
              <a:t>تجهيز شباب و نساء بمعدات لبيع القهوة والحلوى</a:t>
            </a:r>
            <a:r>
              <a:rPr lang="ar-MA" altLang="fr-FR" sz="4400">
                <a:latin typeface="Times New Roman" panose="02020603050405020304" pitchFamily="18" charset="0"/>
                <a:cs typeface="Times New Roman" panose="02020603050405020304" pitchFamily="18" charset="0"/>
                <a:sym typeface="Helvetica Neue Medium" charset="0"/>
              </a:rPr>
              <a:t>؛</a:t>
            </a:r>
          </a:p>
          <a:p>
            <a:pPr algn="just" rtl="1" eaLnBrk="1" hangingPunct="1">
              <a:lnSpc>
                <a:spcPts val="6000"/>
              </a:lnSpc>
              <a:buFont typeface="Wingdings" panose="05000000000000000000" pitchFamily="2" charset="2"/>
              <a:buChar char="§"/>
            </a:pPr>
            <a:r>
              <a:rPr lang="ar-MA" altLang="fr-FR" sz="4400">
                <a:latin typeface="Times New Roman" panose="02020603050405020304" pitchFamily="18" charset="0"/>
                <a:cs typeface="Times New Roman" panose="02020603050405020304" pitchFamily="18" charset="0"/>
              </a:rPr>
              <a:t>تجهيز المراكز النسوية بمعدات للتكوين والتأطير في مختلف المهن والحرف</a:t>
            </a:r>
            <a:r>
              <a:rPr lang="ar-MA" altLang="fr-FR" sz="4400">
                <a:latin typeface="Times New Roman" panose="02020603050405020304" pitchFamily="18" charset="0"/>
                <a:cs typeface="Times New Roman" panose="02020603050405020304" pitchFamily="18" charset="0"/>
                <a:sym typeface="Helvetica Neue Medium" charset="0"/>
              </a:rPr>
              <a:t>؛</a:t>
            </a:r>
          </a:p>
          <a:p>
            <a:pPr algn="just" rtl="1" eaLnBrk="1" hangingPunct="1">
              <a:lnSpc>
                <a:spcPts val="6000"/>
              </a:lnSpc>
              <a:buFont typeface="Wingdings" panose="05000000000000000000" pitchFamily="2" charset="2"/>
              <a:buChar char="§"/>
            </a:pPr>
            <a:r>
              <a:rPr lang="ar-MA" altLang="fr-FR" sz="4400">
                <a:latin typeface="Times New Roman" panose="02020603050405020304" pitchFamily="18" charset="0"/>
                <a:cs typeface="Times New Roman" panose="02020603050405020304" pitchFamily="18" charset="0"/>
                <a:sym typeface="Helvetica Neue Medium" charset="0"/>
              </a:rPr>
              <a:t>تجهيز ورش للتكوين في مهن الخياطة، الطرز، الحلاقة والتجميل؛</a:t>
            </a:r>
          </a:p>
          <a:p>
            <a:pPr algn="just" rtl="1" eaLnBrk="1" hangingPunct="1">
              <a:lnSpc>
                <a:spcPts val="6000"/>
              </a:lnSpc>
              <a:buFont typeface="Wingdings" panose="05000000000000000000" pitchFamily="2" charset="2"/>
              <a:buChar char="§"/>
            </a:pPr>
            <a:r>
              <a:rPr lang="ar-MA" altLang="fr-FR" sz="4400">
                <a:latin typeface="Times New Roman" panose="02020603050405020304" pitchFamily="18" charset="0"/>
                <a:cs typeface="Times New Roman" panose="02020603050405020304" pitchFamily="18" charset="0"/>
                <a:sym typeface="Helvetica Neue Medium" charset="0"/>
              </a:rPr>
              <a:t>تجهيز ورش للتكوين في المعلوميات والخياطة؛</a:t>
            </a:r>
          </a:p>
          <a:p>
            <a:pPr algn="just" rtl="1" eaLnBrk="1" hangingPunct="1">
              <a:lnSpc>
                <a:spcPts val="6000"/>
              </a:lnSpc>
              <a:buFont typeface="Wingdings" panose="05000000000000000000" pitchFamily="2" charset="2"/>
              <a:buChar char="§"/>
            </a:pPr>
            <a:r>
              <a:rPr lang="ar-MA" altLang="fr-FR" sz="4400">
                <a:latin typeface="Times New Roman" panose="02020603050405020304" pitchFamily="18" charset="0"/>
                <a:cs typeface="Times New Roman" panose="02020603050405020304" pitchFamily="18" charset="0"/>
              </a:rPr>
              <a:t>تجهيز </a:t>
            </a:r>
            <a:r>
              <a:rPr lang="ar-MA" altLang="fr-FR" sz="4400">
                <a:latin typeface="Times New Roman" panose="02020603050405020304" pitchFamily="18" charset="0"/>
                <a:cs typeface="Times New Roman" panose="02020603050405020304" pitchFamily="18" charset="0"/>
                <a:sym typeface="Helvetica Neue Light"/>
              </a:rPr>
              <a:t>10 خريجي مركز التكوين المهني و مقاولين شباب بدراجات نارية وحقيبة أدوات للخدمات المتنقلة</a:t>
            </a:r>
            <a:r>
              <a:rPr lang="ar-MA" altLang="fr-FR" sz="4400">
                <a:latin typeface="Times New Roman" panose="02020603050405020304" pitchFamily="18" charset="0"/>
                <a:cs typeface="Times New Roman" panose="02020603050405020304" pitchFamily="18" charset="0"/>
                <a:sym typeface="Helvetica Neue Medium" charset="0"/>
              </a:rPr>
              <a:t>؛</a:t>
            </a:r>
          </a:p>
          <a:p>
            <a:pPr algn="just" rtl="1" eaLnBrk="1" hangingPunct="1">
              <a:lnSpc>
                <a:spcPts val="6000"/>
              </a:lnSpc>
              <a:buFont typeface="Wingdings" panose="05000000000000000000" pitchFamily="2" charset="2"/>
              <a:buChar char="§"/>
            </a:pPr>
            <a:r>
              <a:rPr lang="ar-MA" altLang="fr-FR" sz="4400">
                <a:latin typeface="Times New Roman" panose="02020603050405020304" pitchFamily="18" charset="0"/>
                <a:cs typeface="Times New Roman" panose="02020603050405020304" pitchFamily="18" charset="0"/>
              </a:rPr>
              <a:t> تجهيز جمعيات </a:t>
            </a:r>
            <a:r>
              <a:rPr lang="ar-MA" altLang="fr-FR" sz="4400">
                <a:latin typeface="Times New Roman" panose="02020603050405020304" pitchFamily="18" charset="0"/>
                <a:cs typeface="Times New Roman" panose="02020603050405020304" pitchFamily="18" charset="0"/>
                <a:sym typeface="Helvetica Neue Light"/>
              </a:rPr>
              <a:t>بمعدات لصنع الحلوى لفائدة النساء في وضعية صعبة</a:t>
            </a:r>
            <a:r>
              <a:rPr lang="ar-MA" altLang="fr-FR" sz="4400">
                <a:latin typeface="Times New Roman" panose="02020603050405020304" pitchFamily="18" charset="0"/>
                <a:cs typeface="Times New Roman" panose="02020603050405020304" pitchFamily="18" charset="0"/>
                <a:sym typeface="Helvetica Neue Medium" charset="0"/>
              </a:rPr>
              <a:t>؛</a:t>
            </a:r>
          </a:p>
          <a:p>
            <a:pPr algn="just" rtl="1" eaLnBrk="1" hangingPunct="1">
              <a:lnSpc>
                <a:spcPts val="6000"/>
              </a:lnSpc>
              <a:buFont typeface="Wingdings" panose="05000000000000000000" pitchFamily="2" charset="2"/>
              <a:buChar char="§"/>
            </a:pPr>
            <a:r>
              <a:rPr lang="ar-MA" altLang="fr-FR" sz="4400">
                <a:latin typeface="Times New Roman" panose="02020603050405020304" pitchFamily="18" charset="0"/>
                <a:cs typeface="Times New Roman" panose="02020603050405020304" pitchFamily="18" charset="0"/>
              </a:rPr>
              <a:t>تجهيز عدة تعاونيات حرفية بمعدات وتجهيزات للعمل والتكوين في الحرف ( تعاونية الفضل، تعاونية البلار، تعاونية غرناطة، تعاونية نساء الحي، تعاونية المرأة الحرفية...)</a:t>
            </a:r>
            <a:endParaRPr lang="ar-MA" altLang="fr-FR" sz="4400">
              <a:latin typeface="Times New Roman" panose="02020603050405020304" pitchFamily="18" charset="0"/>
              <a:cs typeface="Times New Roman" panose="02020603050405020304" pitchFamily="18" charset="0"/>
              <a:sym typeface="Helvetica Neue Medium" charset="0"/>
            </a:endParaRPr>
          </a:p>
          <a:p>
            <a:pPr algn="just" rtl="1" eaLnBrk="1" hangingPunct="1">
              <a:buFont typeface="Wingdings" panose="05000000000000000000" pitchFamily="2" charset="2"/>
              <a:buChar char="§"/>
            </a:pPr>
            <a:endParaRPr lang="ar-MA" altLang="fr-FR" sz="4400">
              <a:latin typeface="Times New Roman" panose="02020603050405020304" pitchFamily="18" charset="0"/>
              <a:cs typeface="Times New Roman" panose="02020603050405020304" pitchFamily="18" charset="0"/>
              <a:sym typeface="Helvetica Neue Medium" charset="0"/>
            </a:endParaRPr>
          </a:p>
          <a:p>
            <a:pPr algn="just" rtl="1" eaLnBrk="1" hangingPunct="1">
              <a:lnSpc>
                <a:spcPct val="200000"/>
              </a:lnSpc>
              <a:buFont typeface="Wingdings" panose="05000000000000000000" pitchFamily="2" charset="2"/>
              <a:buChar char="§"/>
            </a:pPr>
            <a:endParaRPr lang="ar-MA" altLang="fr-FR" sz="4400" b="0">
              <a:latin typeface="Times New Roman" panose="02020603050405020304" pitchFamily="18" charset="0"/>
              <a:cs typeface="Times New Roman" panose="02020603050405020304" pitchFamily="18" charset="0"/>
              <a:sym typeface="Helvetica Neue Medium" charset="0"/>
            </a:endParaRPr>
          </a:p>
          <a:p>
            <a:pPr algn="just" rtl="1" eaLnBrk="1" hangingPunct="1">
              <a:lnSpc>
                <a:spcPct val="200000"/>
              </a:lnSpc>
              <a:buFont typeface="Wingdings" panose="05000000000000000000" pitchFamily="2" charset="2"/>
              <a:buChar char="§"/>
            </a:pPr>
            <a:endParaRPr lang="ar-MA" altLang="fr-FR" sz="4400">
              <a:latin typeface="Helvetica Neue Medium" charset="0"/>
              <a:sym typeface="Helvetica Neue Light"/>
            </a:endParaRPr>
          </a:p>
          <a:p>
            <a:pPr algn="just" rtl="1" eaLnBrk="1" hangingPunct="1">
              <a:lnSpc>
                <a:spcPct val="200000"/>
              </a:lnSpc>
              <a:buFont typeface="Wingdings" panose="05000000000000000000" pitchFamily="2" charset="2"/>
              <a:buChar char="§"/>
            </a:pPr>
            <a:endParaRPr lang="ar-MA" altLang="fr-FR" sz="4400" b="0">
              <a:latin typeface="Times New Roman" panose="02020603050405020304" pitchFamily="18" charset="0"/>
              <a:cs typeface="Times New Roman" panose="02020603050405020304" pitchFamily="18" charset="0"/>
              <a:sym typeface="Helvetica Neue Medium" charset="0"/>
            </a:endParaRPr>
          </a:p>
          <a:p>
            <a:pPr algn="just" rtl="1" eaLnBrk="1" hangingPunct="1">
              <a:lnSpc>
                <a:spcPct val="200000"/>
              </a:lnSpc>
              <a:buFont typeface="Wingdings" panose="05000000000000000000" pitchFamily="2" charset="2"/>
              <a:buChar char="§"/>
            </a:pPr>
            <a:endParaRPr lang="ar-MA" altLang="fr-FR" sz="4400">
              <a:latin typeface="Helvetica Neue Medium" charset="0"/>
              <a:sym typeface="Helvetica Neue Light"/>
            </a:endParaRPr>
          </a:p>
          <a:p>
            <a:pPr algn="just" rtl="1" eaLnBrk="1" hangingPunct="1">
              <a:lnSpc>
                <a:spcPct val="200000"/>
              </a:lnSpc>
              <a:buFont typeface="Wingdings" panose="05000000000000000000" pitchFamily="2" charset="2"/>
              <a:buChar char="§"/>
            </a:pPr>
            <a:endParaRPr lang="ar-MA" altLang="fr-FR" sz="4400">
              <a:latin typeface="Helvetica Neue Medium" charset="0"/>
              <a:sym typeface="Helvetica Neue Light"/>
            </a:endParaRPr>
          </a:p>
          <a:p>
            <a:pPr algn="just" rtl="1" eaLnBrk="1" hangingPunct="1">
              <a:lnSpc>
                <a:spcPct val="200000"/>
              </a:lnSpc>
              <a:buFont typeface="Wingdings" panose="05000000000000000000" pitchFamily="2" charset="2"/>
              <a:buChar char="§"/>
            </a:pPr>
            <a:endParaRPr lang="ar-MA" altLang="fr-FR" sz="4400" b="0">
              <a:latin typeface="Times New Roman" panose="02020603050405020304" pitchFamily="18" charset="0"/>
              <a:cs typeface="Times New Roman" panose="02020603050405020304" pitchFamily="18" charset="0"/>
              <a:sym typeface="Helvetica Neue Medium" charset="0"/>
            </a:endParaRPr>
          </a:p>
        </p:txBody>
      </p:sp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Espace réservé du contenu 1">
            <a:extLst>
              <a:ext uri="{FF2B5EF4-FFF2-40B4-BE49-F238E27FC236}">
                <a16:creationId xmlns:a16="http://schemas.microsoft.com/office/drawing/2014/main" id="{078A55C8-A0EA-48DC-AB82-60D1E9CB8681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784225" y="817563"/>
            <a:ext cx="23310850" cy="9964737"/>
          </a:xfrm>
        </p:spPr>
        <p:txBody>
          <a:bodyPr>
            <a:normAutofit/>
          </a:bodyPr>
          <a:lstStyle/>
          <a:p>
            <a:pPr algn="ctr" rt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MA" sz="16900" b="1" spc="106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برنامج إعادة تأهيل الباعة المتجولين</a:t>
            </a:r>
            <a:endParaRPr lang="fr-FR" sz="29200" b="1" spc="106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>
            <a:extLst>
              <a:ext uri="{FF2B5EF4-FFF2-40B4-BE49-F238E27FC236}">
                <a16:creationId xmlns:a16="http://schemas.microsoft.com/office/drawing/2014/main" id="{04C46BB2-C87E-402B-8D8F-BF51894303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825" y="793750"/>
            <a:ext cx="22980650" cy="1157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indent="-28575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22860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indent="-22860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indent="-228600" eaLnBrk="0" hangingPunct="0"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just" rtl="1" eaLnBrk="1" hangingPunct="1">
              <a:lnSpc>
                <a:spcPct val="80000"/>
              </a:lnSpc>
            </a:pPr>
            <a:r>
              <a:rPr lang="ar-MA" altLang="fr-FR" sz="4800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 Neue Medium" charset="0"/>
              </a:rPr>
              <a:t>أهم المنجزات</a:t>
            </a:r>
            <a:r>
              <a:rPr lang="ar-MA" altLang="fr-FR" sz="4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 Neue Medium" charset="0"/>
              </a:rPr>
              <a:t>:</a:t>
            </a:r>
          </a:p>
          <a:p>
            <a:pPr algn="just" rtl="1" eaLnBrk="1" hangingPunct="1">
              <a:lnSpc>
                <a:spcPct val="250000"/>
              </a:lnSpc>
              <a:buFont typeface="Wingdings" panose="05000000000000000000" pitchFamily="2" charset="2"/>
              <a:buChar char="§"/>
            </a:pPr>
            <a:r>
              <a:rPr lang="ar-MA" altLang="fr-FR" sz="4400">
                <a:latin typeface="Helvetica Neue Medium" charset="0"/>
                <a:sym typeface="Helvetica Neue Light"/>
              </a:rPr>
              <a:t>اقتناء 822  عربة لبيع الخضر، الفواكه، البيض...)</a:t>
            </a:r>
            <a:r>
              <a:rPr lang="ar-MA" altLang="fr-FR" sz="4400">
                <a:latin typeface="Helvetica Neue Medium" charset="0"/>
                <a:sym typeface="Helvetica Neue Medium" charset="0"/>
              </a:rPr>
              <a:t> ؛</a:t>
            </a:r>
            <a:endParaRPr lang="fr-FR" altLang="fr-FR" sz="4400">
              <a:latin typeface="Helvetica Neue Medium" charset="0"/>
              <a:sym typeface="Helvetica Neue Light"/>
            </a:endParaRPr>
          </a:p>
          <a:p>
            <a:pPr algn="just" rtl="1" eaLnBrk="1" hangingPunct="1">
              <a:lnSpc>
                <a:spcPct val="250000"/>
              </a:lnSpc>
              <a:buFont typeface="Wingdings" panose="05000000000000000000" pitchFamily="2" charset="2"/>
              <a:buChar char="§"/>
            </a:pPr>
            <a:r>
              <a:rPr lang="ar-MA" altLang="fr-FR" sz="4400">
                <a:latin typeface="Helvetica Neue Medium" charset="0"/>
                <a:sym typeface="Helvetica Neue Light"/>
              </a:rPr>
              <a:t> اقتناء  128 دراجة نارية ثلاثية العجلات مزود بثلاجة لبيع السمك</a:t>
            </a:r>
            <a:r>
              <a:rPr lang="ar-MA" altLang="fr-FR" sz="4400">
                <a:latin typeface="Helvetica Neue Medium" charset="0"/>
                <a:sym typeface="Helvetica Neue Medium" charset="0"/>
              </a:rPr>
              <a:t>؛</a:t>
            </a:r>
          </a:p>
          <a:p>
            <a:pPr algn="just" rtl="1" eaLnBrk="1" hangingPunct="1">
              <a:lnSpc>
                <a:spcPct val="250000"/>
              </a:lnSpc>
              <a:buFont typeface="Wingdings" panose="05000000000000000000" pitchFamily="2" charset="2"/>
              <a:buChar char="§"/>
            </a:pPr>
            <a:r>
              <a:rPr lang="ar-MA" altLang="fr-FR" sz="4400">
                <a:latin typeface="Helvetica Neue Medium" charset="0"/>
                <a:sym typeface="Helvetica Neue Light"/>
              </a:rPr>
              <a:t>تهيئة و تجهيز أربعة فضاءات تجارية للقرب ( البركة = 602 مستفيد ) ( حي السوارت بالصخور السوداء = 92 مستفيد) (الأصيل = 102 مستفيد) ( الفتح = 209 مستفيد)</a:t>
            </a:r>
            <a:r>
              <a:rPr lang="ar-MA" altLang="fr-FR" sz="4400">
                <a:latin typeface="Helvetica Neue Medium" charset="0"/>
                <a:sym typeface="Helvetica Neue Medium" charset="0"/>
              </a:rPr>
              <a:t>؛</a:t>
            </a:r>
            <a:r>
              <a:rPr lang="ar-MA" altLang="fr-FR" sz="4400">
                <a:latin typeface="Helvetica Neue Medium" charset="0"/>
                <a:sym typeface="Helvetica Neue Light"/>
              </a:rPr>
              <a:t> </a:t>
            </a:r>
            <a:endParaRPr lang="fr-FR" altLang="fr-FR" sz="4400">
              <a:latin typeface="Helvetica Neue Medium" charset="0"/>
              <a:sym typeface="Helvetica Neue Light"/>
            </a:endParaRPr>
          </a:p>
          <a:p>
            <a:pPr algn="just" rtl="1" eaLnBrk="1" hangingPunct="1">
              <a:lnSpc>
                <a:spcPct val="250000"/>
              </a:lnSpc>
              <a:buFont typeface="Wingdings" panose="05000000000000000000" pitchFamily="2" charset="2"/>
              <a:buChar char="§"/>
            </a:pPr>
            <a:r>
              <a:rPr lang="ar-MA" altLang="fr-FR" sz="4400">
                <a:latin typeface="Helvetica Neue Medium" charset="0"/>
                <a:sym typeface="Helvetica Neue Light"/>
              </a:rPr>
              <a:t>تهيئة سوق الشارع فال الهناء بعين السبع ( 32 مستفيد)</a:t>
            </a:r>
            <a:r>
              <a:rPr lang="ar-MA" altLang="fr-FR" sz="4400">
                <a:latin typeface="Helvetica Neue Medium" charset="0"/>
                <a:sym typeface="Helvetica Neue Medium" charset="0"/>
              </a:rPr>
              <a:t>؛</a:t>
            </a:r>
          </a:p>
          <a:p>
            <a:pPr algn="just" rtl="1" eaLnBrk="1" hangingPunct="1">
              <a:lnSpc>
                <a:spcPct val="250000"/>
              </a:lnSpc>
              <a:buFont typeface="Wingdings" panose="05000000000000000000" pitchFamily="2" charset="2"/>
              <a:buChar char="§"/>
            </a:pPr>
            <a:r>
              <a:rPr lang="ar-MA" altLang="fr-FR" sz="4400">
                <a:latin typeface="Helvetica Neue Medium" charset="0"/>
                <a:sym typeface="Helvetica Neue Light"/>
              </a:rPr>
              <a:t>تهيئة سوق الشارع الأمان بعين السبع ( 56 مستفيد)</a:t>
            </a:r>
            <a:r>
              <a:rPr lang="ar-MA" altLang="fr-FR" sz="4400">
                <a:latin typeface="Helvetica Neue Medium" charset="0"/>
                <a:sym typeface="Helvetica Neue Medium" charset="0"/>
              </a:rPr>
              <a:t>.</a:t>
            </a:r>
            <a:endParaRPr lang="ar-MA" altLang="fr-FR" sz="4400">
              <a:latin typeface="Helvetica Neue Medium" charset="0"/>
              <a:sym typeface="Helvetica Neue Light"/>
            </a:endParaRPr>
          </a:p>
          <a:p>
            <a:pPr algn="just" rtl="1" eaLnBrk="1" hangingPunct="1">
              <a:lnSpc>
                <a:spcPct val="200000"/>
              </a:lnSpc>
            </a:pPr>
            <a:endParaRPr lang="fr-FR" altLang="fr-FR" sz="240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Espace réservé du contenu 1">
            <a:extLst>
              <a:ext uri="{FF2B5EF4-FFF2-40B4-BE49-F238E27FC236}">
                <a16:creationId xmlns:a16="http://schemas.microsoft.com/office/drawing/2014/main" id="{A8C737AC-327A-402C-9747-7455F4E52583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784225" y="817563"/>
            <a:ext cx="23310850" cy="9964737"/>
          </a:xfrm>
        </p:spPr>
        <p:txBody>
          <a:bodyPr>
            <a:normAutofit/>
          </a:bodyPr>
          <a:lstStyle/>
          <a:p>
            <a:pPr algn="ctr" rt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MA" sz="16900" b="1" spc="106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البيئة</a:t>
            </a:r>
            <a:r>
              <a:rPr lang="ar-MA" sz="28700" b="1" spc="106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fr-FR" sz="28700" b="1" spc="106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ce réservé du contenu 3">
            <a:extLst>
              <a:ext uri="{FF2B5EF4-FFF2-40B4-BE49-F238E27FC236}">
                <a16:creationId xmlns:a16="http://schemas.microsoft.com/office/drawing/2014/main" id="{7B86FD95-8FB3-4C8C-A03E-829F57B8ACC8}"/>
              </a:ext>
            </a:extLst>
          </p:cNvPr>
          <p:cNvSpPr txBox="1">
            <a:spLocks noGrp="1"/>
          </p:cNvSpPr>
          <p:nvPr>
            <p:ph/>
          </p:nvPr>
        </p:nvSpPr>
        <p:spPr>
          <a:xfrm>
            <a:off x="0" y="2406650"/>
            <a:ext cx="23196550" cy="2771775"/>
          </a:xfrm>
        </p:spPr>
        <p:txBody>
          <a:bodyPr/>
          <a:lstStyle/>
          <a:p>
            <a:pPr algn="r" rtl="1"/>
            <a:r>
              <a:rPr lang="ar-MA" altLang="fr-FR" sz="4800" b="1">
                <a:latin typeface="Times New Roman" panose="02020603050405020304" pitchFamily="18" charset="0"/>
                <a:cs typeface="Times New Roman" panose="02020603050405020304" pitchFamily="18" charset="0"/>
              </a:rPr>
              <a:t>إقتناء 3 أكشاك ايكولوجية للتحسيس بالفرز القبلي</a:t>
            </a:r>
            <a:r>
              <a:rPr lang="ar-MA" altLang="fr-FR" sz="4800">
                <a:solidFill>
                  <a:schemeClr val="tx1"/>
                </a:solidFill>
                <a:sym typeface="Helvetica Neue Medium" charset="0"/>
              </a:rPr>
              <a:t>؛</a:t>
            </a:r>
            <a:endParaRPr lang="ar-MA" altLang="fr-FR" sz="4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ar-MA" altLang="fr-FR" sz="4800" b="1">
                <a:latin typeface="Times New Roman" panose="02020603050405020304" pitchFamily="18" charset="0"/>
                <a:cs typeface="Times New Roman" panose="02020603050405020304" pitchFamily="18" charset="0"/>
              </a:rPr>
              <a:t>تجهيز 25 جامعي القمامة بدراجات نارية ثلاثية العجلات .  </a:t>
            </a:r>
            <a:endParaRPr lang="fr-FR" altLang="fr-FR" sz="4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3FBC9CED-3706-4F3F-BD66-1AB0558A3B63}"/>
              </a:ext>
            </a:extLst>
          </p:cNvPr>
          <p:cNvGraphicFramePr>
            <a:graphicFrameLocks noGrp="1"/>
          </p:cNvGraphicFramePr>
          <p:nvPr/>
        </p:nvGraphicFramePr>
        <p:xfrm>
          <a:off x="1443038" y="938213"/>
          <a:ext cx="21488400" cy="6227762"/>
        </p:xfrm>
        <a:graphic>
          <a:graphicData uri="http://schemas.openxmlformats.org/drawingml/2006/table">
            <a:tbl>
              <a:tblPr/>
              <a:tblGrid>
                <a:gridCol w="5583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546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68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93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724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709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4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المبلغ الإجمالي بالدرهم</a:t>
                      </a:r>
                      <a:endParaRPr lang="fr-FR" sz="4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08472" marR="1084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C4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4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مساهمة المبادرة بالدرهم</a:t>
                      </a:r>
                      <a:endParaRPr lang="fr-FR" sz="4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08472" marR="1084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C4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4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عدد المستفيدين</a:t>
                      </a:r>
                      <a:endParaRPr lang="fr-FR" sz="4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08472" marR="1084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C4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4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عدد المشاريع</a:t>
                      </a:r>
                      <a:endParaRPr lang="fr-FR" sz="4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08472" marR="1084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C4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4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السنة</a:t>
                      </a:r>
                      <a:endParaRPr lang="fr-FR" sz="4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08472" marR="1084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C4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498">
                <a:tc>
                  <a:txBody>
                    <a:bodyPr/>
                    <a:lstStyle/>
                    <a:p>
                      <a:pPr marL="0" marR="0" indent="0" algn="ctr" defTabSz="82550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sz="36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Times New Roman"/>
                          <a:cs typeface="Times New Roman"/>
                          <a:sym typeface="Helvetica Neue Light"/>
                        </a:rPr>
                        <a:t>3 008 169,00</a:t>
                      </a:r>
                    </a:p>
                  </a:txBody>
                  <a:tcPr marL="108472" marR="1084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82550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sz="36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Times New Roman"/>
                          <a:cs typeface="Times New Roman"/>
                          <a:sym typeface="Helvetica Neue Light"/>
                        </a:rPr>
                        <a:t>2 718 169,00</a:t>
                      </a:r>
                    </a:p>
                  </a:txBody>
                  <a:tcPr marL="108472" marR="1084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82550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sz="36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Times New Roman"/>
                          <a:cs typeface="Times New Roman"/>
                          <a:sym typeface="Helvetica Neue Light"/>
                        </a:rPr>
                        <a:t>44385</a:t>
                      </a:r>
                    </a:p>
                  </a:txBody>
                  <a:tcPr marL="108472" marR="1084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82550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sz="36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Times New Roman"/>
                          <a:cs typeface="Times New Roman"/>
                          <a:sym typeface="Helvetica Neue Light"/>
                        </a:rPr>
                        <a:t>39</a:t>
                      </a:r>
                    </a:p>
                  </a:txBody>
                  <a:tcPr marL="108472" marR="1084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82550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sz="36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Times New Roman"/>
                          <a:cs typeface="Times New Roman"/>
                          <a:sym typeface="Helvetica Neue Light"/>
                        </a:rPr>
                        <a:t>2005</a:t>
                      </a:r>
                    </a:p>
                  </a:txBody>
                  <a:tcPr marL="108472" marR="1084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498">
                <a:tc>
                  <a:txBody>
                    <a:bodyPr/>
                    <a:lstStyle/>
                    <a:p>
                      <a:pPr marL="0" marR="0" indent="0" algn="ctr" defTabSz="82550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sz="36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Times New Roman"/>
                          <a:cs typeface="Times New Roman"/>
                          <a:sym typeface="Helvetica Neue Light"/>
                        </a:rPr>
                        <a:t>25 363 725,20</a:t>
                      </a:r>
                    </a:p>
                  </a:txBody>
                  <a:tcPr marL="108472" marR="1084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82550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sz="36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Times New Roman"/>
                          <a:cs typeface="Times New Roman"/>
                          <a:sym typeface="Helvetica Neue Light"/>
                        </a:rPr>
                        <a:t>22 159 321,20</a:t>
                      </a:r>
                    </a:p>
                  </a:txBody>
                  <a:tcPr marL="108472" marR="1084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82550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sz="36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Times New Roman"/>
                          <a:cs typeface="Times New Roman"/>
                          <a:sym typeface="Helvetica Neue Light"/>
                        </a:rPr>
                        <a:t>225832</a:t>
                      </a:r>
                    </a:p>
                  </a:txBody>
                  <a:tcPr marL="108472" marR="1084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82550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sz="36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Times New Roman"/>
                          <a:cs typeface="Times New Roman"/>
                          <a:sym typeface="Helvetica Neue Light"/>
                        </a:rPr>
                        <a:t>63</a:t>
                      </a:r>
                    </a:p>
                  </a:txBody>
                  <a:tcPr marL="108472" marR="1084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82550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sz="36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Times New Roman"/>
                          <a:cs typeface="Times New Roman"/>
                          <a:sym typeface="Helvetica Neue Light"/>
                        </a:rPr>
                        <a:t>2006</a:t>
                      </a:r>
                    </a:p>
                  </a:txBody>
                  <a:tcPr marL="108472" marR="1084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498">
                <a:tc>
                  <a:txBody>
                    <a:bodyPr/>
                    <a:lstStyle/>
                    <a:p>
                      <a:pPr marL="0" marR="0" indent="0" algn="ctr" defTabSz="82550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sz="36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Times New Roman"/>
                          <a:cs typeface="Times New Roman"/>
                          <a:sym typeface="Helvetica Neue Light"/>
                        </a:rPr>
                        <a:t>12 097 452,27</a:t>
                      </a:r>
                    </a:p>
                  </a:txBody>
                  <a:tcPr marL="108472" marR="1084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82550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sz="36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Times New Roman"/>
                          <a:cs typeface="Times New Roman"/>
                          <a:sym typeface="Helvetica Neue Light"/>
                        </a:rPr>
                        <a:t>9 822 482,27</a:t>
                      </a:r>
                    </a:p>
                  </a:txBody>
                  <a:tcPr marL="108472" marR="1084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82550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sz="36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Times New Roman"/>
                          <a:cs typeface="Times New Roman"/>
                          <a:sym typeface="Helvetica Neue Light"/>
                        </a:rPr>
                        <a:t>136 591</a:t>
                      </a:r>
                    </a:p>
                  </a:txBody>
                  <a:tcPr marL="108472" marR="1084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82550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sz="36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Times New Roman"/>
                          <a:cs typeface="Times New Roman"/>
                          <a:sym typeface="Helvetica Neue Light"/>
                        </a:rPr>
                        <a:t>41</a:t>
                      </a:r>
                    </a:p>
                  </a:txBody>
                  <a:tcPr marL="108472" marR="1084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82550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sz="36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Times New Roman"/>
                          <a:cs typeface="Times New Roman"/>
                          <a:sym typeface="Helvetica Neue Light"/>
                        </a:rPr>
                        <a:t>2007</a:t>
                      </a:r>
                    </a:p>
                  </a:txBody>
                  <a:tcPr marL="108472" marR="1084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498">
                <a:tc>
                  <a:txBody>
                    <a:bodyPr/>
                    <a:lstStyle/>
                    <a:p>
                      <a:pPr marL="0" marR="0" indent="0" algn="ctr" defTabSz="82550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sz="36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Times New Roman"/>
                          <a:cs typeface="Times New Roman"/>
                          <a:sym typeface="Helvetica Neue Light"/>
                        </a:rPr>
                        <a:t>24 003 394,00</a:t>
                      </a:r>
                    </a:p>
                  </a:txBody>
                  <a:tcPr marL="108472" marR="1084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82550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sz="36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Times New Roman"/>
                          <a:cs typeface="Times New Roman"/>
                          <a:sym typeface="Helvetica Neue Light"/>
                        </a:rPr>
                        <a:t>15 810 069,00</a:t>
                      </a:r>
                    </a:p>
                  </a:txBody>
                  <a:tcPr marL="108472" marR="1084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82550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sz="36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Times New Roman"/>
                          <a:cs typeface="Times New Roman"/>
                          <a:sym typeface="Helvetica Neue Light"/>
                        </a:rPr>
                        <a:t>156 343</a:t>
                      </a:r>
                    </a:p>
                  </a:txBody>
                  <a:tcPr marL="108472" marR="1084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82550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sz="36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Times New Roman"/>
                          <a:cs typeface="Times New Roman"/>
                          <a:sym typeface="Helvetica Neue Light"/>
                        </a:rPr>
                        <a:t>53</a:t>
                      </a:r>
                    </a:p>
                  </a:txBody>
                  <a:tcPr marL="108472" marR="1084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82550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sz="36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Times New Roman"/>
                          <a:cs typeface="Times New Roman"/>
                          <a:sym typeface="Helvetica Neue Light"/>
                        </a:rPr>
                        <a:t>2008</a:t>
                      </a:r>
                    </a:p>
                  </a:txBody>
                  <a:tcPr marL="108472" marR="1084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5498">
                <a:tc>
                  <a:txBody>
                    <a:bodyPr/>
                    <a:lstStyle/>
                    <a:p>
                      <a:pPr marL="0" marR="0" indent="0" algn="ctr" defTabSz="82550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sz="36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Times New Roman"/>
                          <a:cs typeface="Times New Roman"/>
                          <a:sym typeface="Helvetica Neue Light"/>
                        </a:rPr>
                        <a:t>29 298 471,00</a:t>
                      </a:r>
                    </a:p>
                  </a:txBody>
                  <a:tcPr marL="108472" marR="1084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82550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sz="36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Times New Roman"/>
                          <a:cs typeface="Times New Roman"/>
                          <a:sym typeface="Helvetica Neue Light"/>
                        </a:rPr>
                        <a:t>15 759 894,50</a:t>
                      </a:r>
                    </a:p>
                  </a:txBody>
                  <a:tcPr marL="108472" marR="1084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82550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sz="36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Times New Roman"/>
                          <a:cs typeface="Times New Roman"/>
                          <a:sym typeface="Helvetica Neue Light"/>
                        </a:rPr>
                        <a:t>14874</a:t>
                      </a:r>
                    </a:p>
                  </a:txBody>
                  <a:tcPr marL="108472" marR="1084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82550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sz="36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Times New Roman"/>
                          <a:cs typeface="Times New Roman"/>
                          <a:sym typeface="Helvetica Neue Light"/>
                        </a:rPr>
                        <a:t>56</a:t>
                      </a:r>
                    </a:p>
                  </a:txBody>
                  <a:tcPr marL="108472" marR="1084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82550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sz="36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Times New Roman"/>
                          <a:cs typeface="Times New Roman"/>
                          <a:sym typeface="Helvetica Neue Light"/>
                        </a:rPr>
                        <a:t>2009</a:t>
                      </a:r>
                    </a:p>
                  </a:txBody>
                  <a:tcPr marL="108472" marR="1084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5498">
                <a:tc>
                  <a:txBody>
                    <a:bodyPr/>
                    <a:lstStyle/>
                    <a:p>
                      <a:pPr marL="0" marR="0" indent="0" algn="ctr" defTabSz="82550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sz="36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Times New Roman"/>
                          <a:cs typeface="Times New Roman"/>
                          <a:sym typeface="Helvetica Neue Light"/>
                        </a:rPr>
                        <a:t>38 077 500,00</a:t>
                      </a:r>
                    </a:p>
                  </a:txBody>
                  <a:tcPr marL="108472" marR="1084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82550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sz="36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Times New Roman"/>
                          <a:cs typeface="Times New Roman"/>
                          <a:sym typeface="Helvetica Neue Light"/>
                        </a:rPr>
                        <a:t>14 301 000,00</a:t>
                      </a:r>
                    </a:p>
                  </a:txBody>
                  <a:tcPr marL="108472" marR="1084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82550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sz="36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Times New Roman"/>
                          <a:cs typeface="Times New Roman"/>
                          <a:sym typeface="Helvetica Neue Light"/>
                        </a:rPr>
                        <a:t>11377</a:t>
                      </a:r>
                    </a:p>
                  </a:txBody>
                  <a:tcPr marL="108472" marR="1084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82550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sz="36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Times New Roman"/>
                          <a:cs typeface="Times New Roman"/>
                          <a:sym typeface="Helvetica Neue Light"/>
                        </a:rPr>
                        <a:t>48</a:t>
                      </a:r>
                    </a:p>
                  </a:txBody>
                  <a:tcPr marL="108472" marR="1084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82550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sz="36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Times New Roman"/>
                          <a:cs typeface="Times New Roman"/>
                          <a:sym typeface="Helvetica Neue Light"/>
                        </a:rPr>
                        <a:t>2010</a:t>
                      </a:r>
                    </a:p>
                  </a:txBody>
                  <a:tcPr marL="108472" marR="1084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437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4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131 848 711,47</a:t>
                      </a:r>
                      <a:endParaRPr lang="fr-FR" sz="4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08472" marR="1084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4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80 570 935,97</a:t>
                      </a:r>
                      <a:endParaRPr lang="fr-FR" sz="4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08472" marR="1084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4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589 402</a:t>
                      </a:r>
                      <a:endParaRPr lang="fr-FR" sz="4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08472" marR="1084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4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300</a:t>
                      </a:r>
                      <a:endParaRPr lang="fr-FR" sz="4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08472" marR="1084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3200" b="1" dirty="0">
                          <a:latin typeface="Calibri"/>
                          <a:ea typeface="Calibri"/>
                          <a:cs typeface="Arial"/>
                        </a:rPr>
                        <a:t>ا</a:t>
                      </a:r>
                      <a:r>
                        <a:rPr lang="ar-MA" sz="4000" b="1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Times New Roman"/>
                          <a:cs typeface="Times New Roman"/>
                          <a:sym typeface="Helvetica Neue Light"/>
                        </a:rPr>
                        <a:t>لمجموع العام</a:t>
                      </a:r>
                      <a:endParaRPr lang="fr-FR" sz="4000" b="1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Calibri"/>
                        <a:ea typeface="Times New Roman"/>
                        <a:cs typeface="Times New Roman"/>
                        <a:sym typeface="Helvetica Neue Light"/>
                      </a:endParaRPr>
                    </a:p>
                  </a:txBody>
                  <a:tcPr marL="108472" marR="1084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86978FA2-A4B0-4F0E-8DD4-D55810903EC8}"/>
              </a:ext>
            </a:extLst>
          </p:cNvPr>
          <p:cNvGraphicFramePr>
            <a:graphicFrameLocks noGrp="1"/>
          </p:cNvGraphicFramePr>
          <p:nvPr/>
        </p:nvGraphicFramePr>
        <p:xfrm>
          <a:off x="1443038" y="7869238"/>
          <a:ext cx="21488400" cy="4400550"/>
        </p:xfrm>
        <a:graphic>
          <a:graphicData uri="http://schemas.openxmlformats.org/drawingml/2006/table">
            <a:tbl>
              <a:tblPr/>
              <a:tblGrid>
                <a:gridCol w="5703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583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68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852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724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764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4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المبلغ الإجمالي بالدرهم</a:t>
                      </a:r>
                      <a:endParaRPr lang="fr-FR" sz="4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08472" marR="1084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C4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4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مساهمة المبادرة بالدرهم</a:t>
                      </a:r>
                      <a:endParaRPr lang="fr-FR" sz="4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08472" marR="1084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C4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4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عدد المستفيدين</a:t>
                      </a:r>
                      <a:endParaRPr lang="fr-FR" sz="4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08472" marR="1084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C4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4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عدد المشاريع</a:t>
                      </a:r>
                      <a:endParaRPr lang="fr-FR" sz="4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08472" marR="1084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C4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4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البرنامج</a:t>
                      </a:r>
                      <a:endParaRPr lang="fr-FR" sz="5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08472" marR="1084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C4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5091">
                <a:tc>
                  <a:txBody>
                    <a:bodyPr/>
                    <a:lstStyle/>
                    <a:p>
                      <a:pPr marL="0" marR="0" indent="0" algn="ctr" defTabSz="82550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sz="38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Times New Roman"/>
                          <a:cs typeface="Times New Roman"/>
                          <a:sym typeface="Helvetica Neue Light"/>
                        </a:rPr>
                        <a:t>41 996 986,00</a:t>
                      </a:r>
                    </a:p>
                  </a:txBody>
                  <a:tcPr marL="108472" marR="1084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82550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sz="38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Times New Roman"/>
                          <a:cs typeface="Times New Roman"/>
                          <a:sym typeface="Helvetica Neue Light"/>
                        </a:rPr>
                        <a:t>27 335 741,50</a:t>
                      </a:r>
                    </a:p>
                  </a:txBody>
                  <a:tcPr marL="108472" marR="1084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82550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sz="38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Times New Roman"/>
                          <a:cs typeface="Times New Roman"/>
                          <a:sym typeface="Helvetica Neue Light"/>
                        </a:rPr>
                        <a:t>9153</a:t>
                      </a:r>
                    </a:p>
                  </a:txBody>
                  <a:tcPr marL="108472" marR="1084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82550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sz="38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Times New Roman"/>
                          <a:cs typeface="Times New Roman"/>
                          <a:sym typeface="Helvetica Neue Light"/>
                        </a:rPr>
                        <a:t>48</a:t>
                      </a:r>
                    </a:p>
                  </a:txBody>
                  <a:tcPr marL="108472" marR="1084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4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الهشاشة</a:t>
                      </a:r>
                      <a:endParaRPr lang="fr-FR" sz="4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08472" marR="1084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5091">
                <a:tc>
                  <a:txBody>
                    <a:bodyPr/>
                    <a:lstStyle/>
                    <a:p>
                      <a:pPr marL="0" marR="0" indent="0" algn="ctr" defTabSz="82550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sz="38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Times New Roman"/>
                          <a:cs typeface="Times New Roman"/>
                          <a:sym typeface="Helvetica Neue Light"/>
                        </a:rPr>
                        <a:t>16 107 411,00</a:t>
                      </a:r>
                    </a:p>
                  </a:txBody>
                  <a:tcPr marL="108472" marR="1084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82550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sz="38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Times New Roman"/>
                          <a:cs typeface="Times New Roman"/>
                          <a:sym typeface="Helvetica Neue Light"/>
                        </a:rPr>
                        <a:t>10 961 406,00</a:t>
                      </a:r>
                    </a:p>
                  </a:txBody>
                  <a:tcPr marL="108472" marR="1084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82550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sz="38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Times New Roman"/>
                          <a:cs typeface="Times New Roman"/>
                          <a:sym typeface="Helvetica Neue Light"/>
                        </a:rPr>
                        <a:t>229 401</a:t>
                      </a:r>
                    </a:p>
                  </a:txBody>
                  <a:tcPr marL="108472" marR="1084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82550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sz="38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Times New Roman"/>
                          <a:cs typeface="Times New Roman"/>
                          <a:sym typeface="Helvetica Neue Light"/>
                        </a:rPr>
                        <a:t>88</a:t>
                      </a:r>
                    </a:p>
                  </a:txBody>
                  <a:tcPr marL="108472" marR="1084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4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الافقي</a:t>
                      </a:r>
                      <a:endParaRPr lang="fr-FR" sz="4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08472" marR="1084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5091">
                <a:tc>
                  <a:txBody>
                    <a:bodyPr/>
                    <a:lstStyle/>
                    <a:p>
                      <a:pPr marL="0" marR="0" indent="0" algn="ctr" defTabSz="82550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sz="3800" b="0" i="0" u="none" strike="noStrike" kern="1200" cap="none" spc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Times New Roman"/>
                          <a:cs typeface="Times New Roman"/>
                          <a:sym typeface="Helvetica Neue Light"/>
                        </a:rPr>
                        <a:t>73 744 314,47</a:t>
                      </a:r>
                    </a:p>
                  </a:txBody>
                  <a:tcPr marL="108472" marR="1084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82550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sz="38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Times New Roman"/>
                          <a:cs typeface="Times New Roman"/>
                          <a:sym typeface="Helvetica Neue Light"/>
                        </a:rPr>
                        <a:t>42 273 788,47</a:t>
                      </a:r>
                    </a:p>
                  </a:txBody>
                  <a:tcPr marL="108472" marR="1084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82550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sz="38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Times New Roman"/>
                          <a:cs typeface="Times New Roman"/>
                          <a:sym typeface="Helvetica Neue Light"/>
                        </a:rPr>
                        <a:t>350 848</a:t>
                      </a:r>
                    </a:p>
                  </a:txBody>
                  <a:tcPr marL="108472" marR="1084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82550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sz="38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Times New Roman"/>
                          <a:cs typeface="Times New Roman"/>
                          <a:sym typeface="Helvetica Neue Light"/>
                        </a:rPr>
                        <a:t>164</a:t>
                      </a:r>
                    </a:p>
                  </a:txBody>
                  <a:tcPr marL="108472" marR="1084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4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الحضري</a:t>
                      </a:r>
                      <a:endParaRPr lang="fr-FR" sz="4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08472" marR="1084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88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4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131 848 711,47</a:t>
                      </a:r>
                      <a:endParaRPr lang="fr-FR" sz="4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08472" marR="1084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4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80 570 935,97</a:t>
                      </a:r>
                      <a:endParaRPr lang="fr-FR" sz="4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08472" marR="1084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4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589 402</a:t>
                      </a:r>
                      <a:endParaRPr lang="fr-FR" sz="4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08472" marR="1084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8255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sz="4600" b="1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Times New Roman"/>
                          <a:cs typeface="Times New Roman"/>
                          <a:sym typeface="Helvetica Neue Light"/>
                        </a:rPr>
                        <a:t>300</a:t>
                      </a:r>
                    </a:p>
                  </a:txBody>
                  <a:tcPr marL="108472" marR="1084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825500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ar-MA" sz="4200" b="1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Times New Roman"/>
                          <a:cs typeface="Times New Roman"/>
                          <a:sym typeface="Helvetica Neue Light"/>
                        </a:rPr>
                        <a:t>المجموع العام</a:t>
                      </a:r>
                      <a:endParaRPr lang="fr-FR" sz="4200" b="1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Calibri"/>
                        <a:ea typeface="Times New Roman"/>
                        <a:cs typeface="Times New Roman"/>
                        <a:sym typeface="Helvetica Neue Light"/>
                      </a:endParaRPr>
                    </a:p>
                  </a:txBody>
                  <a:tcPr marL="108472" marR="10847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Espace réservé du contenu 1">
            <a:extLst>
              <a:ext uri="{FF2B5EF4-FFF2-40B4-BE49-F238E27FC236}">
                <a16:creationId xmlns:a16="http://schemas.microsoft.com/office/drawing/2014/main" id="{81BD4416-0FAC-4657-A122-DA121DEB8286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350838" y="817563"/>
            <a:ext cx="23310850" cy="9496425"/>
          </a:xfrm>
        </p:spPr>
        <p:txBody>
          <a:bodyPr>
            <a:normAutofit/>
          </a:bodyPr>
          <a:lstStyle/>
          <a:p>
            <a:pPr algn="ctr" rt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MA" sz="24300" b="1" spc="106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المرحلة الثانية 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AEAEA1C2-D0B2-4C43-B791-6FC40A31868A}"/>
              </a:ext>
            </a:extLst>
          </p:cNvPr>
          <p:cNvGraphicFramePr>
            <a:graphicFrameLocks noGrp="1"/>
          </p:cNvGraphicFramePr>
          <p:nvPr/>
        </p:nvGraphicFramePr>
        <p:xfrm>
          <a:off x="1274763" y="593725"/>
          <a:ext cx="21632862" cy="7461250"/>
        </p:xfrm>
        <a:graphic>
          <a:graphicData uri="http://schemas.openxmlformats.org/drawingml/2006/table">
            <a:tbl>
              <a:tblPr/>
              <a:tblGrid>
                <a:gridCol w="53201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891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745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745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745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2196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4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المبلغ الإجمالي بالدرهم</a:t>
                      </a:r>
                      <a:endParaRPr lang="fr-FR" sz="4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08476" marR="1084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C4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4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مساهمة المبادرة بالدرهم</a:t>
                      </a:r>
                      <a:endParaRPr lang="fr-FR" sz="4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08476" marR="1084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C4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4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عدد المستفيدين</a:t>
                      </a:r>
                      <a:endParaRPr lang="fr-FR" sz="4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08476" marR="1084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C4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4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عدد المشاريع</a:t>
                      </a:r>
                      <a:endParaRPr lang="fr-FR" sz="4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08476" marR="1084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C4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4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السنة</a:t>
                      </a:r>
                      <a:endParaRPr lang="fr-FR" sz="4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08476" marR="1084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C4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1606">
                <a:tc>
                  <a:txBody>
                    <a:bodyPr/>
                    <a:lstStyle/>
                    <a:p>
                      <a:pPr algn="ctr" fontAlgn="b"/>
                      <a:r>
                        <a:rPr lang="fr-FR" sz="36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17 908 803,00</a:t>
                      </a:r>
                    </a:p>
                  </a:txBody>
                  <a:tcPr marL="25803" marR="25803" marT="145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6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11 043 320,00</a:t>
                      </a:r>
                    </a:p>
                  </a:txBody>
                  <a:tcPr marL="25803" marR="25803" marT="145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6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56738</a:t>
                      </a:r>
                    </a:p>
                  </a:txBody>
                  <a:tcPr marL="25803" marR="25803" marT="145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6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76</a:t>
                      </a:r>
                    </a:p>
                  </a:txBody>
                  <a:tcPr marL="25803" marR="25803" marT="145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2011</a:t>
                      </a:r>
                      <a:endParaRPr lang="fr-FR" sz="3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11562" marR="1115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1606">
                <a:tc>
                  <a:txBody>
                    <a:bodyPr/>
                    <a:lstStyle/>
                    <a:p>
                      <a:pPr algn="ctr" fontAlgn="b"/>
                      <a:r>
                        <a:rPr lang="fr-FR" sz="36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27 439 240,00</a:t>
                      </a:r>
                    </a:p>
                  </a:txBody>
                  <a:tcPr marL="25803" marR="25803" marT="145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6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21 628 680,00</a:t>
                      </a:r>
                    </a:p>
                  </a:txBody>
                  <a:tcPr marL="25803" marR="25803" marT="145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6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150965</a:t>
                      </a:r>
                    </a:p>
                  </a:txBody>
                  <a:tcPr marL="25803" marR="25803" marT="145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6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99</a:t>
                      </a:r>
                    </a:p>
                  </a:txBody>
                  <a:tcPr marL="25803" marR="25803" marT="145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2012</a:t>
                      </a:r>
                      <a:endParaRPr lang="fr-FR" sz="3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11562" marR="1115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1606">
                <a:tc>
                  <a:txBody>
                    <a:bodyPr/>
                    <a:lstStyle/>
                    <a:p>
                      <a:pPr algn="ctr" fontAlgn="b"/>
                      <a:r>
                        <a:rPr lang="fr-FR" sz="36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31 676 163,94</a:t>
                      </a:r>
                    </a:p>
                  </a:txBody>
                  <a:tcPr marL="25803" marR="25803" marT="145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6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22 247 042,44</a:t>
                      </a:r>
                    </a:p>
                  </a:txBody>
                  <a:tcPr marL="25803" marR="25803" marT="145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6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18987</a:t>
                      </a:r>
                    </a:p>
                  </a:txBody>
                  <a:tcPr marL="25803" marR="25803" marT="145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6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95</a:t>
                      </a:r>
                    </a:p>
                  </a:txBody>
                  <a:tcPr marL="25803" marR="25803" marT="145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2013</a:t>
                      </a:r>
                      <a:endParaRPr lang="fr-FR" sz="3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11562" marR="1115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1606">
                <a:tc>
                  <a:txBody>
                    <a:bodyPr/>
                    <a:lstStyle/>
                    <a:p>
                      <a:pPr algn="ctr" fontAlgn="b"/>
                      <a:r>
                        <a:rPr lang="fr-FR" sz="36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27 237 499,40</a:t>
                      </a:r>
                    </a:p>
                  </a:txBody>
                  <a:tcPr marL="25803" marR="25803" marT="145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6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18 381 839,70</a:t>
                      </a:r>
                    </a:p>
                  </a:txBody>
                  <a:tcPr marL="25803" marR="25803" marT="145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6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46698</a:t>
                      </a:r>
                    </a:p>
                  </a:txBody>
                  <a:tcPr marL="25803" marR="25803" marT="145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6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63</a:t>
                      </a:r>
                    </a:p>
                  </a:txBody>
                  <a:tcPr marL="25803" marR="25803" marT="145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2014</a:t>
                      </a:r>
                      <a:endParaRPr lang="fr-FR" sz="3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11562" marR="1115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1606">
                <a:tc>
                  <a:txBody>
                    <a:bodyPr/>
                    <a:lstStyle/>
                    <a:p>
                      <a:pPr algn="ctr" fontAlgn="b"/>
                      <a:r>
                        <a:rPr lang="fr-FR" sz="36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20 453 450,00</a:t>
                      </a:r>
                    </a:p>
                  </a:txBody>
                  <a:tcPr marL="25803" marR="25803" marT="145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6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9 863 833,00</a:t>
                      </a:r>
                    </a:p>
                  </a:txBody>
                  <a:tcPr marL="25803" marR="25803" marT="145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6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19863</a:t>
                      </a:r>
                    </a:p>
                  </a:txBody>
                  <a:tcPr marL="25803" marR="25803" marT="145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6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38</a:t>
                      </a:r>
                    </a:p>
                  </a:txBody>
                  <a:tcPr marL="25803" marR="25803" marT="145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2015</a:t>
                      </a:r>
                      <a:endParaRPr lang="fr-FR" sz="3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11562" marR="1115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1606">
                <a:tc>
                  <a:txBody>
                    <a:bodyPr/>
                    <a:lstStyle/>
                    <a:p>
                      <a:pPr algn="ctr" fontAlgn="b"/>
                      <a:r>
                        <a:rPr lang="fr-FR" sz="36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60 475 269,20</a:t>
                      </a:r>
                    </a:p>
                  </a:txBody>
                  <a:tcPr marL="25803" marR="25803" marT="145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6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52 361 769,20</a:t>
                      </a:r>
                    </a:p>
                  </a:txBody>
                  <a:tcPr marL="25803" marR="25803" marT="145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6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55194</a:t>
                      </a:r>
                    </a:p>
                  </a:txBody>
                  <a:tcPr marL="25803" marR="25803" marT="145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6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79</a:t>
                      </a:r>
                    </a:p>
                  </a:txBody>
                  <a:tcPr marL="25803" marR="25803" marT="145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2016</a:t>
                      </a:r>
                      <a:endParaRPr lang="fr-FR" sz="3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11562" marR="1115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81606">
                <a:tc>
                  <a:txBody>
                    <a:bodyPr/>
                    <a:lstStyle/>
                    <a:p>
                      <a:pPr algn="ctr" fontAlgn="b"/>
                      <a:r>
                        <a:rPr lang="fr-FR" sz="36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74 025 013,85</a:t>
                      </a:r>
                    </a:p>
                  </a:txBody>
                  <a:tcPr marL="25803" marR="25803" marT="145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6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61 838 474,85</a:t>
                      </a:r>
                    </a:p>
                  </a:txBody>
                  <a:tcPr marL="25803" marR="25803" marT="145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6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33786</a:t>
                      </a:r>
                    </a:p>
                  </a:txBody>
                  <a:tcPr marL="25803" marR="25803" marT="145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6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85</a:t>
                      </a:r>
                    </a:p>
                  </a:txBody>
                  <a:tcPr marL="25803" marR="25803" marT="145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2017</a:t>
                      </a:r>
                      <a:endParaRPr lang="fr-FR" sz="3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11562" marR="1115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81606">
                <a:tc>
                  <a:txBody>
                    <a:bodyPr/>
                    <a:lstStyle/>
                    <a:p>
                      <a:pPr algn="ctr" fontAlgn="b"/>
                      <a:r>
                        <a:rPr lang="fr-FR" sz="36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Times New Roman"/>
                          <a:cs typeface="Times New Roman"/>
                          <a:sym typeface="Helvetica Neue Light"/>
                        </a:rPr>
                        <a:t>59 884 209,71</a:t>
                      </a: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6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Times New Roman"/>
                          <a:cs typeface="Times New Roman"/>
                          <a:sym typeface="Helvetica Neue Light"/>
                        </a:rPr>
                        <a:t>51 688 192,71</a:t>
                      </a: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6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Times New Roman"/>
                          <a:cs typeface="Times New Roman"/>
                          <a:sym typeface="Helvetica Neue Light"/>
                        </a:rPr>
                        <a:t>26802</a:t>
                      </a: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6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Times New Roman"/>
                          <a:cs typeface="Times New Roman"/>
                          <a:sym typeface="Helvetica Neue Light"/>
                        </a:rPr>
                        <a:t>56</a:t>
                      </a: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600" dirty="0">
                          <a:latin typeface="Calibri"/>
                          <a:ea typeface="Calibri"/>
                          <a:cs typeface="Arial"/>
                        </a:rPr>
                        <a:t>2018</a:t>
                      </a:r>
                    </a:p>
                  </a:txBody>
                  <a:tcPr marL="111562" marR="1115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86438">
                <a:tc>
                  <a:txBody>
                    <a:bodyPr/>
                    <a:lstStyle/>
                    <a:p>
                      <a:pPr algn="ctr" fontAlgn="b"/>
                      <a:r>
                        <a:rPr lang="fr-FR" sz="3600" b="1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Times New Roman"/>
                          <a:cs typeface="Times New Roman"/>
                          <a:sym typeface="Helvetica Neue Light"/>
                        </a:rPr>
                        <a:t>319 099 649,10</a:t>
                      </a: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600" b="1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Times New Roman"/>
                          <a:cs typeface="Times New Roman"/>
                          <a:sym typeface="Helvetica Neue Light"/>
                        </a:rPr>
                        <a:t>249 053 151,90</a:t>
                      </a: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600" b="1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Times New Roman"/>
                          <a:cs typeface="Times New Roman"/>
                          <a:sym typeface="Helvetica Neue Light"/>
                        </a:rPr>
                        <a:t>409033</a:t>
                      </a: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600" b="1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Times New Roman"/>
                          <a:cs typeface="Times New Roman"/>
                          <a:sym typeface="Helvetica Neue Light"/>
                        </a:rPr>
                        <a:t>591</a:t>
                      </a: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3200" b="1" dirty="0">
                          <a:latin typeface="+mn-lt"/>
                          <a:ea typeface="Calibri"/>
                          <a:cs typeface="+mn-cs"/>
                        </a:rPr>
                        <a:t>المجموع العام</a:t>
                      </a:r>
                      <a:endParaRPr lang="fr-FR" sz="3200" b="1" dirty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111562" marR="1115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98F1AF31-761E-49F6-94C2-DC075BB5ACA9}"/>
              </a:ext>
            </a:extLst>
          </p:cNvPr>
          <p:cNvGraphicFramePr>
            <a:graphicFrameLocks noGrp="1"/>
          </p:cNvGraphicFramePr>
          <p:nvPr/>
        </p:nvGraphicFramePr>
        <p:xfrm>
          <a:off x="1274763" y="8626475"/>
          <a:ext cx="21632862" cy="4267200"/>
        </p:xfrm>
        <a:graphic>
          <a:graphicData uri="http://schemas.openxmlformats.org/drawingml/2006/table">
            <a:tbl>
              <a:tblPr/>
              <a:tblGrid>
                <a:gridCol w="53201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891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745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745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745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223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4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المبلغ الإجمالي بالدرهم</a:t>
                      </a:r>
                      <a:endParaRPr lang="fr-FR" sz="4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08476" marR="1084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C4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4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مساهمة المبادرة بالدرهم</a:t>
                      </a:r>
                      <a:endParaRPr lang="fr-FR" sz="4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08476" marR="1084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C4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4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عدد المستفيدين</a:t>
                      </a:r>
                      <a:endParaRPr lang="fr-FR" sz="4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08476" marR="1084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C4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4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عدد المشاريع</a:t>
                      </a:r>
                      <a:endParaRPr lang="fr-FR" sz="4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08476" marR="1084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C4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4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البرنامج</a:t>
                      </a:r>
                      <a:endParaRPr lang="fr-FR" sz="4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08476" marR="1084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C4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1201"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Times New Roman"/>
                          <a:cs typeface="Times New Roman"/>
                          <a:sym typeface="Helvetica Neue Light"/>
                        </a:rPr>
                        <a:t>73 667 588,97</a:t>
                      </a:r>
                    </a:p>
                  </a:txBody>
                  <a:tcPr marL="9525" marR="9525" marT="95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Times New Roman"/>
                          <a:cs typeface="Times New Roman"/>
                          <a:sym typeface="Helvetica Neue Light"/>
                        </a:rPr>
                        <a:t>40 834 183,97</a:t>
                      </a:r>
                    </a:p>
                  </a:txBody>
                  <a:tcPr marL="9525" marR="9525" marT="95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Times New Roman"/>
                          <a:cs typeface="Times New Roman"/>
                          <a:sym typeface="Helvetica Neue Light"/>
                        </a:rPr>
                        <a:t>12513</a:t>
                      </a:r>
                    </a:p>
                  </a:txBody>
                  <a:tcPr marL="9525" marR="9525" marT="95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Times New Roman"/>
                          <a:cs typeface="Times New Roman"/>
                          <a:sym typeface="Helvetica Neue Light"/>
                        </a:rPr>
                        <a:t>67</a:t>
                      </a:r>
                    </a:p>
                  </a:txBody>
                  <a:tcPr marL="9525" marR="9525" marT="95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4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الهشاشة</a:t>
                      </a:r>
                      <a:endParaRPr lang="fr-FR" sz="4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08476" marR="1084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1201"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Times New Roman"/>
                          <a:cs typeface="Times New Roman"/>
                          <a:sym typeface="Helvetica Neue Light"/>
                        </a:rPr>
                        <a:t>150 355 333,95</a:t>
                      </a:r>
                    </a:p>
                  </a:txBody>
                  <a:tcPr marL="25803" marR="25803" marT="145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Times New Roman"/>
                          <a:cs typeface="Times New Roman"/>
                          <a:sym typeface="Helvetica Neue Light"/>
                        </a:rPr>
                        <a:t>132 007 163,25</a:t>
                      </a:r>
                    </a:p>
                  </a:txBody>
                  <a:tcPr marL="25803" marR="25803" marT="145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Times New Roman"/>
                          <a:cs typeface="Times New Roman"/>
                          <a:sym typeface="Helvetica Neue Light"/>
                        </a:rPr>
                        <a:t>171708</a:t>
                      </a:r>
                    </a:p>
                  </a:txBody>
                  <a:tcPr marL="25803" marR="25803" marT="145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Times New Roman"/>
                          <a:cs typeface="Times New Roman"/>
                          <a:sym typeface="Helvetica Neue Light"/>
                        </a:rPr>
                        <a:t>264</a:t>
                      </a:r>
                    </a:p>
                  </a:txBody>
                  <a:tcPr marL="25803" marR="25803" marT="145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4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الافقي</a:t>
                      </a:r>
                      <a:endParaRPr lang="fr-FR" sz="4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08476" marR="1084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1201"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Times New Roman"/>
                          <a:cs typeface="Times New Roman"/>
                          <a:sym typeface="Helvetica Neue Light"/>
                        </a:rPr>
                        <a:t>95 076 726,18</a:t>
                      </a:r>
                    </a:p>
                  </a:txBody>
                  <a:tcPr marL="25803" marR="25803" marT="145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Times New Roman"/>
                          <a:cs typeface="Times New Roman"/>
                          <a:sym typeface="Helvetica Neue Light"/>
                        </a:rPr>
                        <a:t>76 211 804,68</a:t>
                      </a:r>
                    </a:p>
                  </a:txBody>
                  <a:tcPr marL="25803" marR="25803" marT="145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Times New Roman"/>
                          <a:cs typeface="Times New Roman"/>
                          <a:sym typeface="Helvetica Neue Light"/>
                        </a:rPr>
                        <a:t>224812</a:t>
                      </a:r>
                    </a:p>
                  </a:txBody>
                  <a:tcPr marL="25803" marR="25803" marT="145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Times New Roman"/>
                          <a:cs typeface="Times New Roman"/>
                          <a:sym typeface="Helvetica Neue Light"/>
                        </a:rPr>
                        <a:t>260</a:t>
                      </a:r>
                    </a:p>
                  </a:txBody>
                  <a:tcPr marL="25803" marR="25803" marT="145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4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الحضري</a:t>
                      </a:r>
                      <a:endParaRPr lang="fr-FR" sz="4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08476" marR="1084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1201"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Times New Roman"/>
                          <a:cs typeface="Times New Roman"/>
                          <a:sym typeface="Helvetica Neue Light"/>
                        </a:rPr>
                        <a:t>319 099 649,10</a:t>
                      </a:r>
                    </a:p>
                  </a:txBody>
                  <a:tcPr marL="9525" marR="9525" marT="95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Times New Roman"/>
                          <a:cs typeface="Times New Roman"/>
                          <a:sym typeface="Helvetica Neue Light"/>
                        </a:rPr>
                        <a:t>249 053 151,90</a:t>
                      </a:r>
                    </a:p>
                  </a:txBody>
                  <a:tcPr marL="9525" marR="9525" marT="95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Times New Roman"/>
                          <a:cs typeface="Times New Roman"/>
                          <a:sym typeface="Helvetica Neue Light"/>
                        </a:rPr>
                        <a:t>409033</a:t>
                      </a:r>
                    </a:p>
                  </a:txBody>
                  <a:tcPr marL="9525" marR="9525" marT="95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200" b="1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Calibri"/>
                          <a:ea typeface="Times New Roman"/>
                          <a:cs typeface="Times New Roman"/>
                          <a:sym typeface="Helvetica Neue Light"/>
                        </a:rPr>
                        <a:t>591</a:t>
                      </a:r>
                    </a:p>
                  </a:txBody>
                  <a:tcPr marL="9525" marR="9525" marT="95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2800" b="1" dirty="0">
                          <a:latin typeface="+mn-lt"/>
                          <a:ea typeface="Calibri"/>
                          <a:cs typeface="+mn-cs"/>
                        </a:rPr>
                        <a:t>المجموع العام</a:t>
                      </a:r>
                      <a:endParaRPr lang="fr-FR" sz="2800" b="1" dirty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108476" marR="1084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u contenu 1">
            <a:extLst>
              <a:ext uri="{FF2B5EF4-FFF2-40B4-BE49-F238E27FC236}">
                <a16:creationId xmlns:a16="http://schemas.microsoft.com/office/drawing/2014/main" id="{EAA6BA35-386B-4FAC-87DD-4511A3C41893}"/>
              </a:ext>
            </a:extLst>
          </p:cNvPr>
          <p:cNvSpPr txBox="1">
            <a:spLocks noGrp="1"/>
          </p:cNvSpPr>
          <p:nvPr>
            <p:ph/>
          </p:nvPr>
        </p:nvSpPr>
        <p:spPr>
          <a:xfrm>
            <a:off x="4254500" y="958850"/>
            <a:ext cx="14255750" cy="21748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ar-MA" altLang="fr-FR" b="1"/>
              <a:t>حصيلة المبادرة الوطنية للتنمية البشرية للفترة 2005-2018</a:t>
            </a:r>
            <a:endParaRPr lang="fr-FR" altLang="fr-FR" b="1"/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62E0B1D8-4879-4C3D-B066-C332A72C2D74}"/>
              </a:ext>
            </a:extLst>
          </p:cNvPr>
          <p:cNvGraphicFramePr>
            <a:graphicFrameLocks noGrp="1"/>
          </p:cNvGraphicFramePr>
          <p:nvPr/>
        </p:nvGraphicFramePr>
        <p:xfrm>
          <a:off x="793750" y="3825875"/>
          <a:ext cx="22812375" cy="6178550"/>
        </p:xfrm>
        <a:graphic>
          <a:graphicData uri="http://schemas.openxmlformats.org/drawingml/2006/table">
            <a:tbl>
              <a:tblPr rtl="1"/>
              <a:tblGrid>
                <a:gridCol w="43322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294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34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163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89275">
                <a:tc>
                  <a:txBody>
                    <a:bodyPr/>
                    <a:lstStyle/>
                    <a:p>
                      <a:pPr marL="0" marR="0" lvl="0" indent="0" algn="ctr" defTabSz="8255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MA" sz="6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 Medium" charset="0"/>
                          <a:ea typeface="Helvetica Neue" charset="0"/>
                          <a:cs typeface="Helvetica Neue" charset="0"/>
                          <a:sym typeface="Helvetica Neue Light"/>
                        </a:rPr>
                        <a:t>عدد المشاريع</a:t>
                      </a:r>
                      <a:r>
                        <a:rPr kumimoji="0" lang="ar-MA" sz="6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Helvetica Neue" charset="0"/>
                          <a:cs typeface="Helvetica Neue" charset="0"/>
                          <a:sym typeface="Helvetica Neue Light"/>
                        </a:rPr>
                        <a:t> </a:t>
                      </a:r>
                      <a:r>
                        <a:rPr kumimoji="0" lang="ar-MA" sz="6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Helvetica Neue" charset="0"/>
                          <a:cs typeface="Helvetica Neue" charset="0"/>
                          <a:sym typeface="Helvetica Neue Light"/>
                        </a:rPr>
                        <a:t> </a:t>
                      </a:r>
                      <a:endParaRPr kumimoji="0" lang="ar-MA" sz="6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 Neue Medium" charset="0"/>
                        <a:ea typeface="Helvetica Neue" charset="0"/>
                        <a:cs typeface="Helvetica Neue" charset="0"/>
                        <a:sym typeface="Helvetica Neue Light"/>
                      </a:endParaRP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C4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55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MA" sz="6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 Medium" charset="0"/>
                          <a:ea typeface="Helvetica Neue" charset="0"/>
                          <a:cs typeface="Helvetica Neue" charset="0"/>
                          <a:sym typeface="Helvetica Neue Light"/>
                        </a:rPr>
                        <a:t>المبلغ الاجمالي بالدرهم</a:t>
                      </a:r>
                      <a:r>
                        <a:rPr kumimoji="0" lang="ar-MA" sz="6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Helvetica Neue" charset="0"/>
                          <a:cs typeface="Helvetica Neue" charset="0"/>
                          <a:sym typeface="Helvetica Neue Light"/>
                        </a:rPr>
                        <a:t> </a:t>
                      </a:r>
                      <a:r>
                        <a:rPr kumimoji="0" lang="ar-MA" sz="6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Helvetica Neue" charset="0"/>
                          <a:cs typeface="Helvetica Neue" charset="0"/>
                          <a:sym typeface="Helvetica Neue Light"/>
                        </a:rPr>
                        <a:t> </a:t>
                      </a:r>
                      <a:endParaRPr kumimoji="0" lang="ar-MA" sz="6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 Neue Medium" charset="0"/>
                        <a:ea typeface="Helvetica Neue" charset="0"/>
                        <a:cs typeface="Helvetica Neue" charset="0"/>
                        <a:sym typeface="Helvetica Neue Light"/>
                      </a:endParaRP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C4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55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MA" sz="6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 Medium" charset="0"/>
                          <a:ea typeface="Helvetica Neue" charset="0"/>
                          <a:cs typeface="Helvetica Neue" charset="0"/>
                          <a:sym typeface="Helvetica Neue Light"/>
                        </a:rPr>
                        <a:t>مساهمة المبادرة بالدرهم</a:t>
                      </a:r>
                      <a:r>
                        <a:rPr kumimoji="0" lang="ar-MA" sz="6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Helvetica Neue" charset="0"/>
                          <a:cs typeface="Helvetica Neue" charset="0"/>
                          <a:sym typeface="Helvetica Neue Light"/>
                        </a:rPr>
                        <a:t> </a:t>
                      </a:r>
                      <a:r>
                        <a:rPr kumimoji="0" lang="ar-MA" sz="6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Helvetica Neue" charset="0"/>
                          <a:cs typeface="Helvetica Neue" charset="0"/>
                          <a:sym typeface="Helvetica Neue Light"/>
                        </a:rPr>
                        <a:t> </a:t>
                      </a:r>
                      <a:endParaRPr kumimoji="0" lang="ar-MA" sz="6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 Neue Medium" charset="0"/>
                        <a:ea typeface="Helvetica Neue" charset="0"/>
                        <a:cs typeface="Helvetica Neue" charset="0"/>
                        <a:sym typeface="Helvetica Neue Light"/>
                      </a:endParaRP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C4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55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MA" sz="6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 Medium" charset="0"/>
                          <a:ea typeface="Helvetica Neue" charset="0"/>
                          <a:cs typeface="Helvetica Neue" charset="0"/>
                          <a:sym typeface="Helvetica Neue Light"/>
                        </a:rPr>
                        <a:t>عدد المستفيدين</a:t>
                      </a:r>
                      <a:r>
                        <a:rPr kumimoji="0" lang="ar-MA" sz="6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Helvetica Neue" charset="0"/>
                          <a:cs typeface="Helvetica Neue" charset="0"/>
                          <a:sym typeface="Helvetica Neue Light"/>
                        </a:rPr>
                        <a:t> </a:t>
                      </a:r>
                      <a:r>
                        <a:rPr kumimoji="0" lang="ar-MA" sz="6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Helvetica Neue" charset="0"/>
                          <a:cs typeface="Helvetica Neue" charset="0"/>
                          <a:sym typeface="Helvetica Neue Light"/>
                        </a:rPr>
                        <a:t> </a:t>
                      </a:r>
                      <a:endParaRPr kumimoji="0" lang="ar-MA" sz="6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 Neue Medium" charset="0"/>
                        <a:ea typeface="Helvetica Neue" charset="0"/>
                        <a:cs typeface="Helvetica Neue" charset="0"/>
                        <a:sym typeface="Helvetica Neue Light"/>
                      </a:endParaRP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C4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9275">
                <a:tc>
                  <a:txBody>
                    <a:bodyPr/>
                    <a:lstStyle/>
                    <a:p>
                      <a:pPr marL="0" marR="0" lvl="0" indent="0" algn="ctr" defTabSz="8255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Helvetica Neue" charset="0"/>
                          <a:cs typeface="Helvetica Neue" charset="0"/>
                          <a:sym typeface="Helvetica Neue Light"/>
                        </a:rPr>
                        <a:t>891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55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Helvetica Neue" charset="0"/>
                          <a:cs typeface="Helvetica Neue" charset="0"/>
                          <a:sym typeface="Helvetica Neue Light"/>
                        </a:rPr>
                        <a:t>450 948 360,57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55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Helvetica Neue" charset="0"/>
                          <a:cs typeface="Helvetica Neue" charset="0"/>
                          <a:sym typeface="Helvetica Neue Light"/>
                        </a:rPr>
                        <a:t>329 624 087,87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55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Helvetica Neue" charset="0"/>
                          <a:cs typeface="Helvetica Neue" charset="0"/>
                          <a:sym typeface="Helvetica Neue Light"/>
                        </a:rPr>
                        <a:t>997 784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Espace réservé du contenu 1">
            <a:extLst>
              <a:ext uri="{FF2B5EF4-FFF2-40B4-BE49-F238E27FC236}">
                <a16:creationId xmlns:a16="http://schemas.microsoft.com/office/drawing/2014/main" id="{B243FADB-96BE-498C-905A-23D92429B5DC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560388" y="2020888"/>
            <a:ext cx="23310850" cy="9964737"/>
          </a:xfrm>
        </p:spPr>
        <p:txBody>
          <a:bodyPr>
            <a:normAutofit/>
          </a:bodyPr>
          <a:lstStyle/>
          <a:p>
            <a:pPr algn="ctr" rt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MA" sz="24300" b="1" spc="106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قطاع الصحة</a:t>
            </a:r>
            <a:endParaRPr lang="fr-FR" sz="24300" b="1" spc="106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E68CF336-4503-44FA-BA22-4B59292316A4}"/>
              </a:ext>
            </a:extLst>
          </p:cNvPr>
          <p:cNvSpPr txBox="1"/>
          <p:nvPr/>
        </p:nvSpPr>
        <p:spPr>
          <a:xfrm>
            <a:off x="4192588" y="2028825"/>
            <a:ext cx="14828837" cy="1797050"/>
          </a:xfrm>
          <a:prstGeom prst="rect">
            <a:avLst/>
          </a:prstGeom>
          <a:noFill/>
        </p:spPr>
        <p:txBody>
          <a:bodyPr lIns="193524" tIns="96762" rIns="193524" bIns="96762">
            <a:spAutoFit/>
          </a:bodyPr>
          <a:lstStyle/>
          <a:p>
            <a:pPr algn="ctr" hangingPunct="0">
              <a:defRPr/>
            </a:pPr>
            <a:endParaRPr lang="ar-MA" sz="1900">
              <a:effectLst>
                <a:outerShdw blurRad="38100" dist="38100" dir="2700000" algn="tl">
                  <a:srgbClr val="C0C0C0"/>
                </a:outerShdw>
              </a:effectLst>
              <a:latin typeface="Andalus" pitchFamily="18" charset="-78"/>
              <a:ea typeface="Helvetica Neue" charset="0"/>
              <a:cs typeface="Helvetica Neue" charset="0"/>
              <a:sym typeface="Helvetica Neue" charset="0"/>
            </a:endParaRPr>
          </a:p>
          <a:p>
            <a:pPr algn="ctr" hangingPunct="0">
              <a:defRPr/>
            </a:pPr>
            <a:r>
              <a:rPr lang="ar-MA" sz="85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dalus" pitchFamily="18" charset="-78"/>
                <a:ea typeface="Helvetica Neue" charset="0"/>
                <a:cs typeface="Helvetica Neue" charset="0"/>
                <a:sym typeface="Helvetica Neue" charset="0"/>
              </a:rPr>
              <a:t>قطاع الصحة</a:t>
            </a:r>
            <a:endParaRPr lang="fr-FR" sz="85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ndalus" pitchFamily="18" charset="-78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F4259895-80EC-4B43-92C8-08EB51326C68}"/>
              </a:ext>
            </a:extLst>
          </p:cNvPr>
          <p:cNvGraphicFramePr>
            <a:graphicFrameLocks noGrp="1"/>
          </p:cNvGraphicFramePr>
          <p:nvPr/>
        </p:nvGraphicFramePr>
        <p:xfrm>
          <a:off x="0" y="4797425"/>
          <a:ext cx="24384000" cy="7497763"/>
        </p:xfrm>
        <a:graphic>
          <a:graphicData uri="http://schemas.openxmlformats.org/drawingml/2006/table">
            <a:tbl>
              <a:tblPr/>
              <a:tblGrid>
                <a:gridCol w="4398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798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816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260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982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7797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ar-MA" sz="4800" b="1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4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035" marR="14035" marT="79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C4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MA" sz="4800" b="1" dirty="0">
                          <a:latin typeface="Calibri"/>
                          <a:ea typeface="Calibri"/>
                          <a:cs typeface="Arial"/>
                        </a:rPr>
                        <a:t>مساهمة المبادرة بالدرهم</a:t>
                      </a:r>
                      <a:endParaRPr lang="fr-FR" sz="4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035" marR="14035" marT="79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C4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MA" sz="4800" b="1" dirty="0">
                          <a:latin typeface="Calibri"/>
                          <a:ea typeface="Calibri"/>
                          <a:cs typeface="Arial"/>
                        </a:rPr>
                        <a:t>المبلغ الاجمالي بالدرهم</a:t>
                      </a:r>
                      <a:endParaRPr lang="fr-FR" sz="4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035" marR="14035" marT="79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C4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MA" sz="4800" b="1" dirty="0">
                          <a:latin typeface="Calibri"/>
                          <a:ea typeface="Calibri"/>
                          <a:cs typeface="Arial"/>
                        </a:rPr>
                        <a:t>عدد المشاريع</a:t>
                      </a:r>
                      <a:endParaRPr lang="fr-FR" sz="4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035" marR="14035" marT="79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C4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MA" sz="4800" b="1" dirty="0">
                          <a:latin typeface="Calibri"/>
                          <a:ea typeface="Calibri"/>
                          <a:cs typeface="Arial"/>
                        </a:rPr>
                        <a:t>المرحلة </a:t>
                      </a:r>
                      <a:endParaRPr lang="fr-FR" sz="4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035" marR="14035" marT="79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C4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7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4800" dirty="0">
                          <a:latin typeface="Calibri"/>
                          <a:ea typeface="Calibri"/>
                          <a:cs typeface="Arial"/>
                        </a:rPr>
                        <a:t>29 630</a:t>
                      </a:r>
                    </a:p>
                  </a:txBody>
                  <a:tcPr marL="14035" marR="14035" marT="79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4800" dirty="0">
                          <a:latin typeface="Calibri"/>
                          <a:ea typeface="Calibri"/>
                          <a:cs typeface="Arial"/>
                        </a:rPr>
                        <a:t>12 948</a:t>
                      </a:r>
                      <a:r>
                        <a:rPr lang="fr-FR" sz="4800" baseline="0" dirty="0">
                          <a:latin typeface="Calibri"/>
                          <a:ea typeface="Calibri"/>
                          <a:cs typeface="Arial"/>
                        </a:rPr>
                        <a:t> 399,00</a:t>
                      </a:r>
                      <a:endParaRPr lang="fr-FR" sz="4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7543" marR="17543" marT="99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4800" dirty="0">
                          <a:latin typeface="Calibri"/>
                          <a:ea typeface="Calibri"/>
                          <a:cs typeface="Arial"/>
                        </a:rPr>
                        <a:t>35 890 023,00</a:t>
                      </a:r>
                    </a:p>
                  </a:txBody>
                  <a:tcPr marL="17543" marR="17543" marT="99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MA" sz="4800" dirty="0">
                          <a:latin typeface="Calibri"/>
                          <a:ea typeface="Calibri"/>
                          <a:cs typeface="Arial"/>
                        </a:rPr>
                        <a:t>25</a:t>
                      </a:r>
                      <a:endParaRPr lang="fr-FR" sz="4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035" marR="14035" marT="79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MA" sz="4800" b="1" dirty="0">
                          <a:latin typeface="Calibri"/>
                          <a:ea typeface="Calibri"/>
                          <a:cs typeface="Arial"/>
                        </a:rPr>
                        <a:t>المرحلة الأولى </a:t>
                      </a:r>
                      <a:endParaRPr lang="fr-FR" sz="4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035" marR="14035" marT="79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6518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4800" dirty="0">
                          <a:latin typeface="Calibri"/>
                          <a:ea typeface="Calibri"/>
                          <a:cs typeface="Arial"/>
                        </a:rPr>
                        <a:t>146 118</a:t>
                      </a:r>
                    </a:p>
                  </a:txBody>
                  <a:tcPr marL="14035" marR="14035" marT="79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4800" dirty="0">
                          <a:latin typeface="Calibri"/>
                          <a:ea typeface="Calibri"/>
                          <a:cs typeface="Arial"/>
                        </a:rPr>
                        <a:t>30 938 190,24</a:t>
                      </a:r>
                    </a:p>
                  </a:txBody>
                  <a:tcPr marL="17543" marR="17543" marT="99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4800" dirty="0">
                          <a:latin typeface="Calibri"/>
                          <a:ea typeface="Calibri"/>
                          <a:cs typeface="Arial"/>
                        </a:rPr>
                        <a:t>40 918 039,94</a:t>
                      </a:r>
                    </a:p>
                  </a:txBody>
                  <a:tcPr marL="17543" marR="17543" marT="99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4800" dirty="0">
                          <a:latin typeface="Calibri"/>
                          <a:ea typeface="Calibri"/>
                          <a:cs typeface="Arial"/>
                        </a:rPr>
                        <a:t>77</a:t>
                      </a:r>
                    </a:p>
                  </a:txBody>
                  <a:tcPr marL="14035" marR="14035" marT="79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MA" sz="4800" b="1" dirty="0">
                          <a:latin typeface="Calibri"/>
                          <a:ea typeface="Calibri"/>
                          <a:cs typeface="Arial"/>
                        </a:rPr>
                        <a:t>المرحلة الثانية </a:t>
                      </a:r>
                      <a:endParaRPr lang="fr-FR" sz="4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035" marR="14035" marT="79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6518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4800" b="1" dirty="0">
                          <a:latin typeface="Calibri"/>
                          <a:ea typeface="Calibri"/>
                          <a:cs typeface="Arial"/>
                        </a:rPr>
                        <a:t>175 748</a:t>
                      </a:r>
                    </a:p>
                  </a:txBody>
                  <a:tcPr marL="14035" marR="14035" marT="79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4800" b="1" dirty="0">
                          <a:latin typeface="Calibri"/>
                          <a:ea typeface="Calibri"/>
                          <a:cs typeface="Arial"/>
                        </a:rPr>
                        <a:t>43 886 589,24</a:t>
                      </a:r>
                    </a:p>
                  </a:txBody>
                  <a:tcPr marL="17543" marR="17543" marT="99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4800" b="1" dirty="0">
                          <a:latin typeface="Calibri"/>
                          <a:ea typeface="Calibri"/>
                          <a:cs typeface="Arial"/>
                        </a:rPr>
                        <a:t>76 808 062,94</a:t>
                      </a:r>
                    </a:p>
                  </a:txBody>
                  <a:tcPr marL="17543" marR="17543" marT="99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4800" b="1" dirty="0">
                          <a:latin typeface="Calibri"/>
                          <a:ea typeface="Calibri"/>
                          <a:cs typeface="Arial"/>
                        </a:rPr>
                        <a:t>102</a:t>
                      </a:r>
                    </a:p>
                  </a:txBody>
                  <a:tcPr marL="14035" marR="14035" marT="79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MA" sz="480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المجموع</a:t>
                      </a:r>
                      <a:endParaRPr lang="fr-FR" sz="48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035" marR="14035" marT="79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17768</TotalTime>
  <Words>2169</Words>
  <Application>Microsoft Office PowerPoint</Application>
  <PresentationFormat>Personnalisé</PresentationFormat>
  <Paragraphs>498</Paragraphs>
  <Slides>36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36</vt:i4>
      </vt:variant>
    </vt:vector>
  </HeadingPairs>
  <TitlesOfParts>
    <vt:vector size="47" baseType="lpstr">
      <vt:lpstr>Helvetica Neue</vt:lpstr>
      <vt:lpstr>Arial</vt:lpstr>
      <vt:lpstr>Helvetica Neue Medium</vt:lpstr>
      <vt:lpstr>Helvetica Neue Light</vt:lpstr>
      <vt:lpstr>Traditional Arabic</vt:lpstr>
      <vt:lpstr>Arabic Typesetting</vt:lpstr>
      <vt:lpstr>Calibri</vt:lpstr>
      <vt:lpstr>Times New Roman</vt:lpstr>
      <vt:lpstr>Andalus</vt:lpstr>
      <vt:lpstr>Wingdings</vt:lpstr>
      <vt:lpstr>White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مساهمة المبادرة الوطنية للتنمية البشرية : 43 886 589,24 درهم </vt:lpstr>
      <vt:lpstr>Présentation PowerPoint</vt:lpstr>
      <vt:lpstr>Présentation PowerPoint</vt:lpstr>
      <vt:lpstr>مساهمة المبادرة الوطنية للتنمية البشرية : 30 631 090,88 درهم  </vt:lpstr>
      <vt:lpstr>مساهمة المبادرة الوطنية للتنمية البشرية : 30 631 090,88 درهم  </vt:lpstr>
      <vt:lpstr>مساهمة المبادرة الوطنية للتنمية البشرية : 30 631 090,88 درهم  </vt:lpstr>
      <vt:lpstr>مساهمة المبادرة الوطنية للتنمية البشرية : 30 631 090,88 درهم  </vt:lpstr>
      <vt:lpstr>مساهمة المبادرة الوطنية للتنمية البشرية : 30 631 090,88 درهم  </vt:lpstr>
      <vt:lpstr>Présentation PowerPoint</vt:lpstr>
      <vt:lpstr>Présentation PowerPoint</vt:lpstr>
      <vt:lpstr>أهم المنجزات: تهيئة وتجهيز 26 ملعب للقرب بالعشب الاصطناعي</vt:lpstr>
      <vt:lpstr>Présentation PowerPoint</vt:lpstr>
      <vt:lpstr>Présentation PowerPoint</vt:lpstr>
      <vt:lpstr>مساهمة المبادرة الوطنية للتنمية البشرية : 80 662 113,14 درهم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الأنشطة المدرة للدخل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Nabila Bouchmal</dc:creator>
  <cp:lastModifiedBy>DAS</cp:lastModifiedBy>
  <cp:revision>641</cp:revision>
  <dcterms:modified xsi:type="dcterms:W3CDTF">2020-11-05T23:43:59Z</dcterms:modified>
</cp:coreProperties>
</file>