
<file path=[Content_Types].xml><?xml version="1.0" encoding="utf-8"?>
<Types xmlns="http://schemas.openxmlformats.org/package/2006/content-types">
  <Default ContentType="image/png" Extension="png"/>
  <Default ContentType="image/svg+xml" Extension="svg"/>
  <Default ContentType="image/jpeg" Extension="jpeg"/>
  <Default ContentType="image/x-emf" Extension="emf"/>
  <Default ContentType="application/vnd.openxmlformats-package.relationships+xml" Extension="rels"/>
  <Default ContentType="application/xml" Extension="xml"/>
  <Default ContentType="application/x-fontdata" Extension="fntdata"/>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310" r:id="rId2"/>
    <p:sldId id="330" r:id="rId3"/>
    <p:sldId id="312" r:id="rId4"/>
    <p:sldId id="337" r:id="rId5"/>
    <p:sldId id="324" r:id="rId6"/>
    <p:sldId id="326" r:id="rId7"/>
    <p:sldId id="327" r:id="rId8"/>
    <p:sldId id="322" r:id="rId9"/>
    <p:sldId id="329" r:id="rId10"/>
    <p:sldId id="331" r:id="rId11"/>
    <p:sldId id="335" r:id="rId12"/>
    <p:sldId id="336" r:id="rId13"/>
    <p:sldId id="332" r:id="rId14"/>
    <p:sldId id="333" r:id="rId15"/>
    <p:sldId id="338" r:id="rId16"/>
    <p:sldId id="339" r:id="rId17"/>
    <p:sldId id="340" r:id="rId18"/>
    <p:sldId id="341" r:id="rId19"/>
    <p:sldId id="328" r:id="rId20"/>
  </p:sldIdLst>
  <p:sldSz cx="9144000" cy="6858000" type="screen4x3"/>
  <p:notesSz cx="6858000" cy="9144000"/>
  <p:embeddedFontLst>
    <p:embeddedFont>
      <p:font typeface="Book Antiqua" panose="02040602050305030304"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oboto Slab" panose="020B0604020202020204" charset="0"/>
      <p:regular r:id="rId30"/>
      <p:bold r:id="rId31"/>
    </p:embeddedFont>
    <p:embeddedFont>
      <p:font typeface="Source Sans Pr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EADD860E-834C-4483-A9E0-5640B2F370E7}">
          <p14:sldIdLst>
            <p14:sldId id="310"/>
            <p14:sldId id="330"/>
            <p14:sldId id="312"/>
            <p14:sldId id="337"/>
            <p14:sldId id="324"/>
            <p14:sldId id="326"/>
            <p14:sldId id="327"/>
            <p14:sldId id="322"/>
            <p14:sldId id="329"/>
            <p14:sldId id="331"/>
            <p14:sldId id="335"/>
            <p14:sldId id="336"/>
            <p14:sldId id="332"/>
            <p14:sldId id="333"/>
            <p14:sldId id="338"/>
            <p14:sldId id="339"/>
            <p14:sldId id="340"/>
            <p14:sldId id="341"/>
            <p14:sldId id="328"/>
          </p14:sldIdLst>
        </p14:section>
        <p14:section name="Section sans titre" id="{383210E7-EC98-47CF-8C18-280D646A2E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D4CFAA-3EF7-4FF3-9985-59E1DE15A523}">
  <a:tblStyle styleId="{B2D4CFAA-3EF7-4FF3-9985-59E1DE15A52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p:cViewPr varScale="1">
        <p:scale>
          <a:sx n="79" d="100"/>
          <a:sy n="79" d="100"/>
        </p:scale>
        <p:origin x="662"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7689-FD2C-41A0-A4B1-98BB0EF0D3A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37600058-40A5-4F72-AAEB-257644F85E74}">
      <dgm:prSet phldrT="[Texte]"/>
      <dgm:spPr>
        <a:xfrm>
          <a:off x="1776667" y="1733155"/>
          <a:ext cx="1235815" cy="617759"/>
        </a:xfrm>
        <a:prstGeom prst="rect">
          <a:avLst/>
        </a:prstGeom>
      </dgm:spPr>
      <dgm:t>
        <a:bodyPr/>
        <a:lstStyle/>
        <a:p>
          <a:r>
            <a:rPr lang="fr-FR" b="1" dirty="0" smtClean="0">
              <a:effectLst/>
              <a:latin typeface="Book Antiqua" panose="02040602050305030304" pitchFamily="18" charset="0"/>
              <a:ea typeface="+mn-ea"/>
              <a:cs typeface="Arial" panose="020B0604020202020204" pitchFamily="34" charset="0"/>
            </a:rPr>
            <a:t>Agir sur les Hommes</a:t>
          </a:r>
          <a:r>
            <a:rPr lang="fr-FR" dirty="0" smtClean="0">
              <a:effectLst/>
              <a:latin typeface="Calibri" panose="020F0502020204030204" pitchFamily="34" charset="0"/>
              <a:ea typeface="+mn-ea"/>
              <a:cs typeface="Arial" panose="020B0604020202020204" pitchFamily="34" charset="0"/>
            </a:rPr>
            <a:t> </a:t>
          </a:r>
          <a:endParaRPr lang="fr-FR" dirty="0">
            <a:latin typeface="Arial"/>
            <a:ea typeface="+mn-ea"/>
            <a:cs typeface="+mn-cs"/>
          </a:endParaRPr>
        </a:p>
      </dgm:t>
    </dgm:pt>
    <dgm:pt modelId="{4A02E565-86A8-40AC-A082-8073743F0AEB}" type="parTrans" cxnId="{595D089B-0D35-4EAA-A19D-0CADDFBD8237}">
      <dgm:prSet/>
      <dgm:spPr/>
      <dgm:t>
        <a:bodyPr/>
        <a:lstStyle/>
        <a:p>
          <a:endParaRPr lang="fr-FR"/>
        </a:p>
      </dgm:t>
    </dgm:pt>
    <dgm:pt modelId="{560E02DC-F424-4650-94B1-294798B12204}" type="sibTrans" cxnId="{595D089B-0D35-4EAA-A19D-0CADDFBD8237}">
      <dgm:prSet/>
      <dgm:spPr/>
      <dgm:t>
        <a:bodyPr/>
        <a:lstStyle/>
        <a:p>
          <a:endParaRPr lang="fr-FR"/>
        </a:p>
      </dgm:t>
    </dgm:pt>
    <dgm:pt modelId="{E820562F-681B-4234-86EB-85C1C738AC21}">
      <dgm:prSet phldrT="[Texte]"/>
      <dgm:spPr>
        <a:xfrm>
          <a:off x="1161474" y="3018576"/>
          <a:ext cx="1235815" cy="617759"/>
        </a:xfrm>
        <a:prstGeom prst="rect">
          <a:avLst/>
        </a:prstGeom>
      </dgm:spPr>
      <dgm:t>
        <a:bodyPr/>
        <a:lstStyle/>
        <a:p>
          <a:r>
            <a:rPr lang="fr-FR" b="1" dirty="0" smtClean="0">
              <a:effectLst/>
              <a:latin typeface="Book Antiqua" panose="02040602050305030304" pitchFamily="18" charset="0"/>
              <a:ea typeface="+mn-ea"/>
              <a:cs typeface="Arial" panose="020B0604020202020204" pitchFamily="34" charset="0"/>
            </a:rPr>
            <a:t>Agir sur les projets </a:t>
          </a:r>
          <a:endParaRPr lang="fr-FR" b="1" dirty="0">
            <a:effectLst/>
            <a:latin typeface="Book Antiqua" panose="02040602050305030304" pitchFamily="18" charset="0"/>
            <a:ea typeface="+mn-ea"/>
            <a:cs typeface="Arial" panose="020B0604020202020204" pitchFamily="34" charset="0"/>
          </a:endParaRPr>
        </a:p>
      </dgm:t>
    </dgm:pt>
    <dgm:pt modelId="{9EFC524A-0990-48F9-ADB7-8D31081C3D0E}" type="parTrans" cxnId="{F22A6D99-F28D-4883-8D69-EE865CFE3D5B}">
      <dgm:prSet/>
      <dgm:spPr/>
      <dgm:t>
        <a:bodyPr/>
        <a:lstStyle/>
        <a:p>
          <a:endParaRPr lang="fr-FR"/>
        </a:p>
      </dgm:t>
    </dgm:pt>
    <dgm:pt modelId="{477E75B2-50C7-4FE7-8FA0-3E027F98C91B}" type="sibTrans" cxnId="{F22A6D99-F28D-4883-8D69-EE865CFE3D5B}">
      <dgm:prSet/>
      <dgm:spPr/>
      <dgm:t>
        <a:bodyPr/>
        <a:lstStyle/>
        <a:p>
          <a:endParaRPr lang="fr-FR"/>
        </a:p>
      </dgm:t>
    </dgm:pt>
    <dgm:pt modelId="{524E4807-E632-4F64-B4BE-C6D958993464}">
      <dgm:prSet phldrT="[Texte]"/>
      <dgm:spPr>
        <a:xfrm>
          <a:off x="1779591" y="4305845"/>
          <a:ext cx="1235815" cy="617759"/>
        </a:xfrm>
        <a:prstGeom prst="rect">
          <a:avLst/>
        </a:prstGeom>
      </dgm:spPr>
      <dgm:t>
        <a:bodyPr/>
        <a:lstStyle/>
        <a:p>
          <a:r>
            <a:rPr lang="fr-FR" b="1" dirty="0" smtClean="0">
              <a:effectLst/>
              <a:latin typeface="Book Antiqua" panose="02040602050305030304" pitchFamily="18" charset="0"/>
              <a:ea typeface="+mn-ea"/>
              <a:cs typeface="Arial" panose="020B0604020202020204" pitchFamily="34" charset="0"/>
            </a:rPr>
            <a:t>Agir sur le système</a:t>
          </a:r>
          <a:endParaRPr lang="fr-FR" b="1" dirty="0">
            <a:effectLst/>
            <a:latin typeface="Book Antiqua" panose="02040602050305030304" pitchFamily="18" charset="0"/>
            <a:ea typeface="+mn-ea"/>
            <a:cs typeface="Arial" panose="020B0604020202020204" pitchFamily="34" charset="0"/>
          </a:endParaRPr>
        </a:p>
      </dgm:t>
    </dgm:pt>
    <dgm:pt modelId="{71BAD5A6-EC21-40A3-ABB2-0BC3778C3F1E}" type="parTrans" cxnId="{43E177A9-0591-4C99-800F-5091DFF8A376}">
      <dgm:prSet/>
      <dgm:spPr/>
      <dgm:t>
        <a:bodyPr/>
        <a:lstStyle/>
        <a:p>
          <a:endParaRPr lang="fr-FR"/>
        </a:p>
      </dgm:t>
    </dgm:pt>
    <dgm:pt modelId="{D002A6FA-12E9-4D99-8D7B-0FE50006F6FE}" type="sibTrans" cxnId="{43E177A9-0591-4C99-800F-5091DFF8A376}">
      <dgm:prSet/>
      <dgm:spPr/>
      <dgm:t>
        <a:bodyPr/>
        <a:lstStyle/>
        <a:p>
          <a:endParaRPr lang="fr-FR"/>
        </a:p>
      </dgm:t>
    </dgm:pt>
    <dgm:pt modelId="{CBECF1FF-5026-4394-A51A-B895290CA824}" type="pres">
      <dgm:prSet presAssocID="{E03E7689-FD2C-41A0-A4B1-98BB0EF0D3A7}" presName="Name0" presStyleCnt="0">
        <dgm:presLayoutVars>
          <dgm:chMax val="7"/>
          <dgm:chPref val="7"/>
          <dgm:dir/>
          <dgm:animLvl val="lvl"/>
        </dgm:presLayoutVars>
      </dgm:prSet>
      <dgm:spPr/>
      <dgm:t>
        <a:bodyPr/>
        <a:lstStyle/>
        <a:p>
          <a:endParaRPr lang="fr-FR"/>
        </a:p>
      </dgm:t>
    </dgm:pt>
    <dgm:pt modelId="{66992064-935D-43F5-BB62-2C29A8AF9C68}" type="pres">
      <dgm:prSet presAssocID="{37600058-40A5-4F72-AAEB-257644F85E74}" presName="Accent1" presStyleCnt="0"/>
      <dgm:spPr/>
      <dgm:t>
        <a:bodyPr/>
        <a:lstStyle/>
        <a:p>
          <a:endParaRPr lang="fr-FR"/>
        </a:p>
      </dgm:t>
    </dgm:pt>
    <dgm:pt modelId="{ABC3119C-F7AE-49F6-84FB-2287D0AC0C6F}" type="pres">
      <dgm:prSet presAssocID="{37600058-40A5-4F72-AAEB-257644F85E74}" presName="Accent" presStyleLbl="node1" presStyleIdx="0" presStyleCnt="3"/>
      <dgm:spPr>
        <a:xfrm>
          <a:off x="1285097" y="930113"/>
          <a:ext cx="2223967" cy="2224305"/>
        </a:xfrm>
        <a:prstGeom prst="circularArrow">
          <a:avLst>
            <a:gd name="adj1" fmla="val 10980"/>
            <a:gd name="adj2" fmla="val 1142322"/>
            <a:gd name="adj3" fmla="val 4500000"/>
            <a:gd name="adj4" fmla="val 10800000"/>
            <a:gd name="adj5" fmla="val 12500"/>
          </a:avLst>
        </a:prstGeom>
      </dgm:spPr>
      <dgm:t>
        <a:bodyPr/>
        <a:lstStyle/>
        <a:p>
          <a:endParaRPr lang="fr-FR"/>
        </a:p>
      </dgm:t>
    </dgm:pt>
    <dgm:pt modelId="{021E1933-C701-4B62-9F82-4BA9E59F6378}" type="pres">
      <dgm:prSet presAssocID="{37600058-40A5-4F72-AAEB-257644F85E74}" presName="Parent1" presStyleLbl="revTx" presStyleIdx="0" presStyleCnt="3">
        <dgm:presLayoutVars>
          <dgm:chMax val="1"/>
          <dgm:chPref val="1"/>
          <dgm:bulletEnabled val="1"/>
        </dgm:presLayoutVars>
      </dgm:prSet>
      <dgm:spPr/>
      <dgm:t>
        <a:bodyPr/>
        <a:lstStyle/>
        <a:p>
          <a:endParaRPr lang="fr-FR"/>
        </a:p>
      </dgm:t>
    </dgm:pt>
    <dgm:pt modelId="{BA12F51C-D891-43BB-9B28-612B51B8EDD5}" type="pres">
      <dgm:prSet presAssocID="{E820562F-681B-4234-86EB-85C1C738AC21}" presName="Accent2" presStyleCnt="0"/>
      <dgm:spPr/>
      <dgm:t>
        <a:bodyPr/>
        <a:lstStyle/>
        <a:p>
          <a:endParaRPr lang="fr-FR"/>
        </a:p>
      </dgm:t>
    </dgm:pt>
    <dgm:pt modelId="{476E2353-8460-4887-A03F-DEFD8F3F4022}" type="pres">
      <dgm:prSet presAssocID="{E820562F-681B-4234-86EB-85C1C738AC21}" presName="Accent" presStyleLbl="node1" presStyleIdx="1" presStyleCnt="3"/>
      <dgm:spPr>
        <a:xfrm>
          <a:off x="667398" y="2208141"/>
          <a:ext cx="2223967" cy="2224305"/>
        </a:xfrm>
        <a:prstGeom prst="leftCircularArrow">
          <a:avLst>
            <a:gd name="adj1" fmla="val 10980"/>
            <a:gd name="adj2" fmla="val 1142322"/>
            <a:gd name="adj3" fmla="val 6300000"/>
            <a:gd name="adj4" fmla="val 18900000"/>
            <a:gd name="adj5" fmla="val 12500"/>
          </a:avLst>
        </a:prstGeom>
      </dgm:spPr>
      <dgm:t>
        <a:bodyPr/>
        <a:lstStyle/>
        <a:p>
          <a:endParaRPr lang="fr-FR"/>
        </a:p>
      </dgm:t>
    </dgm:pt>
    <dgm:pt modelId="{2C9FB679-CB95-45B5-8895-B3CAD1EBC206}" type="pres">
      <dgm:prSet presAssocID="{E820562F-681B-4234-86EB-85C1C738AC21}" presName="Parent2" presStyleLbl="revTx" presStyleIdx="1" presStyleCnt="3">
        <dgm:presLayoutVars>
          <dgm:chMax val="1"/>
          <dgm:chPref val="1"/>
          <dgm:bulletEnabled val="1"/>
        </dgm:presLayoutVars>
      </dgm:prSet>
      <dgm:spPr/>
      <dgm:t>
        <a:bodyPr/>
        <a:lstStyle/>
        <a:p>
          <a:endParaRPr lang="fr-FR"/>
        </a:p>
      </dgm:t>
    </dgm:pt>
    <dgm:pt modelId="{AEEE2E1A-E885-4D7D-BA7D-058E2C8921DD}" type="pres">
      <dgm:prSet presAssocID="{524E4807-E632-4F64-B4BE-C6D958993464}" presName="Accent3" presStyleCnt="0"/>
      <dgm:spPr/>
      <dgm:t>
        <a:bodyPr/>
        <a:lstStyle/>
        <a:p>
          <a:endParaRPr lang="fr-FR"/>
        </a:p>
      </dgm:t>
    </dgm:pt>
    <dgm:pt modelId="{8E858947-89DA-4C1E-915F-A09D57908D80}" type="pres">
      <dgm:prSet presAssocID="{524E4807-E632-4F64-B4BE-C6D958993464}" presName="Accent" presStyleLbl="node1" presStyleIdx="2" presStyleCnt="3"/>
      <dgm:spPr>
        <a:xfrm>
          <a:off x="1443385" y="3639108"/>
          <a:ext cx="1910732" cy="1911498"/>
        </a:xfrm>
        <a:prstGeom prst="blockArc">
          <a:avLst>
            <a:gd name="adj1" fmla="val 13500000"/>
            <a:gd name="adj2" fmla="val 10800000"/>
            <a:gd name="adj3" fmla="val 12740"/>
          </a:avLst>
        </a:prstGeom>
      </dgm:spPr>
      <dgm:t>
        <a:bodyPr/>
        <a:lstStyle/>
        <a:p>
          <a:endParaRPr lang="fr-FR"/>
        </a:p>
      </dgm:t>
    </dgm:pt>
    <dgm:pt modelId="{5C63600F-0FCE-4C84-9E97-E8C176464E52}" type="pres">
      <dgm:prSet presAssocID="{524E4807-E632-4F64-B4BE-C6D958993464}" presName="Parent3" presStyleLbl="revTx" presStyleIdx="2" presStyleCnt="3">
        <dgm:presLayoutVars>
          <dgm:chMax val="1"/>
          <dgm:chPref val="1"/>
          <dgm:bulletEnabled val="1"/>
        </dgm:presLayoutVars>
      </dgm:prSet>
      <dgm:spPr/>
      <dgm:t>
        <a:bodyPr/>
        <a:lstStyle/>
        <a:p>
          <a:endParaRPr lang="fr-FR"/>
        </a:p>
      </dgm:t>
    </dgm:pt>
  </dgm:ptLst>
  <dgm:cxnLst>
    <dgm:cxn modelId="{CE57144D-89DE-4BE4-BD69-F3CF28099DE4}" type="presOf" srcId="{E820562F-681B-4234-86EB-85C1C738AC21}" destId="{2C9FB679-CB95-45B5-8895-B3CAD1EBC206}" srcOrd="0" destOrd="0" presId="urn:microsoft.com/office/officeart/2009/layout/CircleArrowProcess"/>
    <dgm:cxn modelId="{D4E0D430-3172-494C-AB5A-77B672D01146}" type="presOf" srcId="{E03E7689-FD2C-41A0-A4B1-98BB0EF0D3A7}" destId="{CBECF1FF-5026-4394-A51A-B895290CA824}" srcOrd="0" destOrd="0" presId="urn:microsoft.com/office/officeart/2009/layout/CircleArrowProcess"/>
    <dgm:cxn modelId="{3188630E-84B0-4D4E-BBE3-5C1B5C724B05}" type="presOf" srcId="{37600058-40A5-4F72-AAEB-257644F85E74}" destId="{021E1933-C701-4B62-9F82-4BA9E59F6378}" srcOrd="0" destOrd="0" presId="urn:microsoft.com/office/officeart/2009/layout/CircleArrowProcess"/>
    <dgm:cxn modelId="{43E177A9-0591-4C99-800F-5091DFF8A376}" srcId="{E03E7689-FD2C-41A0-A4B1-98BB0EF0D3A7}" destId="{524E4807-E632-4F64-B4BE-C6D958993464}" srcOrd="2" destOrd="0" parTransId="{71BAD5A6-EC21-40A3-ABB2-0BC3778C3F1E}" sibTransId="{D002A6FA-12E9-4D99-8D7B-0FE50006F6FE}"/>
    <dgm:cxn modelId="{595D089B-0D35-4EAA-A19D-0CADDFBD8237}" srcId="{E03E7689-FD2C-41A0-A4B1-98BB0EF0D3A7}" destId="{37600058-40A5-4F72-AAEB-257644F85E74}" srcOrd="0" destOrd="0" parTransId="{4A02E565-86A8-40AC-A082-8073743F0AEB}" sibTransId="{560E02DC-F424-4650-94B1-294798B12204}"/>
    <dgm:cxn modelId="{89D74C17-A8BF-440A-AB5B-C9A887F4E524}" type="presOf" srcId="{524E4807-E632-4F64-B4BE-C6D958993464}" destId="{5C63600F-0FCE-4C84-9E97-E8C176464E52}" srcOrd="0" destOrd="0" presId="urn:microsoft.com/office/officeart/2009/layout/CircleArrowProcess"/>
    <dgm:cxn modelId="{F22A6D99-F28D-4883-8D69-EE865CFE3D5B}" srcId="{E03E7689-FD2C-41A0-A4B1-98BB0EF0D3A7}" destId="{E820562F-681B-4234-86EB-85C1C738AC21}" srcOrd="1" destOrd="0" parTransId="{9EFC524A-0990-48F9-ADB7-8D31081C3D0E}" sibTransId="{477E75B2-50C7-4FE7-8FA0-3E027F98C91B}"/>
    <dgm:cxn modelId="{27E07C15-EABE-4396-8C07-78C42CFEDF63}" type="presParOf" srcId="{CBECF1FF-5026-4394-A51A-B895290CA824}" destId="{66992064-935D-43F5-BB62-2C29A8AF9C68}" srcOrd="0" destOrd="0" presId="urn:microsoft.com/office/officeart/2009/layout/CircleArrowProcess"/>
    <dgm:cxn modelId="{CE256470-FB7C-4FB8-964C-14F0AF6266E1}" type="presParOf" srcId="{66992064-935D-43F5-BB62-2C29A8AF9C68}" destId="{ABC3119C-F7AE-49F6-84FB-2287D0AC0C6F}" srcOrd="0" destOrd="0" presId="urn:microsoft.com/office/officeart/2009/layout/CircleArrowProcess"/>
    <dgm:cxn modelId="{105DBD9D-5A18-40D5-8DF3-82A77137D462}" type="presParOf" srcId="{CBECF1FF-5026-4394-A51A-B895290CA824}" destId="{021E1933-C701-4B62-9F82-4BA9E59F6378}" srcOrd="1" destOrd="0" presId="urn:microsoft.com/office/officeart/2009/layout/CircleArrowProcess"/>
    <dgm:cxn modelId="{8C21EF1B-0503-4416-A136-BC7D15BB92BB}" type="presParOf" srcId="{CBECF1FF-5026-4394-A51A-B895290CA824}" destId="{BA12F51C-D891-43BB-9B28-612B51B8EDD5}" srcOrd="2" destOrd="0" presId="urn:microsoft.com/office/officeart/2009/layout/CircleArrowProcess"/>
    <dgm:cxn modelId="{30114D8B-4541-4EE2-8117-194167709CDA}" type="presParOf" srcId="{BA12F51C-D891-43BB-9B28-612B51B8EDD5}" destId="{476E2353-8460-4887-A03F-DEFD8F3F4022}" srcOrd="0" destOrd="0" presId="urn:microsoft.com/office/officeart/2009/layout/CircleArrowProcess"/>
    <dgm:cxn modelId="{B46DE433-A08D-4153-8341-F3F9C988AC91}" type="presParOf" srcId="{CBECF1FF-5026-4394-A51A-B895290CA824}" destId="{2C9FB679-CB95-45B5-8895-B3CAD1EBC206}" srcOrd="3" destOrd="0" presId="urn:microsoft.com/office/officeart/2009/layout/CircleArrowProcess"/>
    <dgm:cxn modelId="{B393ED77-2998-40FC-90BE-837C624CB7A9}" type="presParOf" srcId="{CBECF1FF-5026-4394-A51A-B895290CA824}" destId="{AEEE2E1A-E885-4D7D-BA7D-058E2C8921DD}" srcOrd="4" destOrd="0" presId="urn:microsoft.com/office/officeart/2009/layout/CircleArrowProcess"/>
    <dgm:cxn modelId="{5A16934D-AFF9-4E45-84DA-196A54D1DBEF}" type="presParOf" srcId="{AEEE2E1A-E885-4D7D-BA7D-058E2C8921DD}" destId="{8E858947-89DA-4C1E-915F-A09D57908D80}" srcOrd="0" destOrd="0" presId="urn:microsoft.com/office/officeart/2009/layout/CircleArrowProcess"/>
    <dgm:cxn modelId="{0BB4FFD2-B21E-4C2C-9456-AA7316739A50}" type="presParOf" srcId="{CBECF1FF-5026-4394-A51A-B895290CA824}" destId="{5C63600F-0FCE-4C84-9E97-E8C176464E5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FA2BB-AF64-44E4-8C73-71D3A7976E8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60FC525-A300-478B-9E6F-7B1F902E87B9}">
      <dgm:prSet phldrT="[Texte]" custT="1"/>
      <dgm:spPr/>
      <dgm:t>
        <a:bodyPr/>
        <a:lstStyle/>
        <a:p>
          <a:r>
            <a:rPr lang="fr-FR" sz="1600" b="1" dirty="0" smtClean="0"/>
            <a:t>Projets structurants </a:t>
          </a:r>
        </a:p>
      </dgm:t>
    </dgm:pt>
    <dgm:pt modelId="{0A23A9F7-0E48-4B42-B585-36519A29C596}" type="parTrans" cxnId="{FEA49011-4519-4458-B979-26EEC27D4678}">
      <dgm:prSet/>
      <dgm:spPr/>
      <dgm:t>
        <a:bodyPr/>
        <a:lstStyle/>
        <a:p>
          <a:endParaRPr lang="fr-FR"/>
        </a:p>
      </dgm:t>
    </dgm:pt>
    <dgm:pt modelId="{B158BBBB-E8C0-441F-8732-879D08A60D54}" type="sibTrans" cxnId="{FEA49011-4519-4458-B979-26EEC27D4678}">
      <dgm:prSet/>
      <dgm:spPr/>
      <dgm:t>
        <a:bodyPr/>
        <a:lstStyle/>
        <a:p>
          <a:endParaRPr lang="fr-FR"/>
        </a:p>
      </dgm:t>
    </dgm:pt>
    <dgm:pt modelId="{6FC32454-9EC5-4714-B3D7-5A151FB4B171}">
      <dgm:prSet phldrT="[Texte]"/>
      <dgm:spPr/>
      <dgm:t>
        <a:bodyPr/>
        <a:lstStyle/>
        <a:p>
          <a:r>
            <a:rPr lang="fr-FR" dirty="0" smtClean="0"/>
            <a:t>Ayant un effectif de bénéficiaires d’au moins 10 personnes ;</a:t>
          </a:r>
          <a:endParaRPr lang="fr-FR" dirty="0"/>
        </a:p>
      </dgm:t>
    </dgm:pt>
    <dgm:pt modelId="{8691F3D3-53AF-4411-AAC1-CE9D2877EF94}" type="parTrans" cxnId="{8F003BC9-B8CA-4FA1-B267-C82FE55730A0}">
      <dgm:prSet/>
      <dgm:spPr/>
      <dgm:t>
        <a:bodyPr/>
        <a:lstStyle/>
        <a:p>
          <a:endParaRPr lang="fr-FR"/>
        </a:p>
      </dgm:t>
    </dgm:pt>
    <dgm:pt modelId="{2991E1D9-2F57-4271-B654-135445C0C0B1}" type="sibTrans" cxnId="{8F003BC9-B8CA-4FA1-B267-C82FE55730A0}">
      <dgm:prSet/>
      <dgm:spPr/>
      <dgm:t>
        <a:bodyPr/>
        <a:lstStyle/>
        <a:p>
          <a:endParaRPr lang="fr-FR"/>
        </a:p>
      </dgm:t>
    </dgm:pt>
    <dgm:pt modelId="{576C12DB-0F27-46A1-93E7-6BA2D1942BEA}">
      <dgm:prSet phldrT="[Texte]" custT="1"/>
      <dgm:spPr/>
      <dgm:t>
        <a:bodyPr/>
        <a:lstStyle/>
        <a:p>
          <a:r>
            <a:rPr lang="fr-FR" sz="1600" b="1" dirty="0" smtClean="0"/>
            <a:t>Micro-Projets</a:t>
          </a:r>
          <a:r>
            <a:rPr lang="fr-FR" sz="1400" dirty="0" smtClean="0"/>
            <a:t> </a:t>
          </a:r>
          <a:endParaRPr lang="fr-FR" sz="1400" dirty="0"/>
        </a:p>
      </dgm:t>
    </dgm:pt>
    <dgm:pt modelId="{542BE968-F5DD-4D84-B36E-EAAF7C379EB4}" type="parTrans" cxnId="{DE5396FB-56CD-4141-8C78-C7E07BE2C9E8}">
      <dgm:prSet/>
      <dgm:spPr/>
      <dgm:t>
        <a:bodyPr/>
        <a:lstStyle/>
        <a:p>
          <a:endParaRPr lang="fr-FR"/>
        </a:p>
      </dgm:t>
    </dgm:pt>
    <dgm:pt modelId="{8C6C9A1C-B7D2-4B92-92DA-B24FCF67CD0F}" type="sibTrans" cxnId="{DE5396FB-56CD-4141-8C78-C7E07BE2C9E8}">
      <dgm:prSet/>
      <dgm:spPr/>
      <dgm:t>
        <a:bodyPr/>
        <a:lstStyle/>
        <a:p>
          <a:endParaRPr lang="fr-FR"/>
        </a:p>
      </dgm:t>
    </dgm:pt>
    <dgm:pt modelId="{CCB803A2-4669-4C45-BB49-04FA5EE62D79}">
      <dgm:prSet phldrT="[Texte]"/>
      <dgm:spPr/>
      <dgm:t>
        <a:bodyPr/>
        <a:lstStyle/>
        <a:p>
          <a:r>
            <a:rPr lang="fr-FR" dirty="0" smtClean="0"/>
            <a:t>Bénéficie un individu ou plus ( jeunes et femmes);</a:t>
          </a:r>
          <a:endParaRPr lang="fr-FR" dirty="0"/>
        </a:p>
      </dgm:t>
    </dgm:pt>
    <dgm:pt modelId="{9E8CE6A7-F8F3-4C2C-812E-06A7BE748F02}" type="parTrans" cxnId="{26A542CA-54E3-4252-9225-45F3F6B5EC5A}">
      <dgm:prSet/>
      <dgm:spPr/>
      <dgm:t>
        <a:bodyPr/>
        <a:lstStyle/>
        <a:p>
          <a:endParaRPr lang="fr-FR"/>
        </a:p>
      </dgm:t>
    </dgm:pt>
    <dgm:pt modelId="{A71881C0-1572-4280-9443-D6C62559EAEC}" type="sibTrans" cxnId="{26A542CA-54E3-4252-9225-45F3F6B5EC5A}">
      <dgm:prSet/>
      <dgm:spPr/>
      <dgm:t>
        <a:bodyPr/>
        <a:lstStyle/>
        <a:p>
          <a:endParaRPr lang="fr-FR"/>
        </a:p>
      </dgm:t>
    </dgm:pt>
    <dgm:pt modelId="{895303CB-A312-41A4-9351-E7349E7F9E53}">
      <dgm:prSet phldrT="[Texte]" custT="1"/>
      <dgm:spPr/>
      <dgm:t>
        <a:bodyPr/>
        <a:lstStyle/>
        <a:p>
          <a:r>
            <a:rPr lang="fr-FR" sz="1600" b="1" dirty="0" smtClean="0"/>
            <a:t>Une action de soutien</a:t>
          </a:r>
        </a:p>
      </dgm:t>
    </dgm:pt>
    <dgm:pt modelId="{AF5F9CAE-E56C-4DAD-95D9-2D9102599F1D}" type="parTrans" cxnId="{CB6D478C-8090-4987-8B82-B8703F393EE9}">
      <dgm:prSet/>
      <dgm:spPr/>
      <dgm:t>
        <a:bodyPr/>
        <a:lstStyle/>
        <a:p>
          <a:endParaRPr lang="fr-FR"/>
        </a:p>
      </dgm:t>
    </dgm:pt>
    <dgm:pt modelId="{69105255-CE97-4FBB-BBA9-5D4474C3E796}" type="sibTrans" cxnId="{CB6D478C-8090-4987-8B82-B8703F393EE9}">
      <dgm:prSet/>
      <dgm:spPr/>
      <dgm:t>
        <a:bodyPr/>
        <a:lstStyle/>
        <a:p>
          <a:endParaRPr lang="fr-FR"/>
        </a:p>
      </dgm:t>
    </dgm:pt>
    <dgm:pt modelId="{4CD4A228-D5C3-4C4B-9474-6F9B7AD5A69B}">
      <dgm:prSet phldrT="[Texte]"/>
      <dgm:spPr/>
      <dgm:t>
        <a:bodyPr/>
        <a:lstStyle/>
        <a:p>
          <a:r>
            <a:rPr lang="fr-FR" dirty="0" smtClean="0"/>
            <a:t>Adossée à un partenaire institutionnel de tutelle pour l’accompagnement technique et éventuellement avec un complément d’investissement ;</a:t>
          </a:r>
          <a:endParaRPr lang="fr-FR" dirty="0"/>
        </a:p>
      </dgm:t>
    </dgm:pt>
    <dgm:pt modelId="{FCC35F04-A773-44E1-BE50-681536E8D8DB}" type="parTrans" cxnId="{B798B031-CF83-47B3-B7FB-EA8740DAF9A6}">
      <dgm:prSet/>
      <dgm:spPr/>
      <dgm:t>
        <a:bodyPr/>
        <a:lstStyle/>
        <a:p>
          <a:endParaRPr lang="fr-FR"/>
        </a:p>
      </dgm:t>
    </dgm:pt>
    <dgm:pt modelId="{9DBC6259-CA99-46C6-8F61-37420E76603F}" type="sibTrans" cxnId="{B798B031-CF83-47B3-B7FB-EA8740DAF9A6}">
      <dgm:prSet/>
      <dgm:spPr/>
      <dgm:t>
        <a:bodyPr/>
        <a:lstStyle/>
        <a:p>
          <a:endParaRPr lang="fr-FR"/>
        </a:p>
      </dgm:t>
    </dgm:pt>
    <dgm:pt modelId="{D72F02B7-A04D-41CA-B27B-ABFC766777A8}">
      <dgm:prSet/>
      <dgm:spPr/>
      <dgm:t>
        <a:bodyPr/>
        <a:lstStyle/>
        <a:p>
          <a:r>
            <a:rPr lang="fr-FR" dirty="0" smtClean="0"/>
            <a:t>Employant 1 cadre permanent ;</a:t>
          </a:r>
          <a:endParaRPr lang="fr-FR" dirty="0"/>
        </a:p>
      </dgm:t>
    </dgm:pt>
    <dgm:pt modelId="{1BBA130A-1A2B-4AE8-B5D6-E174224CB934}" type="parTrans" cxnId="{5F503AA6-72F5-4043-A45E-56DF7A5D5AF4}">
      <dgm:prSet/>
      <dgm:spPr/>
      <dgm:t>
        <a:bodyPr/>
        <a:lstStyle/>
        <a:p>
          <a:endParaRPr lang="fr-FR"/>
        </a:p>
      </dgm:t>
    </dgm:pt>
    <dgm:pt modelId="{9514AF50-76DC-4019-BCD8-AB3802EE53A3}" type="sibTrans" cxnId="{5F503AA6-72F5-4043-A45E-56DF7A5D5AF4}">
      <dgm:prSet/>
      <dgm:spPr/>
      <dgm:t>
        <a:bodyPr/>
        <a:lstStyle/>
        <a:p>
          <a:endParaRPr lang="fr-FR"/>
        </a:p>
      </dgm:t>
    </dgm:pt>
    <dgm:pt modelId="{D2FE19BF-DD6E-41DB-BF3C-B005E694F654}">
      <dgm:prSet/>
      <dgm:spPr/>
      <dgm:t>
        <a:bodyPr/>
        <a:lstStyle/>
        <a:p>
          <a:r>
            <a:rPr lang="fr-FR" dirty="0" smtClean="0"/>
            <a:t>Le nombre de projets par an dépend du budget déterminé dans le cadre du contrat programme  ;</a:t>
          </a:r>
          <a:endParaRPr lang="fr-FR" dirty="0"/>
        </a:p>
      </dgm:t>
    </dgm:pt>
    <dgm:pt modelId="{64C71F24-EE8C-4A3B-AC80-A5878B60437F}" type="parTrans" cxnId="{CA5B6CB6-3D10-4368-B6E3-68D0989272F7}">
      <dgm:prSet/>
      <dgm:spPr/>
      <dgm:t>
        <a:bodyPr/>
        <a:lstStyle/>
        <a:p>
          <a:endParaRPr lang="fr-FR"/>
        </a:p>
      </dgm:t>
    </dgm:pt>
    <dgm:pt modelId="{7B7BF4EA-ECEE-4A5C-AFE0-21AEC0E710CB}" type="sibTrans" cxnId="{CA5B6CB6-3D10-4368-B6E3-68D0989272F7}">
      <dgm:prSet/>
      <dgm:spPr/>
      <dgm:t>
        <a:bodyPr/>
        <a:lstStyle/>
        <a:p>
          <a:endParaRPr lang="fr-FR"/>
        </a:p>
      </dgm:t>
    </dgm:pt>
    <dgm:pt modelId="{56AFD34B-52F7-4475-B8CA-5CF4829210F4}">
      <dgm:prSet/>
      <dgm:spPr/>
      <dgm:t>
        <a:bodyPr/>
        <a:lstStyle/>
        <a:p>
          <a:endParaRPr lang="fr-FR" dirty="0"/>
        </a:p>
      </dgm:t>
    </dgm:pt>
    <dgm:pt modelId="{E755EF47-C650-4100-893B-04D9D6618F40}" type="parTrans" cxnId="{F69C393C-1F9C-4D14-905D-A337B8D6EA4F}">
      <dgm:prSet/>
      <dgm:spPr/>
      <dgm:t>
        <a:bodyPr/>
        <a:lstStyle/>
        <a:p>
          <a:endParaRPr lang="fr-FR"/>
        </a:p>
      </dgm:t>
    </dgm:pt>
    <dgm:pt modelId="{D9F7A8AF-4364-4886-96CE-785309182B4A}" type="sibTrans" cxnId="{F69C393C-1F9C-4D14-905D-A337B8D6EA4F}">
      <dgm:prSet/>
      <dgm:spPr/>
      <dgm:t>
        <a:bodyPr/>
        <a:lstStyle/>
        <a:p>
          <a:endParaRPr lang="fr-FR"/>
        </a:p>
      </dgm:t>
    </dgm:pt>
    <dgm:pt modelId="{A9AB5B18-A4E6-412B-B593-53C81ED1762B}">
      <dgm:prSet/>
      <dgm:spPr/>
      <dgm:t>
        <a:bodyPr/>
        <a:lstStyle/>
        <a:p>
          <a:endParaRPr lang="fr-FR" dirty="0"/>
        </a:p>
      </dgm:t>
    </dgm:pt>
    <dgm:pt modelId="{C471D8E4-048A-4A21-BA31-A6F5FA225F41}" type="parTrans" cxnId="{CC162624-4BEB-4340-9D59-9264A7531286}">
      <dgm:prSet/>
      <dgm:spPr/>
      <dgm:t>
        <a:bodyPr/>
        <a:lstStyle/>
        <a:p>
          <a:endParaRPr lang="fr-FR"/>
        </a:p>
      </dgm:t>
    </dgm:pt>
    <dgm:pt modelId="{384C0EEC-B628-481A-9F5A-9A1221A42BEF}" type="sibTrans" cxnId="{CC162624-4BEB-4340-9D59-9264A7531286}">
      <dgm:prSet/>
      <dgm:spPr/>
      <dgm:t>
        <a:bodyPr/>
        <a:lstStyle/>
        <a:p>
          <a:endParaRPr lang="fr-FR"/>
        </a:p>
      </dgm:t>
    </dgm:pt>
    <dgm:pt modelId="{C201A152-AD28-4C0F-9DAD-B2AB04DF2D35}" type="pres">
      <dgm:prSet presAssocID="{08FFA2BB-AF64-44E4-8C73-71D3A7976E8D}" presName="Name0" presStyleCnt="0">
        <dgm:presLayoutVars>
          <dgm:dir/>
          <dgm:animLvl val="lvl"/>
          <dgm:resizeHandles val="exact"/>
        </dgm:presLayoutVars>
      </dgm:prSet>
      <dgm:spPr/>
      <dgm:t>
        <a:bodyPr/>
        <a:lstStyle/>
        <a:p>
          <a:endParaRPr lang="fr-FR"/>
        </a:p>
      </dgm:t>
    </dgm:pt>
    <dgm:pt modelId="{D0058662-9DC0-4263-99F6-3865195F8A5C}" type="pres">
      <dgm:prSet presAssocID="{B60FC525-A300-478B-9E6F-7B1F902E87B9}" presName="composite" presStyleCnt="0"/>
      <dgm:spPr/>
    </dgm:pt>
    <dgm:pt modelId="{2297177F-0CE9-49CC-BCAE-B4E14FAFBC1F}" type="pres">
      <dgm:prSet presAssocID="{B60FC525-A300-478B-9E6F-7B1F902E87B9}" presName="parTx" presStyleLbl="alignNode1" presStyleIdx="0" presStyleCnt="3">
        <dgm:presLayoutVars>
          <dgm:chMax val="0"/>
          <dgm:chPref val="0"/>
          <dgm:bulletEnabled val="1"/>
        </dgm:presLayoutVars>
      </dgm:prSet>
      <dgm:spPr/>
      <dgm:t>
        <a:bodyPr/>
        <a:lstStyle/>
        <a:p>
          <a:endParaRPr lang="fr-FR"/>
        </a:p>
      </dgm:t>
    </dgm:pt>
    <dgm:pt modelId="{A31B536F-733F-48F3-8A36-E8CE7AA73279}" type="pres">
      <dgm:prSet presAssocID="{B60FC525-A300-478B-9E6F-7B1F902E87B9}" presName="desTx" presStyleLbl="alignAccFollowNode1" presStyleIdx="0" presStyleCnt="3">
        <dgm:presLayoutVars>
          <dgm:bulletEnabled val="1"/>
        </dgm:presLayoutVars>
      </dgm:prSet>
      <dgm:spPr/>
      <dgm:t>
        <a:bodyPr/>
        <a:lstStyle/>
        <a:p>
          <a:endParaRPr lang="fr-FR"/>
        </a:p>
      </dgm:t>
    </dgm:pt>
    <dgm:pt modelId="{775C802A-A616-4D2D-A1FF-5028A7078C96}" type="pres">
      <dgm:prSet presAssocID="{B158BBBB-E8C0-441F-8732-879D08A60D54}" presName="space" presStyleCnt="0"/>
      <dgm:spPr/>
    </dgm:pt>
    <dgm:pt modelId="{E6F4A3D0-E962-4DA9-B8E4-C53C32AE9BBD}" type="pres">
      <dgm:prSet presAssocID="{576C12DB-0F27-46A1-93E7-6BA2D1942BEA}" presName="composite" presStyleCnt="0"/>
      <dgm:spPr/>
    </dgm:pt>
    <dgm:pt modelId="{AD3F3EA3-D7D7-4CC2-8EE3-FA26EADB8899}" type="pres">
      <dgm:prSet presAssocID="{576C12DB-0F27-46A1-93E7-6BA2D1942BEA}" presName="parTx" presStyleLbl="alignNode1" presStyleIdx="1" presStyleCnt="3">
        <dgm:presLayoutVars>
          <dgm:chMax val="0"/>
          <dgm:chPref val="0"/>
          <dgm:bulletEnabled val="1"/>
        </dgm:presLayoutVars>
      </dgm:prSet>
      <dgm:spPr/>
      <dgm:t>
        <a:bodyPr/>
        <a:lstStyle/>
        <a:p>
          <a:endParaRPr lang="fr-FR"/>
        </a:p>
      </dgm:t>
    </dgm:pt>
    <dgm:pt modelId="{F5DC31D9-944C-457C-B717-D8908BF67DD9}" type="pres">
      <dgm:prSet presAssocID="{576C12DB-0F27-46A1-93E7-6BA2D1942BEA}" presName="desTx" presStyleLbl="alignAccFollowNode1" presStyleIdx="1" presStyleCnt="3">
        <dgm:presLayoutVars>
          <dgm:bulletEnabled val="1"/>
        </dgm:presLayoutVars>
      </dgm:prSet>
      <dgm:spPr/>
      <dgm:t>
        <a:bodyPr/>
        <a:lstStyle/>
        <a:p>
          <a:endParaRPr lang="fr-FR"/>
        </a:p>
      </dgm:t>
    </dgm:pt>
    <dgm:pt modelId="{42A5E40D-D13E-41A6-A0A6-A9B9FE1042F8}" type="pres">
      <dgm:prSet presAssocID="{8C6C9A1C-B7D2-4B92-92DA-B24FCF67CD0F}" presName="space" presStyleCnt="0"/>
      <dgm:spPr/>
    </dgm:pt>
    <dgm:pt modelId="{C7CB96DE-B4F3-49C0-AF02-19B7BBF62D63}" type="pres">
      <dgm:prSet presAssocID="{895303CB-A312-41A4-9351-E7349E7F9E53}" presName="composite" presStyleCnt="0"/>
      <dgm:spPr/>
    </dgm:pt>
    <dgm:pt modelId="{840525BB-49C9-488F-8F6B-4A3C1F1F248F}" type="pres">
      <dgm:prSet presAssocID="{895303CB-A312-41A4-9351-E7349E7F9E53}" presName="parTx" presStyleLbl="alignNode1" presStyleIdx="2" presStyleCnt="3">
        <dgm:presLayoutVars>
          <dgm:chMax val="0"/>
          <dgm:chPref val="0"/>
          <dgm:bulletEnabled val="1"/>
        </dgm:presLayoutVars>
      </dgm:prSet>
      <dgm:spPr/>
      <dgm:t>
        <a:bodyPr/>
        <a:lstStyle/>
        <a:p>
          <a:endParaRPr lang="fr-FR"/>
        </a:p>
      </dgm:t>
    </dgm:pt>
    <dgm:pt modelId="{D996C85F-AC3F-48BB-83E7-192279456463}" type="pres">
      <dgm:prSet presAssocID="{895303CB-A312-41A4-9351-E7349E7F9E53}" presName="desTx" presStyleLbl="alignAccFollowNode1" presStyleIdx="2" presStyleCnt="3">
        <dgm:presLayoutVars>
          <dgm:bulletEnabled val="1"/>
        </dgm:presLayoutVars>
      </dgm:prSet>
      <dgm:spPr/>
      <dgm:t>
        <a:bodyPr/>
        <a:lstStyle/>
        <a:p>
          <a:endParaRPr lang="fr-FR"/>
        </a:p>
      </dgm:t>
    </dgm:pt>
  </dgm:ptLst>
  <dgm:cxnLst>
    <dgm:cxn modelId="{B798B031-CF83-47B3-B7FB-EA8740DAF9A6}" srcId="{895303CB-A312-41A4-9351-E7349E7F9E53}" destId="{4CD4A228-D5C3-4C4B-9474-6F9B7AD5A69B}" srcOrd="0" destOrd="0" parTransId="{FCC35F04-A773-44E1-BE50-681536E8D8DB}" sibTransId="{9DBC6259-CA99-46C6-8F61-37420E76603F}"/>
    <dgm:cxn modelId="{CA5B6CB6-3D10-4368-B6E3-68D0989272F7}" srcId="{576C12DB-0F27-46A1-93E7-6BA2D1942BEA}" destId="{D2FE19BF-DD6E-41DB-BF3C-B005E694F654}" srcOrd="1" destOrd="0" parTransId="{64C71F24-EE8C-4A3B-AC80-A5878B60437F}" sibTransId="{7B7BF4EA-ECEE-4A5C-AFE0-21AEC0E710CB}"/>
    <dgm:cxn modelId="{CC162624-4BEB-4340-9D59-9264A7531286}" srcId="{895303CB-A312-41A4-9351-E7349E7F9E53}" destId="{A9AB5B18-A4E6-412B-B593-53C81ED1762B}" srcOrd="1" destOrd="0" parTransId="{C471D8E4-048A-4A21-BA31-A6F5FA225F41}" sibTransId="{384C0EEC-B628-481A-9F5A-9A1221A42BEF}"/>
    <dgm:cxn modelId="{476649E5-D0C1-4DD8-81DE-A3061EDD046D}" type="presOf" srcId="{D72F02B7-A04D-41CA-B27B-ABFC766777A8}" destId="{A31B536F-733F-48F3-8A36-E8CE7AA73279}" srcOrd="0" destOrd="1" presId="urn:microsoft.com/office/officeart/2005/8/layout/hList1"/>
    <dgm:cxn modelId="{CB2E961D-AC57-4B6A-8829-1C7F61C425C4}" type="presOf" srcId="{895303CB-A312-41A4-9351-E7349E7F9E53}" destId="{840525BB-49C9-488F-8F6B-4A3C1F1F248F}" srcOrd="0" destOrd="0" presId="urn:microsoft.com/office/officeart/2005/8/layout/hList1"/>
    <dgm:cxn modelId="{41EF5A38-89B1-4CB8-A2F9-1BD18D9F97D0}" type="presOf" srcId="{56AFD34B-52F7-4475-B8CA-5CF4829210F4}" destId="{F5DC31D9-944C-457C-B717-D8908BF67DD9}" srcOrd="0" destOrd="2" presId="urn:microsoft.com/office/officeart/2005/8/layout/hList1"/>
    <dgm:cxn modelId="{0EF0B122-AB7C-445E-A87A-7AE8B2620080}" type="presOf" srcId="{D2FE19BF-DD6E-41DB-BF3C-B005E694F654}" destId="{F5DC31D9-944C-457C-B717-D8908BF67DD9}" srcOrd="0" destOrd="1" presId="urn:microsoft.com/office/officeart/2005/8/layout/hList1"/>
    <dgm:cxn modelId="{DE5396FB-56CD-4141-8C78-C7E07BE2C9E8}" srcId="{08FFA2BB-AF64-44E4-8C73-71D3A7976E8D}" destId="{576C12DB-0F27-46A1-93E7-6BA2D1942BEA}" srcOrd="1" destOrd="0" parTransId="{542BE968-F5DD-4D84-B36E-EAAF7C379EB4}" sibTransId="{8C6C9A1C-B7D2-4B92-92DA-B24FCF67CD0F}"/>
    <dgm:cxn modelId="{8F003BC9-B8CA-4FA1-B267-C82FE55730A0}" srcId="{B60FC525-A300-478B-9E6F-7B1F902E87B9}" destId="{6FC32454-9EC5-4714-B3D7-5A151FB4B171}" srcOrd="0" destOrd="0" parTransId="{8691F3D3-53AF-4411-AAC1-CE9D2877EF94}" sibTransId="{2991E1D9-2F57-4271-B654-135445C0C0B1}"/>
    <dgm:cxn modelId="{CB6D478C-8090-4987-8B82-B8703F393EE9}" srcId="{08FFA2BB-AF64-44E4-8C73-71D3A7976E8D}" destId="{895303CB-A312-41A4-9351-E7349E7F9E53}" srcOrd="2" destOrd="0" parTransId="{AF5F9CAE-E56C-4DAD-95D9-2D9102599F1D}" sibTransId="{69105255-CE97-4FBB-BBA9-5D4474C3E796}"/>
    <dgm:cxn modelId="{4DF43BCB-358A-4FBE-A602-54C9E23ECDAC}" type="presOf" srcId="{08FFA2BB-AF64-44E4-8C73-71D3A7976E8D}" destId="{C201A152-AD28-4C0F-9DAD-B2AB04DF2D35}" srcOrd="0" destOrd="0" presId="urn:microsoft.com/office/officeart/2005/8/layout/hList1"/>
    <dgm:cxn modelId="{9DBACCCD-F01B-41E9-A4E8-5B20327CA732}" type="presOf" srcId="{6FC32454-9EC5-4714-B3D7-5A151FB4B171}" destId="{A31B536F-733F-48F3-8A36-E8CE7AA73279}" srcOrd="0" destOrd="0" presId="urn:microsoft.com/office/officeart/2005/8/layout/hList1"/>
    <dgm:cxn modelId="{F69C393C-1F9C-4D14-905D-A337B8D6EA4F}" srcId="{576C12DB-0F27-46A1-93E7-6BA2D1942BEA}" destId="{56AFD34B-52F7-4475-B8CA-5CF4829210F4}" srcOrd="2" destOrd="0" parTransId="{E755EF47-C650-4100-893B-04D9D6618F40}" sibTransId="{D9F7A8AF-4364-4886-96CE-785309182B4A}"/>
    <dgm:cxn modelId="{A97DFE5E-FB15-4902-B03E-0DF44CD08328}" type="presOf" srcId="{A9AB5B18-A4E6-412B-B593-53C81ED1762B}" destId="{D996C85F-AC3F-48BB-83E7-192279456463}" srcOrd="0" destOrd="1" presId="urn:microsoft.com/office/officeart/2005/8/layout/hList1"/>
    <dgm:cxn modelId="{D4DCC7FB-F2C1-4C88-B0AA-9F169E93D7D0}" type="presOf" srcId="{CCB803A2-4669-4C45-BB49-04FA5EE62D79}" destId="{F5DC31D9-944C-457C-B717-D8908BF67DD9}" srcOrd="0" destOrd="0" presId="urn:microsoft.com/office/officeart/2005/8/layout/hList1"/>
    <dgm:cxn modelId="{EDAE4AD6-E601-4E4C-BDE8-5AC63E98F835}" type="presOf" srcId="{4CD4A228-D5C3-4C4B-9474-6F9B7AD5A69B}" destId="{D996C85F-AC3F-48BB-83E7-192279456463}" srcOrd="0" destOrd="0" presId="urn:microsoft.com/office/officeart/2005/8/layout/hList1"/>
    <dgm:cxn modelId="{AF0C8664-9671-4686-B35B-47C60AA3DD7A}" type="presOf" srcId="{576C12DB-0F27-46A1-93E7-6BA2D1942BEA}" destId="{AD3F3EA3-D7D7-4CC2-8EE3-FA26EADB8899}" srcOrd="0" destOrd="0" presId="urn:microsoft.com/office/officeart/2005/8/layout/hList1"/>
    <dgm:cxn modelId="{FEA49011-4519-4458-B979-26EEC27D4678}" srcId="{08FFA2BB-AF64-44E4-8C73-71D3A7976E8D}" destId="{B60FC525-A300-478B-9E6F-7B1F902E87B9}" srcOrd="0" destOrd="0" parTransId="{0A23A9F7-0E48-4B42-B585-36519A29C596}" sibTransId="{B158BBBB-E8C0-441F-8732-879D08A60D54}"/>
    <dgm:cxn modelId="{A0FB0163-5CA4-47EA-A30A-04E7BA8CFE01}" type="presOf" srcId="{B60FC525-A300-478B-9E6F-7B1F902E87B9}" destId="{2297177F-0CE9-49CC-BCAE-B4E14FAFBC1F}" srcOrd="0" destOrd="0" presId="urn:microsoft.com/office/officeart/2005/8/layout/hList1"/>
    <dgm:cxn modelId="{26A542CA-54E3-4252-9225-45F3F6B5EC5A}" srcId="{576C12DB-0F27-46A1-93E7-6BA2D1942BEA}" destId="{CCB803A2-4669-4C45-BB49-04FA5EE62D79}" srcOrd="0" destOrd="0" parTransId="{9E8CE6A7-F8F3-4C2C-812E-06A7BE748F02}" sibTransId="{A71881C0-1572-4280-9443-D6C62559EAEC}"/>
    <dgm:cxn modelId="{5F503AA6-72F5-4043-A45E-56DF7A5D5AF4}" srcId="{B60FC525-A300-478B-9E6F-7B1F902E87B9}" destId="{D72F02B7-A04D-41CA-B27B-ABFC766777A8}" srcOrd="1" destOrd="0" parTransId="{1BBA130A-1A2B-4AE8-B5D6-E174224CB934}" sibTransId="{9514AF50-76DC-4019-BCD8-AB3802EE53A3}"/>
    <dgm:cxn modelId="{9357076C-3924-4924-8A23-8298E9A6D9A7}" type="presParOf" srcId="{C201A152-AD28-4C0F-9DAD-B2AB04DF2D35}" destId="{D0058662-9DC0-4263-99F6-3865195F8A5C}" srcOrd="0" destOrd="0" presId="urn:microsoft.com/office/officeart/2005/8/layout/hList1"/>
    <dgm:cxn modelId="{F42D8E61-7621-4CA7-BE37-96886398CF39}" type="presParOf" srcId="{D0058662-9DC0-4263-99F6-3865195F8A5C}" destId="{2297177F-0CE9-49CC-BCAE-B4E14FAFBC1F}" srcOrd="0" destOrd="0" presId="urn:microsoft.com/office/officeart/2005/8/layout/hList1"/>
    <dgm:cxn modelId="{D142A488-EAB6-4131-B549-2C8EC3482840}" type="presParOf" srcId="{D0058662-9DC0-4263-99F6-3865195F8A5C}" destId="{A31B536F-733F-48F3-8A36-E8CE7AA73279}" srcOrd="1" destOrd="0" presId="urn:microsoft.com/office/officeart/2005/8/layout/hList1"/>
    <dgm:cxn modelId="{CB115668-04E5-42D2-A0A0-8B47D531A1F9}" type="presParOf" srcId="{C201A152-AD28-4C0F-9DAD-B2AB04DF2D35}" destId="{775C802A-A616-4D2D-A1FF-5028A7078C96}" srcOrd="1" destOrd="0" presId="urn:microsoft.com/office/officeart/2005/8/layout/hList1"/>
    <dgm:cxn modelId="{784DFAB9-1EE3-4AEE-94EE-7B70C15900A2}" type="presParOf" srcId="{C201A152-AD28-4C0F-9DAD-B2AB04DF2D35}" destId="{E6F4A3D0-E962-4DA9-B8E4-C53C32AE9BBD}" srcOrd="2" destOrd="0" presId="urn:microsoft.com/office/officeart/2005/8/layout/hList1"/>
    <dgm:cxn modelId="{0FB526D6-5697-4CD0-83B3-A1167B452C96}" type="presParOf" srcId="{E6F4A3D0-E962-4DA9-B8E4-C53C32AE9BBD}" destId="{AD3F3EA3-D7D7-4CC2-8EE3-FA26EADB8899}" srcOrd="0" destOrd="0" presId="urn:microsoft.com/office/officeart/2005/8/layout/hList1"/>
    <dgm:cxn modelId="{3EE4588A-38DD-4E67-9D6D-B5922CC90C58}" type="presParOf" srcId="{E6F4A3D0-E962-4DA9-B8E4-C53C32AE9BBD}" destId="{F5DC31D9-944C-457C-B717-D8908BF67DD9}" srcOrd="1" destOrd="0" presId="urn:microsoft.com/office/officeart/2005/8/layout/hList1"/>
    <dgm:cxn modelId="{E603A2E1-44B9-434A-9892-1240E000268E}" type="presParOf" srcId="{C201A152-AD28-4C0F-9DAD-B2AB04DF2D35}" destId="{42A5E40D-D13E-41A6-A0A6-A9B9FE1042F8}" srcOrd="3" destOrd="0" presId="urn:microsoft.com/office/officeart/2005/8/layout/hList1"/>
    <dgm:cxn modelId="{47626467-5B5A-41C6-807B-03F074E410BF}" type="presParOf" srcId="{C201A152-AD28-4C0F-9DAD-B2AB04DF2D35}" destId="{C7CB96DE-B4F3-49C0-AF02-19B7BBF62D63}" srcOrd="4" destOrd="0" presId="urn:microsoft.com/office/officeart/2005/8/layout/hList1"/>
    <dgm:cxn modelId="{01CD8890-8AD3-4C05-B470-D6FF207F52BD}" type="presParOf" srcId="{C7CB96DE-B4F3-49C0-AF02-19B7BBF62D63}" destId="{840525BB-49C9-488F-8F6B-4A3C1F1F248F}" srcOrd="0" destOrd="0" presId="urn:microsoft.com/office/officeart/2005/8/layout/hList1"/>
    <dgm:cxn modelId="{578F606F-F468-4BF0-9FC5-B1535D9B34DC}" type="presParOf" srcId="{C7CB96DE-B4F3-49C0-AF02-19B7BBF62D63}" destId="{D996C85F-AC3F-48BB-83E7-1922794564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3119C-F7AE-49F6-84FB-2287D0AC0C6F}">
      <dsp:nvSpPr>
        <dsp:cNvPr id="0" name=""/>
        <dsp:cNvSpPr/>
      </dsp:nvSpPr>
      <dsp:spPr>
        <a:xfrm>
          <a:off x="1102089" y="335682"/>
          <a:ext cx="1907255" cy="19075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E1933-C701-4B62-9F82-4BA9E59F6378}">
      <dsp:nvSpPr>
        <dsp:cNvPr id="0" name=""/>
        <dsp:cNvSpPr/>
      </dsp:nvSpPr>
      <dsp:spPr>
        <a:xfrm>
          <a:off x="1523655" y="1024363"/>
          <a:ext cx="1059825" cy="52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1" kern="1200" dirty="0" smtClean="0">
              <a:effectLst/>
              <a:latin typeface="Book Antiqua" panose="02040602050305030304" pitchFamily="18" charset="0"/>
              <a:ea typeface="+mn-ea"/>
              <a:cs typeface="Arial" panose="020B0604020202020204" pitchFamily="34" charset="0"/>
            </a:rPr>
            <a:t>Agir sur les Hommes</a:t>
          </a:r>
          <a:r>
            <a:rPr lang="fr-FR" sz="1500" kern="1200" dirty="0" smtClean="0">
              <a:effectLst/>
              <a:latin typeface="Calibri" panose="020F0502020204030204" pitchFamily="34" charset="0"/>
              <a:ea typeface="+mn-ea"/>
              <a:cs typeface="Arial" panose="020B0604020202020204" pitchFamily="34" charset="0"/>
            </a:rPr>
            <a:t> </a:t>
          </a:r>
          <a:endParaRPr lang="fr-FR" sz="1500" kern="1200" dirty="0">
            <a:latin typeface="Arial"/>
            <a:ea typeface="+mn-ea"/>
            <a:cs typeface="+mn-cs"/>
          </a:endParaRPr>
        </a:p>
      </dsp:txBody>
      <dsp:txXfrm>
        <a:off x="1523655" y="1024363"/>
        <a:ext cx="1059825" cy="529785"/>
      </dsp:txXfrm>
    </dsp:sp>
    <dsp:sp modelId="{476E2353-8460-4887-A03F-DEFD8F3F4022}">
      <dsp:nvSpPr>
        <dsp:cNvPr id="0" name=""/>
        <dsp:cNvSpPr/>
      </dsp:nvSpPr>
      <dsp:spPr>
        <a:xfrm>
          <a:off x="572355" y="1431708"/>
          <a:ext cx="1907255" cy="19075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FB679-CB95-45B5-8895-B3CAD1EBC206}">
      <dsp:nvSpPr>
        <dsp:cNvPr id="0" name=""/>
        <dsp:cNvSpPr/>
      </dsp:nvSpPr>
      <dsp:spPr>
        <a:xfrm>
          <a:off x="996071" y="2126730"/>
          <a:ext cx="1059825" cy="52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1" kern="1200" dirty="0" smtClean="0">
              <a:effectLst/>
              <a:latin typeface="Book Antiqua" panose="02040602050305030304" pitchFamily="18" charset="0"/>
              <a:ea typeface="+mn-ea"/>
              <a:cs typeface="Arial" panose="020B0604020202020204" pitchFamily="34" charset="0"/>
            </a:rPr>
            <a:t>Agir sur les projets </a:t>
          </a:r>
          <a:endParaRPr lang="fr-FR" sz="1500" b="1" kern="1200" dirty="0">
            <a:effectLst/>
            <a:latin typeface="Book Antiqua" panose="02040602050305030304" pitchFamily="18" charset="0"/>
            <a:ea typeface="+mn-ea"/>
            <a:cs typeface="Arial" panose="020B0604020202020204" pitchFamily="34" charset="0"/>
          </a:endParaRPr>
        </a:p>
      </dsp:txBody>
      <dsp:txXfrm>
        <a:off x="996071" y="2126730"/>
        <a:ext cx="1059825" cy="529785"/>
      </dsp:txXfrm>
    </dsp:sp>
    <dsp:sp modelId="{8E858947-89DA-4C1E-915F-A09D57908D80}">
      <dsp:nvSpPr>
        <dsp:cNvPr id="0" name=""/>
        <dsp:cNvSpPr/>
      </dsp:nvSpPr>
      <dsp:spPr>
        <a:xfrm>
          <a:off x="1237835" y="2658893"/>
          <a:ext cx="1638628" cy="163928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3600F-0FCE-4C84-9E97-E8C176464E52}">
      <dsp:nvSpPr>
        <dsp:cNvPr id="0" name=""/>
        <dsp:cNvSpPr/>
      </dsp:nvSpPr>
      <dsp:spPr>
        <a:xfrm>
          <a:off x="1526162" y="3230682"/>
          <a:ext cx="1059825" cy="52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1" kern="1200" dirty="0" smtClean="0">
              <a:effectLst/>
              <a:latin typeface="Book Antiqua" panose="02040602050305030304" pitchFamily="18" charset="0"/>
              <a:ea typeface="+mn-ea"/>
              <a:cs typeface="Arial" panose="020B0604020202020204" pitchFamily="34" charset="0"/>
            </a:rPr>
            <a:t>Agir sur le système</a:t>
          </a:r>
          <a:endParaRPr lang="fr-FR" sz="1500" b="1" kern="1200" dirty="0">
            <a:effectLst/>
            <a:latin typeface="Book Antiqua" panose="02040602050305030304" pitchFamily="18" charset="0"/>
            <a:ea typeface="+mn-ea"/>
            <a:cs typeface="Arial" panose="020B0604020202020204" pitchFamily="34" charset="0"/>
          </a:endParaRPr>
        </a:p>
      </dsp:txBody>
      <dsp:txXfrm>
        <a:off x="1526162" y="3230682"/>
        <a:ext cx="1059825" cy="529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7177F-0CE9-49CC-BCAE-B4E14FAFBC1F}">
      <dsp:nvSpPr>
        <dsp:cNvPr id="0" name=""/>
        <dsp:cNvSpPr/>
      </dsp:nvSpPr>
      <dsp:spPr>
        <a:xfrm>
          <a:off x="1905" y="606744"/>
          <a:ext cx="1857374" cy="551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t>Projets structurants </a:t>
          </a:r>
        </a:p>
      </dsp:txBody>
      <dsp:txXfrm>
        <a:off x="1905" y="606744"/>
        <a:ext cx="1857374" cy="551840"/>
      </dsp:txXfrm>
    </dsp:sp>
    <dsp:sp modelId="{A31B536F-733F-48F3-8A36-E8CE7AA73279}">
      <dsp:nvSpPr>
        <dsp:cNvPr id="0" name=""/>
        <dsp:cNvSpPr/>
      </dsp:nvSpPr>
      <dsp:spPr>
        <a:xfrm>
          <a:off x="1905" y="1158585"/>
          <a:ext cx="1857374" cy="2298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Ayant un effectif de bénéficiaires d’au moins 10 personnes ;</a:t>
          </a:r>
          <a:endParaRPr lang="fr-FR" sz="1400" kern="1200" dirty="0"/>
        </a:p>
        <a:p>
          <a:pPr marL="114300" lvl="1" indent="-114300" algn="l" defTabSz="622300">
            <a:lnSpc>
              <a:spcPct val="90000"/>
            </a:lnSpc>
            <a:spcBef>
              <a:spcPct val="0"/>
            </a:spcBef>
            <a:spcAft>
              <a:spcPct val="15000"/>
            </a:spcAft>
            <a:buChar char="••"/>
          </a:pPr>
          <a:r>
            <a:rPr lang="fr-FR" sz="1400" kern="1200" dirty="0" smtClean="0"/>
            <a:t>Employant 1 cadre permanent ;</a:t>
          </a:r>
          <a:endParaRPr lang="fr-FR" sz="1400" kern="1200" dirty="0"/>
        </a:p>
      </dsp:txBody>
      <dsp:txXfrm>
        <a:off x="1905" y="1158585"/>
        <a:ext cx="1857374" cy="2298669"/>
      </dsp:txXfrm>
    </dsp:sp>
    <dsp:sp modelId="{AD3F3EA3-D7D7-4CC2-8EE3-FA26EADB8899}">
      <dsp:nvSpPr>
        <dsp:cNvPr id="0" name=""/>
        <dsp:cNvSpPr/>
      </dsp:nvSpPr>
      <dsp:spPr>
        <a:xfrm>
          <a:off x="2119312" y="606744"/>
          <a:ext cx="1857374" cy="551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t>Micro-Projets</a:t>
          </a:r>
          <a:r>
            <a:rPr lang="fr-FR" sz="1400" kern="1200" dirty="0" smtClean="0"/>
            <a:t> </a:t>
          </a:r>
          <a:endParaRPr lang="fr-FR" sz="1400" kern="1200" dirty="0"/>
        </a:p>
      </dsp:txBody>
      <dsp:txXfrm>
        <a:off x="2119312" y="606744"/>
        <a:ext cx="1857374" cy="551840"/>
      </dsp:txXfrm>
    </dsp:sp>
    <dsp:sp modelId="{F5DC31D9-944C-457C-B717-D8908BF67DD9}">
      <dsp:nvSpPr>
        <dsp:cNvPr id="0" name=""/>
        <dsp:cNvSpPr/>
      </dsp:nvSpPr>
      <dsp:spPr>
        <a:xfrm>
          <a:off x="2119312" y="1158585"/>
          <a:ext cx="1857374" cy="2298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Bénéficie un individu ou plus ( jeunes et femmes);</a:t>
          </a:r>
          <a:endParaRPr lang="fr-FR" sz="1400" kern="1200" dirty="0"/>
        </a:p>
        <a:p>
          <a:pPr marL="114300" lvl="1" indent="-114300" algn="l" defTabSz="622300">
            <a:lnSpc>
              <a:spcPct val="90000"/>
            </a:lnSpc>
            <a:spcBef>
              <a:spcPct val="0"/>
            </a:spcBef>
            <a:spcAft>
              <a:spcPct val="15000"/>
            </a:spcAft>
            <a:buChar char="••"/>
          </a:pPr>
          <a:r>
            <a:rPr lang="fr-FR" sz="1400" kern="1200" dirty="0" smtClean="0"/>
            <a:t>Le nombre de projets par an dépend du budget déterminé dans le cadre du contrat programme  ;</a:t>
          </a:r>
          <a:endParaRPr lang="fr-FR" sz="1400" kern="1200" dirty="0"/>
        </a:p>
        <a:p>
          <a:pPr marL="114300" lvl="1" indent="-114300" algn="l" defTabSz="622300">
            <a:lnSpc>
              <a:spcPct val="90000"/>
            </a:lnSpc>
            <a:spcBef>
              <a:spcPct val="0"/>
            </a:spcBef>
            <a:spcAft>
              <a:spcPct val="15000"/>
            </a:spcAft>
            <a:buChar char="••"/>
          </a:pPr>
          <a:endParaRPr lang="fr-FR" sz="1400" kern="1200" dirty="0"/>
        </a:p>
      </dsp:txBody>
      <dsp:txXfrm>
        <a:off x="2119312" y="1158585"/>
        <a:ext cx="1857374" cy="2298669"/>
      </dsp:txXfrm>
    </dsp:sp>
    <dsp:sp modelId="{840525BB-49C9-488F-8F6B-4A3C1F1F248F}">
      <dsp:nvSpPr>
        <dsp:cNvPr id="0" name=""/>
        <dsp:cNvSpPr/>
      </dsp:nvSpPr>
      <dsp:spPr>
        <a:xfrm>
          <a:off x="4236719" y="606744"/>
          <a:ext cx="1857374" cy="551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t>Une action de soutien</a:t>
          </a:r>
        </a:p>
      </dsp:txBody>
      <dsp:txXfrm>
        <a:off x="4236719" y="606744"/>
        <a:ext cx="1857374" cy="551840"/>
      </dsp:txXfrm>
    </dsp:sp>
    <dsp:sp modelId="{D996C85F-AC3F-48BB-83E7-192279456463}">
      <dsp:nvSpPr>
        <dsp:cNvPr id="0" name=""/>
        <dsp:cNvSpPr/>
      </dsp:nvSpPr>
      <dsp:spPr>
        <a:xfrm>
          <a:off x="4236719" y="1158585"/>
          <a:ext cx="1857374" cy="2298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Adossée à un partenaire institutionnel de tutelle pour l’accompagnement technique et éventuellement avec un complément d’investissement ;</a:t>
          </a:r>
          <a:endParaRPr lang="fr-FR" sz="1400" kern="1200" dirty="0"/>
        </a:p>
        <a:p>
          <a:pPr marL="114300" lvl="1" indent="-114300" algn="l" defTabSz="622300">
            <a:lnSpc>
              <a:spcPct val="90000"/>
            </a:lnSpc>
            <a:spcBef>
              <a:spcPct val="0"/>
            </a:spcBef>
            <a:spcAft>
              <a:spcPct val="15000"/>
            </a:spcAft>
            <a:buChar char="••"/>
          </a:pPr>
          <a:endParaRPr lang="fr-FR" sz="1400" kern="1200" dirty="0"/>
        </a:p>
      </dsp:txBody>
      <dsp:txXfrm>
        <a:off x="4236719" y="1158585"/>
        <a:ext cx="1857374" cy="229866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473552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68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517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81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9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5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04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53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354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437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2867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2034925"/>
            <a:ext cx="5832600" cy="15465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b="1"/>
            </a:lvl1pPr>
            <a:lvl2pPr lvl="1" rtl="0">
              <a:spcBef>
                <a:spcPts val="0"/>
              </a:spcBef>
              <a:spcAft>
                <a:spcPts val="0"/>
              </a:spcAft>
              <a:buSzPts val="4800"/>
              <a:buNone/>
              <a:defRPr sz="4800" b="1"/>
            </a:lvl2pPr>
            <a:lvl3pPr lvl="2" rtl="0">
              <a:spcBef>
                <a:spcPts val="0"/>
              </a:spcBef>
              <a:spcAft>
                <a:spcPts val="0"/>
              </a:spcAft>
              <a:buSzPts val="4800"/>
              <a:buNone/>
              <a:defRPr sz="4800" b="1"/>
            </a:lvl3pPr>
            <a:lvl4pPr lvl="3" rtl="0">
              <a:spcBef>
                <a:spcPts val="0"/>
              </a:spcBef>
              <a:spcAft>
                <a:spcPts val="0"/>
              </a:spcAft>
              <a:buSzPts val="4800"/>
              <a:buNone/>
              <a:defRPr sz="4800" b="1"/>
            </a:lvl4pPr>
            <a:lvl5pPr lvl="4" rtl="0">
              <a:spcBef>
                <a:spcPts val="0"/>
              </a:spcBef>
              <a:spcAft>
                <a:spcPts val="0"/>
              </a:spcAft>
              <a:buSzPts val="4800"/>
              <a:buNone/>
              <a:defRPr sz="4800" b="1"/>
            </a:lvl5pPr>
            <a:lvl6pPr lvl="5" rtl="0">
              <a:spcBef>
                <a:spcPts val="0"/>
              </a:spcBef>
              <a:spcAft>
                <a:spcPts val="0"/>
              </a:spcAft>
              <a:buSzPts val="4800"/>
              <a:buNone/>
              <a:defRPr sz="4800" b="1"/>
            </a:lvl6pPr>
            <a:lvl7pPr lvl="6" rtl="0">
              <a:spcBef>
                <a:spcPts val="0"/>
              </a:spcBef>
              <a:spcAft>
                <a:spcPts val="0"/>
              </a:spcAft>
              <a:buSzPts val="4800"/>
              <a:buNone/>
              <a:defRPr sz="4800" b="1"/>
            </a:lvl7pPr>
            <a:lvl8pPr lvl="7" rtl="0">
              <a:spcBef>
                <a:spcPts val="0"/>
              </a:spcBef>
              <a:spcAft>
                <a:spcPts val="0"/>
              </a:spcAft>
              <a:buSzPts val="4800"/>
              <a:buNone/>
              <a:defRPr sz="4800" b="1"/>
            </a:lvl8pPr>
            <a:lvl9pPr lvl="8" rtl="0">
              <a:spcBef>
                <a:spcPts val="0"/>
              </a:spcBef>
              <a:spcAft>
                <a:spcPts val="0"/>
              </a:spcAft>
              <a:buSzPts val="4800"/>
              <a:buNone/>
              <a:defRPr sz="4800" b="1"/>
            </a:lvl9pPr>
          </a:lstStyle>
          <a:p>
            <a:endParaRPr/>
          </a:p>
        </p:txBody>
      </p:sp>
      <p:sp>
        <p:nvSpPr>
          <p:cNvPr id="28" name="Google Shape;28;p3"/>
          <p:cNvSpPr txBox="1">
            <a:spLocks noGrp="1"/>
          </p:cNvSpPr>
          <p:nvPr>
            <p:ph type="subTitle" idx="1"/>
          </p:nvPr>
        </p:nvSpPr>
        <p:spPr>
          <a:xfrm>
            <a:off x="1546025" y="3710548"/>
            <a:ext cx="5832600" cy="1046400"/>
          </a:xfrm>
          <a:prstGeom prst="rect">
            <a:avLst/>
          </a:prstGeom>
        </p:spPr>
        <p:txBody>
          <a:bodyPr spcFirstLastPara="1" wrap="square" lIns="91425" tIns="91425" rIns="91425" bIns="91425" anchor="t" anchorCtr="0"/>
          <a:lstStyle>
            <a:lvl1pPr lvl="0" rtl="0">
              <a:spcBef>
                <a:spcPts val="0"/>
              </a:spcBef>
              <a:spcAft>
                <a:spcPts val="0"/>
              </a:spcAft>
              <a:buClr>
                <a:srgbClr val="607D8B"/>
              </a:buClr>
              <a:buSzPts val="3000"/>
              <a:buNone/>
              <a:defRPr>
                <a:solidFill>
                  <a:srgbClr val="607D8B"/>
                </a:solidFill>
              </a:defRPr>
            </a:lvl1pPr>
            <a:lvl2pPr lvl="1" rtl="0">
              <a:spcBef>
                <a:spcPts val="0"/>
              </a:spcBef>
              <a:spcAft>
                <a:spcPts val="0"/>
              </a:spcAft>
              <a:buClr>
                <a:srgbClr val="607D8B"/>
              </a:buClr>
              <a:buSzPts val="3000"/>
              <a:buNone/>
              <a:defRPr sz="3000">
                <a:solidFill>
                  <a:srgbClr val="607D8B"/>
                </a:solidFill>
              </a:defRPr>
            </a:lvl2pPr>
            <a:lvl3pPr lvl="2" rtl="0">
              <a:spcBef>
                <a:spcPts val="0"/>
              </a:spcBef>
              <a:spcAft>
                <a:spcPts val="0"/>
              </a:spcAft>
              <a:buClr>
                <a:srgbClr val="607D8B"/>
              </a:buClr>
              <a:buSzPts val="3000"/>
              <a:buNone/>
              <a:defRPr sz="3000">
                <a:solidFill>
                  <a:srgbClr val="607D8B"/>
                </a:solidFill>
              </a:defRPr>
            </a:lvl3pPr>
            <a:lvl4pPr lvl="3" rtl="0">
              <a:spcBef>
                <a:spcPts val="0"/>
              </a:spcBef>
              <a:spcAft>
                <a:spcPts val="0"/>
              </a:spcAft>
              <a:buClr>
                <a:srgbClr val="607D8B"/>
              </a:buClr>
              <a:buSzPts val="3000"/>
              <a:buNone/>
              <a:defRPr sz="3000">
                <a:solidFill>
                  <a:srgbClr val="607D8B"/>
                </a:solidFill>
              </a:defRPr>
            </a:lvl4pPr>
            <a:lvl5pPr lvl="4" rtl="0">
              <a:spcBef>
                <a:spcPts val="0"/>
              </a:spcBef>
              <a:spcAft>
                <a:spcPts val="0"/>
              </a:spcAft>
              <a:buClr>
                <a:srgbClr val="607D8B"/>
              </a:buClr>
              <a:buSzPts val="3000"/>
              <a:buNone/>
              <a:defRPr sz="3000">
                <a:solidFill>
                  <a:srgbClr val="607D8B"/>
                </a:solidFill>
              </a:defRPr>
            </a:lvl5pPr>
            <a:lvl6pPr lvl="5" rtl="0">
              <a:spcBef>
                <a:spcPts val="0"/>
              </a:spcBef>
              <a:spcAft>
                <a:spcPts val="0"/>
              </a:spcAft>
              <a:buClr>
                <a:srgbClr val="607D8B"/>
              </a:buClr>
              <a:buSzPts val="3000"/>
              <a:buNone/>
              <a:defRPr sz="3000">
                <a:solidFill>
                  <a:srgbClr val="607D8B"/>
                </a:solidFill>
              </a:defRPr>
            </a:lvl6pPr>
            <a:lvl7pPr lvl="6" rtl="0">
              <a:spcBef>
                <a:spcPts val="0"/>
              </a:spcBef>
              <a:spcAft>
                <a:spcPts val="0"/>
              </a:spcAft>
              <a:buClr>
                <a:srgbClr val="607D8B"/>
              </a:buClr>
              <a:buSzPts val="3000"/>
              <a:buNone/>
              <a:defRPr sz="3000">
                <a:solidFill>
                  <a:srgbClr val="607D8B"/>
                </a:solidFill>
              </a:defRPr>
            </a:lvl7pPr>
            <a:lvl8pPr lvl="7" rtl="0">
              <a:spcBef>
                <a:spcPts val="0"/>
              </a:spcBef>
              <a:spcAft>
                <a:spcPts val="0"/>
              </a:spcAft>
              <a:buClr>
                <a:srgbClr val="607D8B"/>
              </a:buClr>
              <a:buSzPts val="3000"/>
              <a:buNone/>
              <a:defRPr sz="3000">
                <a:solidFill>
                  <a:srgbClr val="607D8B"/>
                </a:solidFill>
              </a:defRPr>
            </a:lvl8pPr>
            <a:lvl9pPr lvl="8" rtl="0">
              <a:spcBef>
                <a:spcPts val="0"/>
              </a:spcBef>
              <a:spcAft>
                <a:spcPts val="0"/>
              </a:spcAft>
              <a:buClr>
                <a:srgbClr val="607D8B"/>
              </a:buClr>
              <a:buSzPts val="3000"/>
              <a:buNone/>
              <a:defRPr sz="3000">
                <a:solidFill>
                  <a:srgbClr val="607D8B"/>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682267"/>
            <a:ext cx="7571700" cy="47649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5"/>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complete pattern">
  <p:cSld name="Blank complete pattern">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p:nvPr/>
        </p:nvSpPr>
        <p:spPr>
          <a:xfrm>
            <a:off x="-26550" y="-19800"/>
            <a:ext cx="9197100" cy="68976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3071514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410826"/>
            <a:ext cx="7571700" cy="936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682267"/>
            <a:ext cx="7571700" cy="47649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CFD8DC"/>
              </a:buClr>
              <a:buSzPts val="3000"/>
              <a:buFont typeface="Source Sans Pro"/>
              <a:buChar char="◎"/>
              <a:defRPr sz="3000">
                <a:solidFill>
                  <a:srgbClr val="263238"/>
                </a:solidFill>
                <a:latin typeface="Source Sans Pro"/>
                <a:ea typeface="Source Sans Pro"/>
                <a:cs typeface="Source Sans Pro"/>
                <a:sym typeface="Source Sans Pro"/>
              </a:defRPr>
            </a:lvl1pPr>
            <a:lvl2pPr marL="914400" lvl="1"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2pPr>
            <a:lvl3pPr marL="1371600" lvl="2"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3pPr>
            <a:lvl4pPr marL="1828800" lvl="3"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4pPr>
            <a:lvl5pPr marL="2286000" lvl="4"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5pPr>
            <a:lvl6pPr marL="2743200" lvl="5"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6pPr>
            <a:lvl7pPr marL="3200400" lvl="6"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7pPr>
            <a:lvl8pPr marL="3657600" lvl="7"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8pPr>
            <a:lvl9pPr marL="4114800" lvl="8"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6333134"/>
            <a:ext cx="548700" cy="525000"/>
          </a:xfrm>
          <a:prstGeom prst="rect">
            <a:avLst/>
          </a:prstGeom>
          <a:noFill/>
          <a:ln>
            <a:noFill/>
          </a:ln>
        </p:spPr>
        <p:txBody>
          <a:bodyPr spcFirstLastPara="1" wrap="square" lIns="91425" tIns="91425" rIns="91425" bIns="91425" anchor="t" anchorCtr="0">
            <a:noAutofit/>
          </a:bodyPr>
          <a:lstStyle>
            <a:lvl1pPr lvl="0" algn="r">
              <a:buNone/>
              <a:defRPr sz="1300" b="1">
                <a:solidFill>
                  <a:srgbClr val="0091EA"/>
                </a:solidFill>
                <a:latin typeface="Source Sans Pro"/>
                <a:ea typeface="Source Sans Pro"/>
                <a:cs typeface="Source Sans Pro"/>
                <a:sym typeface="Source Sans Pro"/>
              </a:defRPr>
            </a:lvl1pPr>
            <a:lvl2pPr lvl="1" algn="r">
              <a:buNone/>
              <a:defRPr sz="1300" b="1">
                <a:solidFill>
                  <a:srgbClr val="0091EA"/>
                </a:solidFill>
                <a:latin typeface="Source Sans Pro"/>
                <a:ea typeface="Source Sans Pro"/>
                <a:cs typeface="Source Sans Pro"/>
                <a:sym typeface="Source Sans Pro"/>
              </a:defRPr>
            </a:lvl2pPr>
            <a:lvl3pPr lvl="2" algn="r">
              <a:buNone/>
              <a:defRPr sz="1300" b="1">
                <a:solidFill>
                  <a:srgbClr val="0091EA"/>
                </a:solidFill>
                <a:latin typeface="Source Sans Pro"/>
                <a:ea typeface="Source Sans Pro"/>
                <a:cs typeface="Source Sans Pro"/>
                <a:sym typeface="Source Sans Pro"/>
              </a:defRPr>
            </a:lvl3pPr>
            <a:lvl4pPr lvl="3" algn="r">
              <a:buNone/>
              <a:defRPr sz="1300" b="1">
                <a:solidFill>
                  <a:srgbClr val="0091EA"/>
                </a:solidFill>
                <a:latin typeface="Source Sans Pro"/>
                <a:ea typeface="Source Sans Pro"/>
                <a:cs typeface="Source Sans Pro"/>
                <a:sym typeface="Source Sans Pro"/>
              </a:defRPr>
            </a:lvl4pPr>
            <a:lvl5pPr lvl="4" algn="r">
              <a:buNone/>
              <a:defRPr sz="1300" b="1">
                <a:solidFill>
                  <a:srgbClr val="0091EA"/>
                </a:solidFill>
                <a:latin typeface="Source Sans Pro"/>
                <a:ea typeface="Source Sans Pro"/>
                <a:cs typeface="Source Sans Pro"/>
                <a:sym typeface="Source Sans Pro"/>
              </a:defRPr>
            </a:lvl5pPr>
            <a:lvl6pPr lvl="5" algn="r">
              <a:buNone/>
              <a:defRPr sz="1300" b="1">
                <a:solidFill>
                  <a:srgbClr val="0091EA"/>
                </a:solidFill>
                <a:latin typeface="Source Sans Pro"/>
                <a:ea typeface="Source Sans Pro"/>
                <a:cs typeface="Source Sans Pro"/>
                <a:sym typeface="Source Sans Pro"/>
              </a:defRPr>
            </a:lvl6pPr>
            <a:lvl7pPr lvl="6" algn="r">
              <a:buNone/>
              <a:defRPr sz="1300" b="1">
                <a:solidFill>
                  <a:srgbClr val="0091EA"/>
                </a:solidFill>
                <a:latin typeface="Source Sans Pro"/>
                <a:ea typeface="Source Sans Pro"/>
                <a:cs typeface="Source Sans Pro"/>
                <a:sym typeface="Source Sans Pro"/>
              </a:defRPr>
            </a:lvl7pPr>
            <a:lvl8pPr lvl="7" algn="r">
              <a:buNone/>
              <a:defRPr sz="1300" b="1">
                <a:solidFill>
                  <a:srgbClr val="0091EA"/>
                </a:solidFill>
                <a:latin typeface="Source Sans Pro"/>
                <a:ea typeface="Source Sans Pro"/>
                <a:cs typeface="Source Sans Pro"/>
                <a:sym typeface="Source Sans Pro"/>
              </a:defRPr>
            </a:lvl8pPr>
            <a:lvl9pPr lvl="8" algn="r">
              <a:buNone/>
              <a:defRPr sz="1300" b="1">
                <a:solidFill>
                  <a:srgbClr val="0091EA"/>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9"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arget="../media/image13.jpeg" Type="http://schemas.openxmlformats.org/officeDocument/2006/relationships/image"/><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Layout" Target="../slideLayouts/slideLayout2.xml"/><Relationship Id="rId15" Type="http://schemas.openxmlformats.org/officeDocument/2006/relationships/image" Target="../media/image18.jpg"/><Relationship Id="rId1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indh.m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589529" y="2564561"/>
            <a:ext cx="6266335" cy="90017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6000" dirty="0">
              <a:solidFill>
                <a:srgbClr val="CFD8DC"/>
              </a:solidFill>
            </a:endParaRPr>
          </a:p>
          <a:p>
            <a:pPr lvl="0" algn="ctr"/>
            <a:r>
              <a:rPr lang="fr-FR" sz="2000" dirty="0"/>
              <a:t>Programme d’Amélioration du Revenu et d’Inclusion Economique des Jeunes</a:t>
            </a:r>
            <a:endParaRPr sz="2000" dirty="0"/>
          </a:p>
        </p:txBody>
      </p:sp>
      <p:sp>
        <p:nvSpPr>
          <p:cNvPr id="99" name="Google Shape;99;p15"/>
          <p:cNvSpPr txBox="1">
            <a:spLocks noGrp="1"/>
          </p:cNvSpPr>
          <p:nvPr>
            <p:ph type="sldNum" idx="4294967295"/>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a:t>
            </a:fld>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522" y="3770486"/>
            <a:ext cx="1439006" cy="891377"/>
          </a:xfrm>
          <a:prstGeom prst="rect">
            <a:avLst/>
          </a:prstGeom>
          <a:ln>
            <a:noFill/>
          </a:ln>
          <a:effectLst>
            <a:softEdge rad="112500"/>
          </a:effec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241" y="3750563"/>
            <a:ext cx="1439006" cy="908447"/>
          </a:xfrm>
          <a:prstGeom prst="rect">
            <a:avLst/>
          </a:prstGeom>
          <a:ln>
            <a:noFill/>
          </a:ln>
          <a:effectLst>
            <a:softEdge rad="112500"/>
          </a:effectLst>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0918" y="3753702"/>
            <a:ext cx="1440161" cy="967281"/>
          </a:xfrm>
          <a:prstGeom prst="rect">
            <a:avLst/>
          </a:prstGeom>
          <a:ln>
            <a:noFill/>
          </a:ln>
          <a:effectLst>
            <a:softEdge rad="112500"/>
          </a:effectLst>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2140" y="3770486"/>
            <a:ext cx="1440160" cy="891377"/>
          </a:xfrm>
          <a:prstGeom prst="rect">
            <a:avLst/>
          </a:prstGeom>
          <a:ln>
            <a:noFill/>
          </a:ln>
          <a:effectLst>
            <a:softEdge rad="112500"/>
          </a:effectLst>
        </p:spPr>
      </p:pic>
      <p:pic>
        <p:nvPicPr>
          <p:cNvPr id="9" name="Picture 2" descr="Logo"/>
          <p:cNvPicPr>
            <a:picLocks noChangeAspect="1" noChangeArrowheads="1"/>
          </p:cNvPicPr>
          <p:nvPr/>
        </p:nvPicPr>
        <p:blipFill>
          <a:blip r:embed="rId7">
            <a:extLst>
              <a:ext uri="{28A0092B-C50C-407E-A947-70E740481C1C}">
                <a14:useLocalDpi xmlns:a14="http://schemas.microsoft.com/office/drawing/2010/main" val="0"/>
              </a:ext>
            </a:extLst>
          </a:blip>
          <a:srcRect l="10818" t="10413" r="9145" b="339"/>
          <a:stretch>
            <a:fillRect/>
          </a:stretch>
        </p:blipFill>
        <p:spPr bwMode="auto">
          <a:xfrm>
            <a:off x="3299408" y="1709831"/>
            <a:ext cx="2520280" cy="71880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97;p15"/>
          <p:cNvSpPr txBox="1">
            <a:spLocks/>
          </p:cNvSpPr>
          <p:nvPr/>
        </p:nvSpPr>
        <p:spPr>
          <a:xfrm>
            <a:off x="1374324" y="5157192"/>
            <a:ext cx="6696744" cy="10044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ts val="4800"/>
              <a:buFont typeface="Roboto Slab"/>
              <a:buNone/>
              <a:defRPr sz="4800" b="1" i="0" u="none" strike="noStrike" cap="none">
                <a:solidFill>
                  <a:srgbClr val="0091EA"/>
                </a:solidFill>
                <a:latin typeface="Roboto Slab"/>
                <a:ea typeface="Roboto Slab"/>
                <a:cs typeface="Roboto Slab"/>
                <a:sym typeface="Roboto Slab"/>
              </a:defRPr>
            </a:lvl1pPr>
            <a:lvl2pPr marR="0" lvl="1" algn="l" rtl="0">
              <a:lnSpc>
                <a:spcPct val="100000"/>
              </a:lnSpc>
              <a:spcBef>
                <a:spcPts val="0"/>
              </a:spcBef>
              <a:spcAft>
                <a:spcPts val="0"/>
              </a:spcAft>
              <a:buClr>
                <a:srgbClr val="0091EA"/>
              </a:buClr>
              <a:buSzPts val="4800"/>
              <a:buFont typeface="Roboto Slab"/>
              <a:buNone/>
              <a:defRPr sz="4800" b="1" i="0" u="none" strike="noStrike" cap="none">
                <a:solidFill>
                  <a:srgbClr val="0091EA"/>
                </a:solidFill>
                <a:latin typeface="Roboto Slab"/>
                <a:ea typeface="Roboto Slab"/>
                <a:cs typeface="Roboto Slab"/>
                <a:sym typeface="Roboto Slab"/>
              </a:defRPr>
            </a:lvl2pPr>
            <a:lvl3pPr marR="0" lvl="2" algn="l" rtl="0">
              <a:lnSpc>
                <a:spcPct val="100000"/>
              </a:lnSpc>
              <a:spcBef>
                <a:spcPts val="0"/>
              </a:spcBef>
              <a:spcAft>
                <a:spcPts val="0"/>
              </a:spcAft>
              <a:buClr>
                <a:srgbClr val="0091EA"/>
              </a:buClr>
              <a:buSzPts val="4800"/>
              <a:buFont typeface="Roboto Slab"/>
              <a:buNone/>
              <a:defRPr sz="4800" b="1" i="0" u="none" strike="noStrike" cap="none">
                <a:solidFill>
                  <a:srgbClr val="0091EA"/>
                </a:solidFill>
                <a:latin typeface="Roboto Slab"/>
                <a:ea typeface="Roboto Slab"/>
                <a:cs typeface="Roboto Slab"/>
                <a:sym typeface="Roboto Slab"/>
              </a:defRPr>
            </a:lvl3pPr>
            <a:lvl4pPr marR="0" lvl="3" algn="l" rtl="0">
              <a:lnSpc>
                <a:spcPct val="100000"/>
              </a:lnSpc>
              <a:spcBef>
                <a:spcPts val="0"/>
              </a:spcBef>
              <a:spcAft>
                <a:spcPts val="0"/>
              </a:spcAft>
              <a:buClr>
                <a:srgbClr val="0091EA"/>
              </a:buClr>
              <a:buSzPts val="4800"/>
              <a:buFont typeface="Roboto Slab"/>
              <a:buNone/>
              <a:defRPr sz="4800" b="1" i="0" u="none" strike="noStrike" cap="none">
                <a:solidFill>
                  <a:srgbClr val="0091EA"/>
                </a:solidFill>
                <a:latin typeface="Roboto Slab"/>
                <a:ea typeface="Roboto Slab"/>
                <a:cs typeface="Roboto Slab"/>
                <a:sym typeface="Roboto Slab"/>
              </a:defRPr>
            </a:lvl4pPr>
            <a:lvl5pPr marR="0" lvl="4" algn="l" rtl="0">
              <a:lnSpc>
                <a:spcPct val="100000"/>
              </a:lnSpc>
              <a:spcBef>
                <a:spcPts val="0"/>
              </a:spcBef>
              <a:spcAft>
                <a:spcPts val="0"/>
              </a:spcAft>
              <a:buClr>
                <a:srgbClr val="0091EA"/>
              </a:buClr>
              <a:buSzPts val="4800"/>
              <a:buFont typeface="Roboto Slab"/>
              <a:buNone/>
              <a:defRPr sz="4800" b="1" i="0" u="none" strike="noStrike" cap="none">
                <a:solidFill>
                  <a:srgbClr val="0091EA"/>
                </a:solidFill>
                <a:latin typeface="Roboto Slab"/>
                <a:ea typeface="Roboto Slab"/>
                <a:cs typeface="Roboto Slab"/>
                <a:sym typeface="Roboto Slab"/>
              </a:defRPr>
            </a:lvl5pPr>
            <a:lvl6pPr marR="0" lvl="5" algn="l" rtl="0">
              <a:lnSpc>
                <a:spcPct val="100000"/>
              </a:lnSpc>
              <a:spcBef>
                <a:spcPts val="0"/>
              </a:spcBef>
              <a:spcAft>
                <a:spcPts val="0"/>
              </a:spcAft>
              <a:buClr>
                <a:srgbClr val="0091EA"/>
              </a:buClr>
              <a:buSzPts val="4800"/>
              <a:buFont typeface="Roboto Slab"/>
              <a:buNone/>
              <a:defRPr sz="4800" b="1" i="0" u="none" strike="noStrike" cap="none">
                <a:solidFill>
                  <a:srgbClr val="0091EA"/>
                </a:solidFill>
                <a:latin typeface="Roboto Slab"/>
                <a:ea typeface="Roboto Slab"/>
                <a:cs typeface="Roboto Slab"/>
                <a:sym typeface="Roboto Slab"/>
              </a:defRPr>
            </a:lvl6pPr>
            <a:lvl7pPr marR="0" lvl="6" algn="l" rtl="0">
              <a:lnSpc>
                <a:spcPct val="100000"/>
              </a:lnSpc>
              <a:spcBef>
                <a:spcPts val="0"/>
              </a:spcBef>
              <a:spcAft>
                <a:spcPts val="0"/>
              </a:spcAft>
              <a:buClr>
                <a:srgbClr val="0091EA"/>
              </a:buClr>
              <a:buSzPts val="4800"/>
              <a:buFont typeface="Roboto Slab"/>
              <a:buNone/>
              <a:defRPr sz="4800" b="1" i="0" u="none" strike="noStrike" cap="none">
                <a:solidFill>
                  <a:srgbClr val="0091EA"/>
                </a:solidFill>
                <a:latin typeface="Roboto Slab"/>
                <a:ea typeface="Roboto Slab"/>
                <a:cs typeface="Roboto Slab"/>
                <a:sym typeface="Roboto Slab"/>
              </a:defRPr>
            </a:lvl7pPr>
            <a:lvl8pPr marR="0" lvl="7" algn="l" rtl="0">
              <a:lnSpc>
                <a:spcPct val="100000"/>
              </a:lnSpc>
              <a:spcBef>
                <a:spcPts val="0"/>
              </a:spcBef>
              <a:spcAft>
                <a:spcPts val="0"/>
              </a:spcAft>
              <a:buClr>
                <a:srgbClr val="0091EA"/>
              </a:buClr>
              <a:buSzPts val="4800"/>
              <a:buFont typeface="Roboto Slab"/>
              <a:buNone/>
              <a:defRPr sz="4800" b="1" i="0" u="none" strike="noStrike" cap="none">
                <a:solidFill>
                  <a:srgbClr val="0091EA"/>
                </a:solidFill>
                <a:latin typeface="Roboto Slab"/>
                <a:ea typeface="Roboto Slab"/>
                <a:cs typeface="Roboto Slab"/>
                <a:sym typeface="Roboto Slab"/>
              </a:defRPr>
            </a:lvl8pPr>
            <a:lvl9pPr marR="0" lvl="8" algn="l" rtl="0">
              <a:lnSpc>
                <a:spcPct val="100000"/>
              </a:lnSpc>
              <a:spcBef>
                <a:spcPts val="0"/>
              </a:spcBef>
              <a:spcAft>
                <a:spcPts val="0"/>
              </a:spcAft>
              <a:buClr>
                <a:srgbClr val="0091EA"/>
              </a:buClr>
              <a:buSzPts val="4800"/>
              <a:buFont typeface="Roboto Slab"/>
              <a:buNone/>
              <a:defRPr sz="4800" b="1" i="0" u="none" strike="noStrike" cap="none">
                <a:solidFill>
                  <a:srgbClr val="0091EA"/>
                </a:solidFill>
                <a:latin typeface="Roboto Slab"/>
                <a:ea typeface="Roboto Slab"/>
                <a:cs typeface="Roboto Slab"/>
                <a:sym typeface="Roboto Slab"/>
              </a:defRPr>
            </a:lvl9pPr>
          </a:lstStyle>
          <a:p>
            <a:pPr algn="ctr"/>
            <a:r>
              <a:rPr lang="fr-FR" sz="1600" dirty="0" smtClean="0"/>
              <a:t>Rencontre des chefs de la Division de l’Action Sociale </a:t>
            </a:r>
          </a:p>
          <a:p>
            <a:pPr algn="ctr"/>
            <a:r>
              <a:rPr lang="fr-FR" sz="1600" dirty="0" smtClean="0"/>
              <a:t>Rabat les 02 et 03 Novembre 2018</a:t>
            </a:r>
            <a:endParaRPr lang="fr-FR" sz="1600" dirty="0"/>
          </a:p>
        </p:txBody>
      </p:sp>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9553" y="262973"/>
            <a:ext cx="1159990" cy="697709"/>
          </a:xfrm>
          <a:prstGeom prst="rect">
            <a:avLst/>
          </a:prstGeom>
        </p:spPr>
      </p:pic>
      <p:sp>
        <p:nvSpPr>
          <p:cNvPr id="12" name="Rectangle 11"/>
          <p:cNvSpPr/>
          <p:nvPr/>
        </p:nvSpPr>
        <p:spPr>
          <a:xfrm>
            <a:off x="3344535" y="1007779"/>
            <a:ext cx="2430026" cy="607859"/>
          </a:xfrm>
          <a:prstGeom prst="rect">
            <a:avLst/>
          </a:prstGeom>
        </p:spPr>
        <p:txBody>
          <a:bodyPr wrap="square">
            <a:spAutoFit/>
          </a:bodyPr>
          <a:lstStyle/>
          <a:p>
            <a:pPr algn="ctr">
              <a:lnSpc>
                <a:spcPct val="115000"/>
              </a:lnSpc>
              <a:spcAft>
                <a:spcPts val="0"/>
              </a:spcAft>
            </a:pPr>
            <a:r>
              <a:rPr lang="fr-FR" sz="1000" b="1" dirty="0">
                <a:latin typeface="Times New Roman" panose="02020603050405020304" pitchFamily="18" charset="0"/>
                <a:ea typeface="Calibri" panose="020F0502020204030204" pitchFamily="34" charset="0"/>
                <a:cs typeface="Arial" panose="020B0604020202020204" pitchFamily="34" charset="0"/>
              </a:rPr>
              <a:t>ROYAUME DU MAROC                                                                                         MINISTERE DE L’INTERIEUR</a:t>
            </a:r>
            <a:endParaRPr lang="fr-FR" sz="900" dirty="0">
              <a:latin typeface="Calibri" panose="020F0502020204030204" pitchFamily="34" charset="0"/>
              <a:ea typeface="Calibri" panose="020F0502020204030204" pitchFamily="34" charset="0"/>
              <a:cs typeface="Arial" panose="020B0604020202020204" pitchFamily="34" charset="0"/>
            </a:endParaRPr>
          </a:p>
          <a:p>
            <a:pPr algn="ctr"/>
            <a:r>
              <a:rPr lang="fr-FR" sz="1000" b="1" dirty="0">
                <a:latin typeface="Times New Roman" panose="02020603050405020304" pitchFamily="18" charset="0"/>
                <a:ea typeface="Calibri" panose="020F0502020204030204" pitchFamily="34" charset="0"/>
              </a:rPr>
              <a:t>CN/INDH</a:t>
            </a:r>
            <a:endParaRPr lang="fr-FR" sz="1050" dirty="0"/>
          </a:p>
        </p:txBody>
      </p:sp>
    </p:spTree>
    <p:extLst>
      <p:ext uri="{BB962C8B-B14F-4D97-AF65-F5344CB8AC3E}">
        <p14:creationId xmlns:p14="http://schemas.microsoft.com/office/powerpoint/2010/main" val="2255241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Google Shape;112;p17"/>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
        <p:nvSpPr>
          <p:cNvPr id="19" name="Google Shape;248;p27"/>
          <p:cNvSpPr txBox="1">
            <a:spLocks/>
          </p:cNvSpPr>
          <p:nvPr/>
        </p:nvSpPr>
        <p:spPr>
          <a:xfrm>
            <a:off x="1088252" y="1107744"/>
            <a:ext cx="7864832" cy="4490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marR="0" lvl="1"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2pPr>
            <a:lvl3pPr marR="0" lvl="2"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3pPr>
            <a:lvl4pPr marR="0" lvl="3"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4pPr>
            <a:lvl5pPr marR="0" lvl="4"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5pPr>
            <a:lvl6pPr marR="0" lvl="5"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6pPr>
            <a:lvl7pPr marR="0" lvl="6"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7pPr>
            <a:lvl8pPr marR="0" lvl="7"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8pPr>
            <a:lvl9pPr marR="0" lvl="8"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9pPr>
          </a:lstStyle>
          <a:p>
            <a:r>
              <a:rPr lang="fr-FR" sz="2400" b="1" dirty="0"/>
              <a:t>Critères d’éligibilité afférents aux </a:t>
            </a:r>
            <a:endParaRPr lang="fr-FR" sz="2400" b="1" dirty="0" smtClean="0"/>
          </a:p>
          <a:p>
            <a:r>
              <a:rPr lang="fr-FR" sz="2400" b="1" dirty="0" smtClean="0"/>
              <a:t>porteurs </a:t>
            </a:r>
            <a:r>
              <a:rPr lang="fr-FR" sz="2400" b="1" dirty="0"/>
              <a:t>de projets </a:t>
            </a:r>
          </a:p>
        </p:txBody>
      </p:sp>
      <p:sp>
        <p:nvSpPr>
          <p:cNvPr id="20" name="ZoneTexte 19"/>
          <p:cNvSpPr txBox="1"/>
          <p:nvPr/>
        </p:nvSpPr>
        <p:spPr>
          <a:xfrm>
            <a:off x="1115617" y="1556792"/>
            <a:ext cx="6192687" cy="4278094"/>
          </a:xfrm>
          <a:prstGeom prst="rect">
            <a:avLst/>
          </a:prstGeom>
          <a:noFill/>
        </p:spPr>
        <p:txBody>
          <a:bodyPr wrap="square" rtlCol="0">
            <a:spAutoFit/>
          </a:bodyPr>
          <a:lstStyle/>
          <a:p>
            <a:pPr algn="just"/>
            <a:endParaRPr lang="fr-FR" sz="1600" dirty="0" smtClean="0">
              <a:latin typeface="Source Sans Pro" panose="020B0604020202020204" charset="0"/>
            </a:endParaRPr>
          </a:p>
          <a:p>
            <a:pPr algn="just"/>
            <a:r>
              <a:rPr lang="fr-FR" sz="1600" dirty="0" smtClean="0">
                <a:latin typeface="Source Sans Pro" panose="020B0604020202020204" charset="0"/>
              </a:rPr>
              <a:t>Les </a:t>
            </a:r>
            <a:r>
              <a:rPr lang="fr-FR" sz="1600" dirty="0">
                <a:latin typeface="Source Sans Pro" panose="020B0604020202020204" charset="0"/>
              </a:rPr>
              <a:t>porteurs de projets doivent répondre aux critères suivants </a:t>
            </a:r>
            <a:r>
              <a:rPr lang="fr-FR" sz="1600" dirty="0" smtClean="0">
                <a:latin typeface="Source Sans Pro" panose="020B0604020202020204" charset="0"/>
              </a:rPr>
              <a:t>:</a:t>
            </a:r>
          </a:p>
          <a:p>
            <a:pPr algn="just"/>
            <a:endParaRPr lang="fr-FR" sz="1600" dirty="0">
              <a:latin typeface="Source Sans Pro" panose="020B0604020202020204" charset="0"/>
            </a:endParaRPr>
          </a:p>
          <a:p>
            <a:pPr marL="285750" indent="-285750" algn="just">
              <a:buFont typeface="Courier New" panose="02070309020205020404" pitchFamily="49" charset="0"/>
              <a:buChar char="o"/>
            </a:pPr>
            <a:r>
              <a:rPr lang="fr-FR" sz="1600" dirty="0">
                <a:latin typeface="Source Sans Pro" panose="020B0604020202020204" charset="0"/>
              </a:rPr>
              <a:t>Etre une entité formelle éligible au programme d’amélioration des revenus et d’inclusion économique des jeunes ;  </a:t>
            </a:r>
          </a:p>
          <a:p>
            <a:pPr marL="285750" indent="-285750" algn="just">
              <a:buFont typeface="Courier New" panose="02070309020205020404" pitchFamily="49" charset="0"/>
              <a:buChar char="o"/>
            </a:pPr>
            <a:r>
              <a:rPr lang="fr-FR" sz="1600" dirty="0">
                <a:latin typeface="Source Sans Pro" panose="020B0604020202020204" charset="0"/>
              </a:rPr>
              <a:t>Respecter la régularité administrative des entités ( Statuts à jours, Dernier PV de l’assemblée générale</a:t>
            </a:r>
            <a:r>
              <a:rPr lang="fr-FR" sz="1600" dirty="0" smtClean="0">
                <a:latin typeface="Source Sans Pro" panose="020B0604020202020204" charset="0"/>
              </a:rPr>
              <a:t>….);</a:t>
            </a:r>
            <a:endParaRPr lang="fr-FR" sz="1600" dirty="0">
              <a:latin typeface="Source Sans Pro" panose="020B0604020202020204" charset="0"/>
            </a:endParaRPr>
          </a:p>
          <a:p>
            <a:pPr marL="285750" indent="-285750" algn="just">
              <a:buFont typeface="Courier New" panose="02070309020205020404" pitchFamily="49" charset="0"/>
              <a:buChar char="o"/>
            </a:pPr>
            <a:r>
              <a:rPr lang="fr-FR" sz="1600" dirty="0">
                <a:latin typeface="Source Sans Pro" panose="020B0604020202020204" charset="0"/>
              </a:rPr>
              <a:t>Disposer des capacités techniques de gestion et de mise en œuvre du projet</a:t>
            </a:r>
            <a:r>
              <a:rPr lang="fr-FR" sz="1600" dirty="0" smtClean="0">
                <a:latin typeface="Source Sans Pro" panose="020B0604020202020204" charset="0"/>
              </a:rPr>
              <a:t>;</a:t>
            </a:r>
            <a:endParaRPr lang="fr-FR" sz="1600" dirty="0">
              <a:latin typeface="Source Sans Pro" panose="020B0604020202020204" charset="0"/>
            </a:endParaRPr>
          </a:p>
          <a:p>
            <a:pPr marL="285750" indent="-285750" algn="just">
              <a:buFont typeface="Courier New" panose="02070309020205020404" pitchFamily="49" charset="0"/>
              <a:buChar char="o"/>
            </a:pPr>
            <a:r>
              <a:rPr lang="fr-FR" sz="1600" dirty="0">
                <a:latin typeface="Source Sans Pro" panose="020B0604020202020204" charset="0"/>
              </a:rPr>
              <a:t>Garantir la concordance entre le domaine d’activité du porteur et le projet à mettre en œuvre ; </a:t>
            </a:r>
          </a:p>
          <a:p>
            <a:pPr marL="285750" indent="-285750" algn="just">
              <a:buFont typeface="Courier New" panose="02070309020205020404" pitchFamily="49" charset="0"/>
              <a:buChar char="o"/>
            </a:pPr>
            <a:r>
              <a:rPr lang="fr-FR" sz="1600" dirty="0">
                <a:latin typeface="Source Sans Pro" panose="020B0604020202020204" charset="0"/>
              </a:rPr>
              <a:t>Assurer la participation effective des bénéficiaires dans le montage financier et technique du projet</a:t>
            </a:r>
            <a:r>
              <a:rPr lang="fr-FR" sz="1600" dirty="0" smtClean="0">
                <a:latin typeface="Source Sans Pro" panose="020B0604020202020204" charset="0"/>
              </a:rPr>
              <a:t>;</a:t>
            </a:r>
            <a:endParaRPr lang="fr-FR" sz="1600" dirty="0">
              <a:latin typeface="Source Sans Pro" panose="020B0604020202020204" charset="0"/>
            </a:endParaRPr>
          </a:p>
          <a:p>
            <a:pPr marL="285750" indent="-285750" algn="just">
              <a:buFont typeface="Courier New" panose="02070309020205020404" pitchFamily="49" charset="0"/>
              <a:buChar char="o"/>
            </a:pPr>
            <a:r>
              <a:rPr lang="fr-FR" sz="1600" dirty="0">
                <a:latin typeface="Source Sans Pro" panose="020B0604020202020204" charset="0"/>
              </a:rPr>
              <a:t>Disposer des ressources humaines ayant le leadership nécessaire pour mener à bien le projet</a:t>
            </a:r>
            <a:r>
              <a:rPr lang="fr-FR" sz="1600" dirty="0" smtClean="0">
                <a:latin typeface="Source Sans Pro" panose="020B0604020202020204" charset="0"/>
              </a:rPr>
              <a:t>;</a:t>
            </a:r>
            <a:endParaRPr lang="fr-FR" sz="1600" dirty="0">
              <a:latin typeface="Source Sans Pro" panose="020B0604020202020204" charset="0"/>
            </a:endParaRPr>
          </a:p>
          <a:p>
            <a:pPr marL="285750" indent="-285750" algn="just">
              <a:buFont typeface="Courier New" panose="02070309020205020404" pitchFamily="49" charset="0"/>
              <a:buChar char="o"/>
            </a:pPr>
            <a:r>
              <a:rPr lang="fr-FR" sz="1600" dirty="0">
                <a:latin typeface="Source Sans Pro" panose="020B0604020202020204" charset="0"/>
              </a:rPr>
              <a:t>Avoir l’appui technique des partenaires et éventuellement financier pour les projets structurants.</a:t>
            </a:r>
          </a:p>
        </p:txBody>
      </p:sp>
    </p:spTree>
    <p:extLst>
      <p:ext uri="{BB962C8B-B14F-4D97-AF65-F5344CB8AC3E}">
        <p14:creationId xmlns:p14="http://schemas.microsoft.com/office/powerpoint/2010/main" val="33374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 calcmode="lin" valueType="num">
                                      <p:cBhvr additive="base">
                                        <p:cTn id="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anim calcmode="lin" valueType="num">
                                      <p:cBhvr additive="base">
                                        <p:cTn id="13"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 calcmode="lin" valueType="num">
                                      <p:cBhvr additive="base">
                                        <p:cTn id="19"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animEffect transition="in" filter="fade">
                                      <p:cBhvr>
                                        <p:cTn id="25" dur="1000"/>
                                        <p:tgtEl>
                                          <p:spTgt spid="20">
                                            <p:txEl>
                                              <p:pRg st="6" end="6"/>
                                            </p:txEl>
                                          </p:spTgt>
                                        </p:tgtEl>
                                      </p:cBhvr>
                                    </p:animEffect>
                                    <p:anim calcmode="lin" valueType="num">
                                      <p:cBhvr>
                                        <p:cTn id="26"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xEl>
                                              <p:pRg st="7" end="7"/>
                                            </p:txEl>
                                          </p:spTgt>
                                        </p:tgtEl>
                                        <p:attrNameLst>
                                          <p:attrName>style.visibility</p:attrName>
                                        </p:attrNameLst>
                                      </p:cBhvr>
                                      <p:to>
                                        <p:strVal val="visible"/>
                                      </p:to>
                                    </p:set>
                                    <p:animEffect transition="in" filter="fade">
                                      <p:cBhvr>
                                        <p:cTn id="32" dur="1000"/>
                                        <p:tgtEl>
                                          <p:spTgt spid="20">
                                            <p:txEl>
                                              <p:pRg st="7" end="7"/>
                                            </p:txEl>
                                          </p:spTgt>
                                        </p:tgtEl>
                                      </p:cBhvr>
                                    </p:animEffect>
                                    <p:anim calcmode="lin" valueType="num">
                                      <p:cBhvr>
                                        <p:cTn id="33"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animEffect transition="in" filter="fade">
                                      <p:cBhvr>
                                        <p:cTn id="39" dur="1000"/>
                                        <p:tgtEl>
                                          <p:spTgt spid="20">
                                            <p:txEl>
                                              <p:pRg st="8" end="8"/>
                                            </p:txEl>
                                          </p:spTgt>
                                        </p:tgtEl>
                                      </p:cBhvr>
                                    </p:animEffect>
                                    <p:anim calcmode="lin" valueType="num">
                                      <p:cBhvr>
                                        <p:cTn id="40"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
                                            <p:txEl>
                                              <p:pRg st="9" end="9"/>
                                            </p:txEl>
                                          </p:spTgt>
                                        </p:tgtEl>
                                        <p:attrNameLst>
                                          <p:attrName>style.visibility</p:attrName>
                                        </p:attrNameLst>
                                      </p:cBhvr>
                                      <p:to>
                                        <p:strVal val="visible"/>
                                      </p:to>
                                    </p:set>
                                    <p:animEffect transition="in" filter="fade">
                                      <p:cBhvr>
                                        <p:cTn id="46" dur="1000"/>
                                        <p:tgtEl>
                                          <p:spTgt spid="20">
                                            <p:txEl>
                                              <p:pRg st="9" end="9"/>
                                            </p:txEl>
                                          </p:spTgt>
                                        </p:tgtEl>
                                      </p:cBhvr>
                                    </p:animEffect>
                                    <p:anim calcmode="lin" valueType="num">
                                      <p:cBhvr>
                                        <p:cTn id="47" dur="10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Google Shape;112;p17"/>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19" name="Google Shape;248;p27"/>
          <p:cNvSpPr txBox="1">
            <a:spLocks/>
          </p:cNvSpPr>
          <p:nvPr/>
        </p:nvSpPr>
        <p:spPr>
          <a:xfrm>
            <a:off x="971602" y="1268760"/>
            <a:ext cx="6552728" cy="4490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marR="0" lvl="1"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2pPr>
            <a:lvl3pPr marR="0" lvl="2"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3pPr>
            <a:lvl4pPr marR="0" lvl="3"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4pPr>
            <a:lvl5pPr marR="0" lvl="4"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5pPr>
            <a:lvl6pPr marR="0" lvl="5"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6pPr>
            <a:lvl7pPr marR="0" lvl="6"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7pPr>
            <a:lvl8pPr marR="0" lvl="7"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8pPr>
            <a:lvl9pPr marR="0" lvl="8"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9pPr>
          </a:lstStyle>
          <a:p>
            <a:r>
              <a:rPr lang="fr-FR" sz="2400" b="1" dirty="0"/>
              <a:t>Critères d’éligibilité afférents aux </a:t>
            </a:r>
            <a:r>
              <a:rPr lang="fr-FR" sz="2400" b="1" dirty="0" smtClean="0"/>
              <a:t>projets </a:t>
            </a:r>
            <a:endParaRPr lang="fr-FR" sz="2400" b="1" dirty="0"/>
          </a:p>
        </p:txBody>
      </p:sp>
      <p:sp>
        <p:nvSpPr>
          <p:cNvPr id="20" name="ZoneTexte 19"/>
          <p:cNvSpPr txBox="1"/>
          <p:nvPr/>
        </p:nvSpPr>
        <p:spPr>
          <a:xfrm>
            <a:off x="971601" y="1916331"/>
            <a:ext cx="6552728" cy="3816429"/>
          </a:xfrm>
          <a:prstGeom prst="rect">
            <a:avLst/>
          </a:prstGeom>
          <a:noFill/>
        </p:spPr>
        <p:txBody>
          <a:bodyPr wrap="square" rtlCol="0">
            <a:spAutoFit/>
          </a:bodyPr>
          <a:lstStyle/>
          <a:p>
            <a:pPr algn="just"/>
            <a:endParaRPr lang="fr-FR" sz="1800" dirty="0" smtClean="0">
              <a:latin typeface="Source Sans Pro" panose="020B0604020202020204" charset="0"/>
            </a:endParaRPr>
          </a:p>
          <a:p>
            <a:pPr algn="just"/>
            <a:r>
              <a:rPr lang="fr-FR" sz="1600" dirty="0">
                <a:latin typeface="Source Sans Pro" panose="020B0604020202020204" charset="0"/>
              </a:rPr>
              <a:t>Les projets éligibles doivent répondre aux critères d’éligibilité suivants : </a:t>
            </a:r>
            <a:endParaRPr lang="fr-FR" sz="1600" dirty="0" smtClean="0">
              <a:latin typeface="Source Sans Pro" panose="020B0604020202020204" charset="0"/>
            </a:endParaRPr>
          </a:p>
          <a:p>
            <a:pPr algn="just"/>
            <a:endParaRPr lang="fr-FR" sz="1600" dirty="0">
              <a:latin typeface="Source Sans Pro" panose="020B0604020202020204" charset="0"/>
            </a:endParaRPr>
          </a:p>
          <a:p>
            <a:pPr marL="285750" indent="-285750" algn="just">
              <a:buFont typeface="Arial" panose="020B0604020202020204" pitchFamily="34" charset="0"/>
              <a:buChar char="•"/>
            </a:pPr>
            <a:r>
              <a:rPr lang="fr-FR" sz="1600" dirty="0">
                <a:latin typeface="Source Sans Pro" panose="020B0604020202020204" charset="0"/>
              </a:rPr>
              <a:t>Bénéficie aux catégories cibles de l’INDH notamment les femmes et les jeunes démunies ;</a:t>
            </a:r>
          </a:p>
          <a:p>
            <a:pPr marL="285750" indent="-285750" algn="just">
              <a:buFont typeface="Arial" panose="020B0604020202020204" pitchFamily="34" charset="0"/>
              <a:buChar char="•"/>
            </a:pPr>
            <a:r>
              <a:rPr lang="fr-FR" sz="1600" dirty="0">
                <a:latin typeface="Source Sans Pro" panose="020B0604020202020204" charset="0"/>
              </a:rPr>
              <a:t>Ayant un impact réel sur la population cible en termes de création d’emploi et de revenu;</a:t>
            </a:r>
          </a:p>
          <a:p>
            <a:pPr marL="285750" indent="-285750" algn="just">
              <a:buFont typeface="Arial" panose="020B0604020202020204" pitchFamily="34" charset="0"/>
              <a:buChar char="•"/>
            </a:pPr>
            <a:r>
              <a:rPr lang="fr-FR" sz="1600" dirty="0">
                <a:latin typeface="Source Sans Pro" panose="020B0604020202020204" charset="0"/>
              </a:rPr>
              <a:t>Repose sur l’analyse de filière qui met en évidence la viabilité du projet;</a:t>
            </a:r>
          </a:p>
          <a:p>
            <a:pPr marL="285750" indent="-285750" algn="just">
              <a:buFont typeface="Arial" panose="020B0604020202020204" pitchFamily="34" charset="0"/>
              <a:buChar char="•"/>
            </a:pPr>
            <a:r>
              <a:rPr lang="fr-FR" sz="1600" dirty="0">
                <a:latin typeface="Source Sans Pro" panose="020B0604020202020204" charset="0"/>
              </a:rPr>
              <a:t>Se conforme à la réglementation en vigueur;</a:t>
            </a:r>
          </a:p>
          <a:p>
            <a:pPr marL="285750" indent="-285750" algn="just">
              <a:buFont typeface="Arial" panose="020B0604020202020204" pitchFamily="34" charset="0"/>
              <a:buChar char="•"/>
            </a:pPr>
            <a:r>
              <a:rPr lang="fr-FR" sz="1600" dirty="0">
                <a:latin typeface="Source Sans Pro" panose="020B0604020202020204" charset="0"/>
              </a:rPr>
              <a:t>Respecte l’environnement notamment les procédures du guide de bonne pratique et environnementale et sociale de l’INDH;</a:t>
            </a:r>
          </a:p>
          <a:p>
            <a:pPr marL="285750" indent="-285750" algn="just">
              <a:buFont typeface="Arial" panose="020B0604020202020204" pitchFamily="34" charset="0"/>
              <a:buChar char="•"/>
            </a:pPr>
            <a:r>
              <a:rPr lang="fr-FR" sz="1600" dirty="0">
                <a:latin typeface="Source Sans Pro" panose="020B0604020202020204" charset="0"/>
              </a:rPr>
              <a:t>Adossés à un partenaire institutionnel de tutelle pour l’accompagnement technique et éventuellement avec un complément d’investissement ;</a:t>
            </a:r>
          </a:p>
          <a:p>
            <a:pPr marL="285750" indent="-285750" algn="just">
              <a:buFont typeface="Arial" panose="020B0604020202020204" pitchFamily="34" charset="0"/>
              <a:buChar char="•"/>
            </a:pPr>
            <a:r>
              <a:rPr lang="fr-FR" sz="1600" dirty="0">
                <a:latin typeface="Source Sans Pro" panose="020B0604020202020204" charset="0"/>
              </a:rPr>
              <a:t>Ayant un impact tangible sur la filière en question ;</a:t>
            </a:r>
          </a:p>
        </p:txBody>
      </p:sp>
    </p:spTree>
    <p:extLst>
      <p:ext uri="{BB962C8B-B14F-4D97-AF65-F5344CB8AC3E}">
        <p14:creationId xmlns:p14="http://schemas.microsoft.com/office/powerpoint/2010/main" val="26595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 calcmode="lin" valueType="num">
                                      <p:cBhvr additive="base">
                                        <p:cTn id="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anim calcmode="lin" valueType="num">
                                      <p:cBhvr additive="base">
                                        <p:cTn id="13"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Effect transition="in" filter="fade">
                                      <p:cBhvr>
                                        <p:cTn id="19" dur="1000"/>
                                        <p:tgtEl>
                                          <p:spTgt spid="20">
                                            <p:txEl>
                                              <p:pRg st="5" end="5"/>
                                            </p:txEl>
                                          </p:spTgt>
                                        </p:tgtEl>
                                      </p:cBhvr>
                                    </p:animEffect>
                                    <p:anim calcmode="lin" valueType="num">
                                      <p:cBhvr>
                                        <p:cTn id="20"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6" end="6"/>
                                            </p:txEl>
                                          </p:spTgt>
                                        </p:tgtEl>
                                        <p:attrNameLst>
                                          <p:attrName>style.visibility</p:attrName>
                                        </p:attrNameLst>
                                      </p:cBhvr>
                                      <p:to>
                                        <p:strVal val="visible"/>
                                      </p:to>
                                    </p:set>
                                    <p:animEffect transition="in" filter="fade">
                                      <p:cBhvr>
                                        <p:cTn id="26" dur="1000"/>
                                        <p:tgtEl>
                                          <p:spTgt spid="20">
                                            <p:txEl>
                                              <p:pRg st="6" end="6"/>
                                            </p:txEl>
                                          </p:spTgt>
                                        </p:tgtEl>
                                      </p:cBhvr>
                                    </p:animEffect>
                                    <p:anim calcmode="lin" valueType="num">
                                      <p:cBhvr>
                                        <p:cTn id="27"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xEl>
                                              <p:pRg st="7" end="7"/>
                                            </p:txEl>
                                          </p:spTgt>
                                        </p:tgtEl>
                                        <p:attrNameLst>
                                          <p:attrName>style.visibility</p:attrName>
                                        </p:attrNameLst>
                                      </p:cBhvr>
                                      <p:to>
                                        <p:strVal val="visible"/>
                                      </p:to>
                                    </p:set>
                                    <p:anim calcmode="lin" valueType="num">
                                      <p:cBhvr additive="base">
                                        <p:cTn id="33"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anim calcmode="lin" valueType="num">
                                      <p:cBhvr additive="base">
                                        <p:cTn id="39"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
                                            <p:txEl>
                                              <p:pRg st="9" end="9"/>
                                            </p:txEl>
                                          </p:spTgt>
                                        </p:tgtEl>
                                        <p:attrNameLst>
                                          <p:attrName>style.visibility</p:attrName>
                                        </p:attrNameLst>
                                      </p:cBhvr>
                                      <p:to>
                                        <p:strVal val="visible"/>
                                      </p:to>
                                    </p:set>
                                    <p:anim calcmode="lin" valueType="num">
                                      <p:cBhvr additive="base">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Google Shape;112;p17"/>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19" name="Google Shape;248;p27"/>
          <p:cNvSpPr txBox="1">
            <a:spLocks/>
          </p:cNvSpPr>
          <p:nvPr/>
        </p:nvSpPr>
        <p:spPr>
          <a:xfrm>
            <a:off x="539552" y="531680"/>
            <a:ext cx="7864832" cy="4490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marR="0" lvl="1"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2pPr>
            <a:lvl3pPr marR="0" lvl="2"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3pPr>
            <a:lvl4pPr marR="0" lvl="3"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4pPr>
            <a:lvl5pPr marR="0" lvl="4"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5pPr>
            <a:lvl6pPr marR="0" lvl="5"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6pPr>
            <a:lvl7pPr marR="0" lvl="6"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7pPr>
            <a:lvl8pPr marR="0" lvl="7"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8pPr>
            <a:lvl9pPr marR="0" lvl="8"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9pPr>
          </a:lstStyle>
          <a:p>
            <a:r>
              <a:rPr lang="fr-FR" sz="2400" b="1" dirty="0"/>
              <a:t>Critères d’éligibilité afférents aux </a:t>
            </a:r>
            <a:r>
              <a:rPr lang="fr-FR" sz="2400" b="1" dirty="0" smtClean="0"/>
              <a:t>projets </a:t>
            </a:r>
            <a:endParaRPr lang="fr-FR" sz="2400" b="1" dirty="0"/>
          </a:p>
        </p:txBody>
      </p:sp>
      <p:sp>
        <p:nvSpPr>
          <p:cNvPr id="20" name="ZoneTexte 19"/>
          <p:cNvSpPr txBox="1"/>
          <p:nvPr/>
        </p:nvSpPr>
        <p:spPr>
          <a:xfrm>
            <a:off x="755576" y="980728"/>
            <a:ext cx="6800927" cy="1477328"/>
          </a:xfrm>
          <a:prstGeom prst="rect">
            <a:avLst/>
          </a:prstGeom>
          <a:noFill/>
        </p:spPr>
        <p:txBody>
          <a:bodyPr wrap="square" rtlCol="0">
            <a:spAutoFit/>
          </a:bodyPr>
          <a:lstStyle/>
          <a:p>
            <a:pPr algn="just"/>
            <a:endParaRPr lang="fr-FR" sz="1800" dirty="0" smtClean="0">
              <a:latin typeface="Source Sans Pro" panose="020B0604020202020204" charset="0"/>
            </a:endParaRPr>
          </a:p>
          <a:p>
            <a:pPr algn="just"/>
            <a:r>
              <a:rPr lang="fr-FR" sz="1800" dirty="0">
                <a:latin typeface="Source Sans Pro" panose="020B0604020202020204" charset="0"/>
              </a:rPr>
              <a:t>Pour les types de projets ci-après, les critères suivants sont à respecter</a:t>
            </a:r>
          </a:p>
          <a:p>
            <a:pPr algn="just"/>
            <a:endParaRPr lang="fr-FR" sz="1800" dirty="0">
              <a:latin typeface="Source Sans Pro" panose="020B0604020202020204" charset="0"/>
            </a:endParaRPr>
          </a:p>
          <a:p>
            <a:pPr algn="just"/>
            <a:endParaRPr lang="fr-FR" sz="1800" b="1" dirty="0">
              <a:latin typeface="Source Sans Pro" panose="020B0604020202020204" charset="0"/>
            </a:endParaRPr>
          </a:p>
        </p:txBody>
      </p:sp>
      <p:graphicFrame>
        <p:nvGraphicFramePr>
          <p:cNvPr id="2" name="Diagramme 1"/>
          <p:cNvGraphicFramePr/>
          <p:nvPr>
            <p:extLst>
              <p:ext uri="{D42A27DB-BD31-4B8C-83A1-F6EECF244321}">
                <p14:modId xmlns:p14="http://schemas.microsoft.com/office/powerpoint/2010/main" val="957709557"/>
              </p:ext>
            </p:extLst>
          </p:nvPr>
        </p:nvGraphicFramePr>
        <p:xfrm>
          <a:off x="1259632"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05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529407" y="110422"/>
            <a:ext cx="5832600" cy="15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6000" dirty="0">
              <a:solidFill>
                <a:srgbClr val="CFD8DC"/>
              </a:solidFill>
            </a:endParaRPr>
          </a:p>
          <a:p>
            <a:pPr>
              <a:spcBef>
                <a:spcPts val="600"/>
              </a:spcBef>
            </a:pPr>
            <a:r>
              <a:rPr lang="fr-FR" dirty="0" smtClean="0">
                <a:latin typeface="Source Sans Pro"/>
                <a:ea typeface="Source Sans Pro"/>
                <a:cs typeface="Source Sans Pro"/>
                <a:sym typeface="Source Sans Pro"/>
              </a:rPr>
              <a:t>Financement</a:t>
            </a:r>
          </a:p>
        </p:txBody>
      </p:sp>
      <p:sp>
        <p:nvSpPr>
          <p:cNvPr id="99" name="Google Shape;99;p15"/>
          <p:cNvSpPr txBox="1">
            <a:spLocks noGrp="1"/>
          </p:cNvSpPr>
          <p:nvPr>
            <p:ph type="sldNum" idx="4294967295"/>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dirty="0"/>
          </a:p>
        </p:txBody>
      </p:sp>
      <p:sp>
        <p:nvSpPr>
          <p:cNvPr id="4" name="Google Shape;111;p17"/>
          <p:cNvSpPr txBox="1">
            <a:spLocks/>
          </p:cNvSpPr>
          <p:nvPr/>
        </p:nvSpPr>
        <p:spPr>
          <a:xfrm>
            <a:off x="1763688" y="2775842"/>
            <a:ext cx="6264696" cy="2448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9pPr>
          </a:lstStyle>
          <a:p>
            <a:pPr marL="323850" indent="-285750">
              <a:buFont typeface="Courier New" panose="02070309020205020404" pitchFamily="49" charset="0"/>
              <a:buChar char="o"/>
            </a:pPr>
            <a:r>
              <a:rPr lang="fr-FR" sz="1800" b="1" dirty="0" smtClean="0">
                <a:solidFill>
                  <a:schemeClr val="accent1">
                    <a:lumMod val="50000"/>
                  </a:schemeClr>
                </a:solidFill>
                <a:effectLst>
                  <a:outerShdw blurRad="38100" dist="38100" dir="2700000" algn="tl">
                    <a:srgbClr val="000000">
                      <a:alpha val="43137"/>
                    </a:srgbClr>
                  </a:outerShdw>
                </a:effectLst>
              </a:rPr>
              <a:t>2,5 </a:t>
            </a:r>
            <a:r>
              <a:rPr lang="fr-FR" sz="1800" b="1" dirty="0">
                <a:solidFill>
                  <a:schemeClr val="accent1">
                    <a:lumMod val="50000"/>
                  </a:schemeClr>
                </a:solidFill>
                <a:effectLst>
                  <a:outerShdw blurRad="38100" dist="38100" dir="2700000" algn="tl">
                    <a:srgbClr val="000000">
                      <a:alpha val="43137"/>
                    </a:srgbClr>
                  </a:outerShdw>
                </a:effectLst>
              </a:rPr>
              <a:t>MMDH </a:t>
            </a:r>
            <a:r>
              <a:rPr lang="fr-FR" sz="1800" dirty="0">
                <a:solidFill>
                  <a:schemeClr val="bg2">
                    <a:lumMod val="50000"/>
                  </a:schemeClr>
                </a:solidFill>
              </a:rPr>
              <a:t>à répartir à part égale par province et préfecture pour atteindre les objectifs tracés en matière de mise en place de l’approche filière</a:t>
            </a:r>
            <a:r>
              <a:rPr lang="fr-FR" sz="1800" dirty="0" smtClean="0">
                <a:solidFill>
                  <a:schemeClr val="bg2">
                    <a:lumMod val="50000"/>
                  </a:schemeClr>
                </a:solidFill>
              </a:rPr>
              <a:t>;</a:t>
            </a:r>
          </a:p>
          <a:p>
            <a:pPr marL="323850" indent="-285750">
              <a:buFont typeface="Courier New" panose="02070309020205020404" pitchFamily="49" charset="0"/>
              <a:buChar char="o"/>
            </a:pPr>
            <a:endParaRPr lang="fr-FR" sz="1800" dirty="0">
              <a:solidFill>
                <a:schemeClr val="bg2">
                  <a:lumMod val="50000"/>
                </a:schemeClr>
              </a:solidFill>
            </a:endParaRPr>
          </a:p>
          <a:p>
            <a:pPr marL="323850" indent="-285750">
              <a:buFont typeface="Courier New" panose="02070309020205020404" pitchFamily="49" charset="0"/>
              <a:buChar char="o"/>
            </a:pPr>
            <a:r>
              <a:rPr lang="fr-FR" sz="1800" b="1" dirty="0">
                <a:solidFill>
                  <a:schemeClr val="accent1">
                    <a:lumMod val="50000"/>
                  </a:schemeClr>
                </a:solidFill>
                <a:effectLst>
                  <a:outerShdw blurRad="38100" dist="38100" dir="2700000" algn="tl">
                    <a:srgbClr val="000000">
                      <a:alpha val="43137"/>
                    </a:srgbClr>
                  </a:outerShdw>
                </a:effectLst>
              </a:rPr>
              <a:t>1 MMDH </a:t>
            </a:r>
            <a:r>
              <a:rPr lang="fr-FR" sz="1800" dirty="0">
                <a:solidFill>
                  <a:schemeClr val="bg2">
                    <a:lumMod val="50000"/>
                  </a:schemeClr>
                </a:solidFill>
              </a:rPr>
              <a:t>à affecter par province selon le nombre des jeunes non qualifiés et le taux de chômage pour les besoins en formation et qualification</a:t>
            </a:r>
            <a:r>
              <a:rPr lang="fr-FR" sz="1800" dirty="0" smtClean="0">
                <a:solidFill>
                  <a:schemeClr val="bg2">
                    <a:lumMod val="50000"/>
                  </a:schemeClr>
                </a:solidFill>
              </a:rPr>
              <a:t>;</a:t>
            </a:r>
          </a:p>
          <a:p>
            <a:pPr marL="323850" indent="-285750">
              <a:buFont typeface="Courier New" panose="02070309020205020404" pitchFamily="49" charset="0"/>
              <a:buChar char="o"/>
            </a:pPr>
            <a:endParaRPr lang="fr-FR" sz="1800" dirty="0">
              <a:solidFill>
                <a:schemeClr val="bg2">
                  <a:lumMod val="50000"/>
                </a:schemeClr>
              </a:solidFill>
            </a:endParaRPr>
          </a:p>
          <a:p>
            <a:pPr marL="323850" indent="-285750">
              <a:buFont typeface="Courier New" panose="02070309020205020404" pitchFamily="49" charset="0"/>
              <a:buChar char="o"/>
            </a:pPr>
            <a:r>
              <a:rPr lang="fr-FR" sz="1800" b="1" dirty="0">
                <a:solidFill>
                  <a:schemeClr val="accent1">
                    <a:lumMod val="50000"/>
                  </a:schemeClr>
                </a:solidFill>
                <a:effectLst>
                  <a:outerShdw blurRad="38100" dist="38100" dir="2700000" algn="tl">
                    <a:srgbClr val="000000">
                      <a:alpha val="43137"/>
                    </a:srgbClr>
                  </a:outerShdw>
                </a:effectLst>
              </a:rPr>
              <a:t>0.5 MMDH </a:t>
            </a:r>
            <a:r>
              <a:rPr lang="fr-FR" sz="1800" dirty="0">
                <a:solidFill>
                  <a:schemeClr val="bg2">
                    <a:lumMod val="50000"/>
                  </a:schemeClr>
                </a:solidFill>
              </a:rPr>
              <a:t>pour le financement des projets inscrits dans le programme du commerce de proximité en milieu urbain</a:t>
            </a:r>
          </a:p>
          <a:p>
            <a:pPr indent="-457200">
              <a:spcBef>
                <a:spcPts val="600"/>
              </a:spcBef>
              <a:buFont typeface="Courier New" panose="02070309020205020404" pitchFamily="49" charset="0"/>
              <a:buChar char="o"/>
            </a:pPr>
            <a:endParaRPr lang="fr-FR" dirty="0"/>
          </a:p>
        </p:txBody>
      </p:sp>
      <p:grpSp>
        <p:nvGrpSpPr>
          <p:cNvPr id="5" name="Google Shape;594;p39"/>
          <p:cNvGrpSpPr/>
          <p:nvPr/>
        </p:nvGrpSpPr>
        <p:grpSpPr>
          <a:xfrm>
            <a:off x="6012160" y="698899"/>
            <a:ext cx="864096" cy="780811"/>
            <a:chOff x="3292425" y="3664250"/>
            <a:chExt cx="397025" cy="391525"/>
          </a:xfrm>
        </p:grpSpPr>
        <p:sp>
          <p:nvSpPr>
            <p:cNvPr id="6" name="Google Shape;595;p39"/>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ln>
              <a:solidFill>
                <a:srgbClr val="0070C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7" name="Google Shape;596;p39"/>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ln>
              <a:solidFill>
                <a:srgbClr val="0070C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8" name="Google Shape;597;p39"/>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ln>
              <a:solidFill>
                <a:srgbClr val="0070C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grpSp>
      <p:sp>
        <p:nvSpPr>
          <p:cNvPr id="2" name="Rectangle 1"/>
          <p:cNvSpPr/>
          <p:nvPr/>
        </p:nvSpPr>
        <p:spPr>
          <a:xfrm>
            <a:off x="1525983" y="1953746"/>
            <a:ext cx="7092526" cy="954107"/>
          </a:xfrm>
          <a:prstGeom prst="rect">
            <a:avLst/>
          </a:prstGeom>
        </p:spPr>
        <p:txBody>
          <a:bodyPr wrap="square">
            <a:spAutoFit/>
          </a:bodyPr>
          <a:lstStyle/>
          <a:p>
            <a:r>
              <a:rPr lang="fr-FR" sz="1800" kern="1200" dirty="0">
                <a:solidFill>
                  <a:schemeClr val="bg2">
                    <a:lumMod val="50000"/>
                  </a:schemeClr>
                </a:solidFill>
                <a:latin typeface="Source Sans Pro" panose="020B0604020202020204" charset="0"/>
                <a:ea typeface="Times New Roman" panose="02020603050405020304" pitchFamily="18" charset="0"/>
                <a:cs typeface="Arial" panose="020B0604020202020204" pitchFamily="34" charset="0"/>
              </a:rPr>
              <a:t>L’enveloppe budgétaire allouée à ce programme s’élève </a:t>
            </a:r>
            <a:r>
              <a:rPr lang="fr-FR" sz="1800" kern="1200" dirty="0" smtClean="0">
                <a:solidFill>
                  <a:schemeClr val="bg2">
                    <a:lumMod val="50000"/>
                  </a:schemeClr>
                </a:solidFill>
                <a:latin typeface="Source Sans Pro" panose="020B0604020202020204" charset="0"/>
                <a:ea typeface="Times New Roman" panose="02020603050405020304" pitchFamily="18" charset="0"/>
                <a:cs typeface="Arial" panose="020B0604020202020204" pitchFamily="34" charset="0"/>
              </a:rPr>
              <a:t>à </a:t>
            </a:r>
            <a:r>
              <a:rPr lang="fr-FR" sz="2000" b="1" kern="1200" dirty="0" smtClean="0">
                <a:solidFill>
                  <a:srgbClr val="0070C0"/>
                </a:solidFill>
                <a:effectLst>
                  <a:outerShdw blurRad="38100" dist="38100" dir="2700000" algn="tl">
                    <a:srgbClr val="000000">
                      <a:alpha val="43137"/>
                    </a:srgbClr>
                  </a:outerShdw>
                </a:effectLst>
                <a:latin typeface="Source Sans Pro" panose="020B0604020202020204" charset="0"/>
                <a:ea typeface="Times New Roman" panose="02020603050405020304" pitchFamily="18" charset="0"/>
                <a:cs typeface="Arial" panose="020B0604020202020204" pitchFamily="34" charset="0"/>
              </a:rPr>
              <a:t>4 </a:t>
            </a:r>
            <a:r>
              <a:rPr lang="fr-FR" sz="2000" b="1" kern="1200" dirty="0">
                <a:solidFill>
                  <a:srgbClr val="0070C0"/>
                </a:solidFill>
                <a:effectLst>
                  <a:outerShdw blurRad="38100" dist="38100" dir="2700000" algn="tl">
                    <a:srgbClr val="000000">
                      <a:alpha val="43137"/>
                    </a:srgbClr>
                  </a:outerShdw>
                </a:effectLst>
                <a:latin typeface="Source Sans Pro" panose="020B0604020202020204" charset="0"/>
                <a:ea typeface="Times New Roman" panose="02020603050405020304" pitchFamily="18" charset="0"/>
                <a:cs typeface="Arial" panose="020B0604020202020204" pitchFamily="34" charset="0"/>
              </a:rPr>
              <a:t>milliards </a:t>
            </a:r>
            <a:r>
              <a:rPr lang="fr-FR" sz="1800" kern="1200" dirty="0">
                <a:solidFill>
                  <a:schemeClr val="bg2">
                    <a:lumMod val="50000"/>
                  </a:schemeClr>
                </a:solidFill>
                <a:latin typeface="Source Sans Pro" panose="020B0604020202020204" charset="0"/>
                <a:ea typeface="Times New Roman" panose="02020603050405020304" pitchFamily="18" charset="0"/>
                <a:cs typeface="Arial" panose="020B0604020202020204" pitchFamily="34" charset="0"/>
              </a:rPr>
              <a:t>de </a:t>
            </a:r>
            <a:r>
              <a:rPr lang="fr-FR" sz="1800" kern="1200" dirty="0" smtClean="0">
                <a:solidFill>
                  <a:schemeClr val="bg2">
                    <a:lumMod val="50000"/>
                  </a:schemeClr>
                </a:solidFill>
                <a:latin typeface="Source Sans Pro" panose="020B0604020202020204" charset="0"/>
                <a:ea typeface="Times New Roman" panose="02020603050405020304" pitchFamily="18" charset="0"/>
                <a:cs typeface="Arial" panose="020B0604020202020204" pitchFamily="34" charset="0"/>
              </a:rPr>
              <a:t>dirhams</a:t>
            </a:r>
            <a:r>
              <a:rPr lang="fr-FR" sz="1800" kern="1200" dirty="0">
                <a:solidFill>
                  <a:schemeClr val="bg2">
                    <a:lumMod val="50000"/>
                  </a:schemeClr>
                </a:solidFill>
                <a:latin typeface="Source Sans Pro" panose="020B0604020202020204" charset="0"/>
                <a:ea typeface="Times New Roman" panose="02020603050405020304" pitchFamily="18" charset="0"/>
                <a:cs typeface="Arial" panose="020B0604020202020204" pitchFamily="34" charset="0"/>
              </a:rPr>
              <a:t>, répartie comme suit :</a:t>
            </a:r>
          </a:p>
          <a:p>
            <a:endParaRPr lang="fr-FR" sz="1800" dirty="0">
              <a:solidFill>
                <a:schemeClr val="bg2">
                  <a:lumMod val="50000"/>
                </a:schemeClr>
              </a:solidFill>
              <a:latin typeface="Source Sans Pro" panose="020B0604020202020204" charset="0"/>
            </a:endParaRPr>
          </a:p>
        </p:txBody>
      </p:sp>
    </p:spTree>
    <p:extLst>
      <p:ext uri="{BB962C8B-B14F-4D97-AF65-F5344CB8AC3E}">
        <p14:creationId xmlns:p14="http://schemas.microsoft.com/office/powerpoint/2010/main" val="40327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416821" y="1160849"/>
            <a:ext cx="5832600" cy="15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6000" dirty="0">
              <a:solidFill>
                <a:srgbClr val="CFD8DC"/>
              </a:solidFill>
            </a:endParaRPr>
          </a:p>
          <a:p>
            <a:pPr>
              <a:spcBef>
                <a:spcPts val="600"/>
              </a:spcBef>
            </a:pPr>
            <a:r>
              <a:rPr lang="fr-FR" dirty="0" smtClean="0">
                <a:latin typeface="Source Sans Pro"/>
                <a:ea typeface="Source Sans Pro"/>
                <a:cs typeface="Source Sans Pro"/>
                <a:sym typeface="Source Sans Pro"/>
              </a:rPr>
              <a:t>Indicateurs de Performance </a:t>
            </a:r>
            <a:br>
              <a:rPr lang="fr-FR" dirty="0" smtClean="0">
                <a:latin typeface="Source Sans Pro"/>
                <a:ea typeface="Source Sans Pro"/>
                <a:cs typeface="Source Sans Pro"/>
                <a:sym typeface="Source Sans Pro"/>
              </a:rPr>
            </a:br>
            <a:r>
              <a:rPr lang="fr-FR" dirty="0" smtClean="0">
                <a:latin typeface="Source Sans Pro"/>
                <a:ea typeface="Source Sans Pro"/>
                <a:cs typeface="Source Sans Pro"/>
                <a:sym typeface="Source Sans Pro"/>
              </a:rPr>
              <a:t>et de Résultat</a:t>
            </a:r>
          </a:p>
        </p:txBody>
      </p:sp>
      <p:sp>
        <p:nvSpPr>
          <p:cNvPr id="99" name="Google Shape;99;p15"/>
          <p:cNvSpPr txBox="1">
            <a:spLocks noGrp="1"/>
          </p:cNvSpPr>
          <p:nvPr>
            <p:ph type="sldNum" idx="4294967295"/>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dirty="0"/>
          </a:p>
        </p:txBody>
      </p:sp>
      <p:sp>
        <p:nvSpPr>
          <p:cNvPr id="4" name="Google Shape;111;p17"/>
          <p:cNvSpPr txBox="1">
            <a:spLocks/>
          </p:cNvSpPr>
          <p:nvPr/>
        </p:nvSpPr>
        <p:spPr>
          <a:xfrm>
            <a:off x="1415685" y="2564904"/>
            <a:ext cx="6840760" cy="28842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607D8B"/>
              </a:buClr>
              <a:buSzPts val="3000"/>
              <a:buFont typeface="Source Sans Pro"/>
              <a:buNone/>
              <a:defRPr sz="3000" b="0" i="0" u="none" strike="noStrike" cap="none">
                <a:solidFill>
                  <a:srgbClr val="607D8B"/>
                </a:solidFill>
                <a:latin typeface="Source Sans Pro"/>
                <a:ea typeface="Source Sans Pro"/>
                <a:cs typeface="Source Sans Pro"/>
                <a:sym typeface="Source Sans Pro"/>
              </a:defRPr>
            </a:lvl9pPr>
          </a:lstStyle>
          <a:p>
            <a:pPr eaLnBrk="0" fontAlgn="ctr" hangingPunct="0">
              <a:lnSpc>
                <a:spcPct val="150000"/>
              </a:lnSpc>
            </a:pPr>
            <a:r>
              <a:rPr lang="fr-FR" sz="2000" b="1" dirty="0">
                <a:solidFill>
                  <a:schemeClr val="bg2">
                    <a:lumMod val="50000"/>
                  </a:schemeClr>
                </a:solidFill>
              </a:rPr>
              <a:t>Nombre d’emplois créés </a:t>
            </a:r>
          </a:p>
          <a:p>
            <a:pPr eaLnBrk="0" fontAlgn="ctr" hangingPunct="0">
              <a:lnSpc>
                <a:spcPct val="150000"/>
              </a:lnSpc>
            </a:pPr>
            <a:r>
              <a:rPr lang="fr-FR" sz="2000" b="1" dirty="0">
                <a:solidFill>
                  <a:schemeClr val="bg2">
                    <a:lumMod val="50000"/>
                  </a:schemeClr>
                </a:solidFill>
              </a:rPr>
              <a:t>Nombre de jeunes formés et insérés </a:t>
            </a:r>
          </a:p>
          <a:p>
            <a:pPr eaLnBrk="0" fontAlgn="ctr" hangingPunct="0">
              <a:lnSpc>
                <a:spcPct val="150000"/>
              </a:lnSpc>
            </a:pPr>
            <a:r>
              <a:rPr lang="fr-FR" sz="2000" b="1" dirty="0">
                <a:solidFill>
                  <a:schemeClr val="bg2">
                    <a:lumMod val="50000"/>
                  </a:schemeClr>
                </a:solidFill>
              </a:rPr>
              <a:t>Nombre de projets crées : </a:t>
            </a:r>
          </a:p>
          <a:p>
            <a:pPr lvl="1" eaLnBrk="0" fontAlgn="ctr" hangingPunct="0">
              <a:buFont typeface="Arial" panose="020B0604020202020204" pitchFamily="34" charset="0"/>
              <a:buChar char="•"/>
            </a:pPr>
            <a:r>
              <a:rPr lang="fr-FR" sz="1600" b="1" dirty="0">
                <a:solidFill>
                  <a:srgbClr val="0070C0"/>
                </a:solidFill>
              </a:rPr>
              <a:t>83</a:t>
            </a:r>
            <a:r>
              <a:rPr lang="fr-FR" sz="1600" dirty="0">
                <a:solidFill>
                  <a:schemeClr val="bg2">
                    <a:lumMod val="50000"/>
                  </a:schemeClr>
                </a:solidFill>
              </a:rPr>
              <a:t> études de filières et analyse des </a:t>
            </a:r>
            <a:r>
              <a:rPr lang="fr-FR" sz="1600" dirty="0" err="1">
                <a:solidFill>
                  <a:schemeClr val="bg2">
                    <a:lumMod val="50000"/>
                  </a:schemeClr>
                </a:solidFill>
              </a:rPr>
              <a:t>CdV</a:t>
            </a:r>
            <a:r>
              <a:rPr lang="fr-FR" sz="1600" dirty="0">
                <a:solidFill>
                  <a:schemeClr val="bg2">
                    <a:lumMod val="50000"/>
                  </a:schemeClr>
                </a:solidFill>
              </a:rPr>
              <a:t> </a:t>
            </a:r>
          </a:p>
          <a:p>
            <a:pPr lvl="1" eaLnBrk="0" fontAlgn="ctr" hangingPunct="0">
              <a:buFont typeface="Arial" panose="020B0604020202020204" pitchFamily="34" charset="0"/>
              <a:buChar char="•"/>
            </a:pPr>
            <a:r>
              <a:rPr lang="fr-FR" sz="1600" b="1" dirty="0">
                <a:solidFill>
                  <a:srgbClr val="0070C0"/>
                </a:solidFill>
              </a:rPr>
              <a:t>415</a:t>
            </a:r>
            <a:r>
              <a:rPr lang="fr-FR" sz="1600" dirty="0">
                <a:solidFill>
                  <a:srgbClr val="0070C0"/>
                </a:solidFill>
              </a:rPr>
              <a:t> </a:t>
            </a:r>
            <a:r>
              <a:rPr lang="fr-FR" sz="1600" dirty="0">
                <a:solidFill>
                  <a:schemeClr val="bg2">
                    <a:lumMod val="50000"/>
                  </a:schemeClr>
                </a:solidFill>
              </a:rPr>
              <a:t>Projets structurants , montés selon l’approche filière. </a:t>
            </a:r>
          </a:p>
          <a:p>
            <a:pPr lvl="1" eaLnBrk="0" fontAlgn="ctr" hangingPunct="0">
              <a:buFont typeface="Arial" panose="020B0604020202020204" pitchFamily="34" charset="0"/>
              <a:buChar char="•"/>
            </a:pPr>
            <a:r>
              <a:rPr lang="fr-FR" sz="1600" b="1" dirty="0">
                <a:solidFill>
                  <a:srgbClr val="0070C0"/>
                </a:solidFill>
              </a:rPr>
              <a:t>2000</a:t>
            </a:r>
            <a:r>
              <a:rPr lang="fr-FR" sz="1600" dirty="0">
                <a:solidFill>
                  <a:schemeClr val="bg2">
                    <a:lumMod val="50000"/>
                  </a:schemeClr>
                </a:solidFill>
              </a:rPr>
              <a:t> Micro-Projets sont réalisés; </a:t>
            </a:r>
          </a:p>
          <a:p>
            <a:pPr lvl="1" eaLnBrk="0" fontAlgn="ctr" hangingPunct="0">
              <a:buFont typeface="Arial" panose="020B0604020202020204" pitchFamily="34" charset="0"/>
              <a:buChar char="•"/>
            </a:pPr>
            <a:r>
              <a:rPr lang="fr-FR" sz="1600" b="1" dirty="0">
                <a:solidFill>
                  <a:srgbClr val="0070C0"/>
                </a:solidFill>
              </a:rPr>
              <a:t>800</a:t>
            </a:r>
            <a:r>
              <a:rPr lang="fr-FR" sz="1600" b="1" dirty="0">
                <a:solidFill>
                  <a:schemeClr val="bg2">
                    <a:lumMod val="50000"/>
                  </a:schemeClr>
                </a:solidFill>
              </a:rPr>
              <a:t> </a:t>
            </a:r>
            <a:r>
              <a:rPr lang="fr-FR" sz="1600" dirty="0">
                <a:solidFill>
                  <a:schemeClr val="bg2">
                    <a:lumMod val="50000"/>
                  </a:schemeClr>
                </a:solidFill>
              </a:rPr>
              <a:t>actions en faveur des porteurs de projets </a:t>
            </a:r>
          </a:p>
          <a:p>
            <a:pPr lvl="1" eaLnBrk="0" fontAlgn="ctr" hangingPunct="0">
              <a:buFont typeface="Arial" panose="020B0604020202020204" pitchFamily="34" charset="0"/>
              <a:buChar char="•"/>
            </a:pPr>
            <a:r>
              <a:rPr lang="fr-FR" sz="1600" b="1" dirty="0">
                <a:solidFill>
                  <a:srgbClr val="0070C0"/>
                </a:solidFill>
              </a:rPr>
              <a:t>70%</a:t>
            </a:r>
            <a:r>
              <a:rPr lang="fr-FR" sz="1600" dirty="0">
                <a:solidFill>
                  <a:schemeClr val="bg2">
                    <a:lumMod val="50000"/>
                  </a:schemeClr>
                </a:solidFill>
              </a:rPr>
              <a:t> des projets créés sont viables après 2 années de leur financement;</a:t>
            </a:r>
          </a:p>
          <a:p>
            <a:pPr lvl="1" eaLnBrk="0" fontAlgn="ctr" hangingPunct="0">
              <a:buFont typeface="Arial" panose="020B0604020202020204" pitchFamily="34" charset="0"/>
              <a:buChar char="•"/>
            </a:pPr>
            <a:r>
              <a:rPr lang="fr-FR" sz="1600" b="1" dirty="0">
                <a:solidFill>
                  <a:srgbClr val="0070C0"/>
                </a:solidFill>
              </a:rPr>
              <a:t>50%</a:t>
            </a:r>
            <a:r>
              <a:rPr lang="fr-FR" sz="1600" dirty="0">
                <a:solidFill>
                  <a:schemeClr val="bg2">
                    <a:lumMod val="50000"/>
                  </a:schemeClr>
                </a:solidFill>
              </a:rPr>
              <a:t> des bénéficiaires assurent un revenu stable, deux années après le    financement de leurs projets.</a:t>
            </a:r>
          </a:p>
          <a:p>
            <a:pPr marL="0" indent="0">
              <a:spcBef>
                <a:spcPts val="600"/>
              </a:spcBef>
            </a:pPr>
            <a:endParaRPr lang="fr-FR" dirty="0"/>
          </a:p>
        </p:txBody>
      </p:sp>
      <p:grpSp>
        <p:nvGrpSpPr>
          <p:cNvPr id="5" name="Google Shape;598;p39"/>
          <p:cNvGrpSpPr/>
          <p:nvPr/>
        </p:nvGrpSpPr>
        <p:grpSpPr>
          <a:xfrm>
            <a:off x="5652120" y="448504"/>
            <a:ext cx="803214" cy="556215"/>
            <a:chOff x="3932350" y="3714775"/>
            <a:chExt cx="439650" cy="319075"/>
          </a:xfrm>
        </p:grpSpPr>
        <p:sp>
          <p:nvSpPr>
            <p:cNvPr id="6" name="Google Shape;599;p39"/>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ln>
              <a:solidFill>
                <a:srgbClr val="0070C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n w="0"/>
                <a:solidFill>
                  <a:schemeClr val="accent1"/>
                </a:solidFill>
                <a:effectLst>
                  <a:outerShdw blurRad="38100" dist="25400" dir="5400000" algn="ctr" rotWithShape="0">
                    <a:srgbClr val="6E747A">
                      <a:alpha val="43000"/>
                    </a:srgbClr>
                  </a:outerShdw>
                </a:effectLst>
              </a:endParaRPr>
            </a:p>
          </p:txBody>
        </p:sp>
        <p:sp>
          <p:nvSpPr>
            <p:cNvPr id="7" name="Google Shape;600;p39"/>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ln>
              <a:solidFill>
                <a:srgbClr val="0070C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n w="0"/>
                <a:solidFill>
                  <a:schemeClr val="accent1"/>
                </a:solidFill>
                <a:effectLst>
                  <a:outerShdw blurRad="38100" dist="25400" dir="5400000" algn="ctr" rotWithShape="0">
                    <a:srgbClr val="6E747A">
                      <a:alpha val="43000"/>
                    </a:srgbClr>
                  </a:outerShdw>
                </a:effectLst>
              </a:endParaRPr>
            </a:p>
          </p:txBody>
        </p:sp>
        <p:sp>
          <p:nvSpPr>
            <p:cNvPr id="8" name="Google Shape;601;p39"/>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ln>
              <a:solidFill>
                <a:srgbClr val="0070C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n w="0"/>
                <a:solidFill>
                  <a:schemeClr val="accent1"/>
                </a:solidFill>
                <a:effectLst>
                  <a:outerShdw blurRad="38100" dist="25400" dir="5400000" algn="ctr" rotWithShape="0">
                    <a:srgbClr val="6E747A">
                      <a:alpha val="43000"/>
                    </a:srgbClr>
                  </a:outerShdw>
                </a:effectLst>
              </a:endParaRPr>
            </a:p>
          </p:txBody>
        </p:sp>
        <p:sp>
          <p:nvSpPr>
            <p:cNvPr id="9" name="Google Shape;602;p39"/>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ln>
              <a:solidFill>
                <a:srgbClr val="0070C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n w="0"/>
                <a:solidFill>
                  <a:schemeClr val="accent1"/>
                </a:solidFill>
                <a:effectLst>
                  <a:outerShdw blurRad="38100" dist="25400" dir="5400000" algn="ctr" rotWithShape="0">
                    <a:srgbClr val="6E747A">
                      <a:alpha val="43000"/>
                    </a:srgbClr>
                  </a:outerShdw>
                </a:effectLst>
              </a:endParaRPr>
            </a:p>
          </p:txBody>
        </p:sp>
        <p:sp>
          <p:nvSpPr>
            <p:cNvPr id="10" name="Google Shape;603;p39"/>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ln>
              <a:solidFill>
                <a:srgbClr val="0070C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n w="0"/>
                <a:solidFill>
                  <a:schemeClr val="accent1"/>
                </a:solidFill>
                <a:effectLst>
                  <a:outerShdw blurRad="38100" dist="25400" dir="5400000" algn="ctr" rotWithShape="0">
                    <a:srgbClr val="6E747A">
                      <a:alpha val="43000"/>
                    </a:srgbClr>
                  </a:outerShdw>
                </a:effectLst>
              </a:endParaRPr>
            </a:p>
          </p:txBody>
        </p:sp>
      </p:grpSp>
      <p:grpSp>
        <p:nvGrpSpPr>
          <p:cNvPr id="11" name="Google Shape;604;p39"/>
          <p:cNvGrpSpPr/>
          <p:nvPr/>
        </p:nvGrpSpPr>
        <p:grpSpPr>
          <a:xfrm>
            <a:off x="5171546" y="1172086"/>
            <a:ext cx="803168" cy="556215"/>
            <a:chOff x="4604550" y="3714775"/>
            <a:chExt cx="439625" cy="319075"/>
          </a:xfrm>
        </p:grpSpPr>
        <p:sp>
          <p:nvSpPr>
            <p:cNvPr id="12" name="Google Shape;605;p39"/>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ln>
              <a:solidFill>
                <a:srgbClr val="0070C0"/>
              </a:solidFill>
              <a:headEnd type="none" w="sm" len="sm"/>
              <a:tailEnd type="none" w="sm" len="sm"/>
            </a:ln>
          </p:spPr>
          <p:style>
            <a:lnRef idx="2">
              <a:schemeClr val="accent1"/>
            </a:lnRef>
            <a:fillRef idx="0">
              <a:schemeClr val="accent1"/>
            </a:fillRef>
            <a:effectRef idx="1">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13" name="Google Shape;606;p39"/>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ln>
              <a:solidFill>
                <a:srgbClr val="0070C0"/>
              </a:solidFill>
              <a:headEnd type="none" w="sm" len="sm"/>
              <a:tailEnd type="none" w="sm" len="sm"/>
            </a:ln>
          </p:spPr>
          <p:style>
            <a:lnRef idx="2">
              <a:schemeClr val="accent1"/>
            </a:lnRef>
            <a:fillRef idx="0">
              <a:schemeClr val="accent1"/>
            </a:fillRef>
            <a:effectRef idx="1">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grpSp>
    </p:spTree>
    <p:extLst>
      <p:ext uri="{BB962C8B-B14F-4D97-AF65-F5344CB8AC3E}">
        <p14:creationId xmlns:p14="http://schemas.microsoft.com/office/powerpoint/2010/main" val="2076913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5" name="Rectangle 14"/>
          <p:cNvSpPr/>
          <p:nvPr/>
        </p:nvSpPr>
        <p:spPr>
          <a:xfrm>
            <a:off x="1867151" y="764705"/>
            <a:ext cx="14589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Jeunes chômeurs sous qualifiés</a:t>
            </a:r>
          </a:p>
          <a:p>
            <a:pPr algn="ctr"/>
            <a:r>
              <a:rPr lang="fr-FR" sz="1200" dirty="0" smtClean="0"/>
              <a:t>(15 – 24 ans)</a:t>
            </a:r>
            <a:endParaRPr lang="fr-FR" sz="1200" dirty="0"/>
          </a:p>
        </p:txBody>
      </p:sp>
      <p:sp>
        <p:nvSpPr>
          <p:cNvPr id="16" name="Rectangle 15"/>
          <p:cNvSpPr/>
          <p:nvPr/>
        </p:nvSpPr>
        <p:spPr>
          <a:xfrm>
            <a:off x="3557261" y="764705"/>
            <a:ext cx="1498630" cy="7920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Jeunes chômeurs diplômés</a:t>
            </a:r>
          </a:p>
          <a:p>
            <a:pPr algn="ctr"/>
            <a:r>
              <a:rPr lang="fr-FR" sz="1200" dirty="0" smtClean="0"/>
              <a:t>(24 – 35 ans)</a:t>
            </a:r>
            <a:endParaRPr lang="fr-FR" sz="1200" dirty="0"/>
          </a:p>
        </p:txBody>
      </p:sp>
      <p:sp>
        <p:nvSpPr>
          <p:cNvPr id="17" name="Rectangle 16"/>
          <p:cNvSpPr/>
          <p:nvPr/>
        </p:nvSpPr>
        <p:spPr>
          <a:xfrm>
            <a:off x="5292080" y="764704"/>
            <a:ext cx="1474616" cy="7920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t>TPMEs</a:t>
            </a:r>
            <a:r>
              <a:rPr lang="fr-FR" sz="1200" dirty="0" smtClean="0"/>
              <a:t> existantes</a:t>
            </a:r>
            <a:endParaRPr lang="fr-FR" sz="1200" dirty="0"/>
          </a:p>
        </p:txBody>
      </p:sp>
      <p:sp>
        <p:nvSpPr>
          <p:cNvPr id="18" name="Rectangle 17"/>
          <p:cNvSpPr/>
          <p:nvPr/>
        </p:nvSpPr>
        <p:spPr>
          <a:xfrm>
            <a:off x="6989878" y="758565"/>
            <a:ext cx="1512761" cy="7982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Nouveaux projets / </a:t>
            </a:r>
            <a:r>
              <a:rPr lang="fr-FR" sz="1200" dirty="0" err="1" smtClean="0"/>
              <a:t>start</a:t>
            </a:r>
            <a:r>
              <a:rPr lang="fr-FR" sz="1200" dirty="0" smtClean="0"/>
              <a:t> up</a:t>
            </a:r>
            <a:endParaRPr lang="fr-FR" sz="1200" dirty="0"/>
          </a:p>
        </p:txBody>
      </p:sp>
      <p:sp>
        <p:nvSpPr>
          <p:cNvPr id="20" name="Rectangle 19"/>
          <p:cNvSpPr/>
          <p:nvPr/>
        </p:nvSpPr>
        <p:spPr>
          <a:xfrm>
            <a:off x="258207" y="1881036"/>
            <a:ext cx="1350934" cy="9478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Compétences (soft et techniques</a:t>
            </a:r>
            <a:r>
              <a:rPr lang="fr-FR" sz="1600" dirty="0" smtClean="0"/>
              <a:t>)</a:t>
            </a:r>
            <a:endParaRPr lang="fr-FR" sz="1600" dirty="0"/>
          </a:p>
        </p:txBody>
      </p:sp>
      <p:sp>
        <p:nvSpPr>
          <p:cNvPr id="21" name="Rectangle 20"/>
          <p:cNvSpPr/>
          <p:nvPr/>
        </p:nvSpPr>
        <p:spPr>
          <a:xfrm>
            <a:off x="258408" y="3134296"/>
            <a:ext cx="1350732" cy="9478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Agir sur le système: Intermédiation</a:t>
            </a:r>
            <a:endParaRPr lang="fr-FR" dirty="0"/>
          </a:p>
        </p:txBody>
      </p:sp>
      <p:sp>
        <p:nvSpPr>
          <p:cNvPr id="22" name="Rectangle 21"/>
          <p:cNvSpPr/>
          <p:nvPr/>
        </p:nvSpPr>
        <p:spPr>
          <a:xfrm>
            <a:off x="282101" y="4432670"/>
            <a:ext cx="1350933" cy="94784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Financement</a:t>
            </a:r>
            <a:endParaRPr lang="fr-FR" dirty="0">
              <a:solidFill>
                <a:schemeClr val="tx1"/>
              </a:solidFill>
            </a:endParaRPr>
          </a:p>
        </p:txBody>
      </p:sp>
      <p:sp>
        <p:nvSpPr>
          <p:cNvPr id="23" name="Rectangle 22"/>
          <p:cNvSpPr/>
          <p:nvPr/>
        </p:nvSpPr>
        <p:spPr>
          <a:xfrm>
            <a:off x="291261" y="5707553"/>
            <a:ext cx="1377486" cy="94784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Soutien projets</a:t>
            </a:r>
            <a:endParaRPr lang="fr-FR" dirty="0">
              <a:solidFill>
                <a:schemeClr val="tx1"/>
              </a:solidFill>
            </a:endParaRPr>
          </a:p>
        </p:txBody>
      </p:sp>
      <p:sp>
        <p:nvSpPr>
          <p:cNvPr id="25" name="ZoneTexte 24"/>
          <p:cNvSpPr txBox="1"/>
          <p:nvPr/>
        </p:nvSpPr>
        <p:spPr>
          <a:xfrm>
            <a:off x="1928497" y="2014022"/>
            <a:ext cx="1458905" cy="707886"/>
          </a:xfrm>
          <a:prstGeom prst="rect">
            <a:avLst/>
          </a:prstGeom>
          <a:noFill/>
        </p:spPr>
        <p:txBody>
          <a:bodyPr wrap="square" rtlCol="0">
            <a:spAutoFit/>
          </a:bodyPr>
          <a:lstStyle/>
          <a:p>
            <a:r>
              <a:rPr lang="fr-FR" sz="1000" dirty="0" smtClean="0"/>
              <a:t>Formations qualifiantes</a:t>
            </a:r>
          </a:p>
          <a:p>
            <a:r>
              <a:rPr lang="fr-FR" sz="1000" dirty="0" smtClean="0"/>
              <a:t>Soft </a:t>
            </a:r>
            <a:r>
              <a:rPr lang="fr-FR" sz="1000" dirty="0" err="1" smtClean="0"/>
              <a:t>skills</a:t>
            </a:r>
            <a:endParaRPr lang="fr-FR" sz="1000" dirty="0" smtClean="0"/>
          </a:p>
          <a:p>
            <a:endParaRPr lang="fr-FR" sz="1000" dirty="0"/>
          </a:p>
        </p:txBody>
      </p:sp>
      <p:sp>
        <p:nvSpPr>
          <p:cNvPr id="26" name="ZoneTexte 25"/>
          <p:cNvSpPr txBox="1"/>
          <p:nvPr/>
        </p:nvSpPr>
        <p:spPr>
          <a:xfrm>
            <a:off x="3492978" y="2009463"/>
            <a:ext cx="1470895" cy="707886"/>
          </a:xfrm>
          <a:prstGeom prst="rect">
            <a:avLst/>
          </a:prstGeom>
          <a:noFill/>
        </p:spPr>
        <p:txBody>
          <a:bodyPr wrap="square" rtlCol="0">
            <a:spAutoFit/>
          </a:bodyPr>
          <a:lstStyle/>
          <a:p>
            <a:r>
              <a:rPr lang="fr-FR" sz="1000" dirty="0" smtClean="0"/>
              <a:t>Formations courtes durées (requalification) Soft </a:t>
            </a:r>
            <a:r>
              <a:rPr lang="fr-FR" sz="1000" dirty="0" err="1" smtClean="0"/>
              <a:t>skills</a:t>
            </a:r>
            <a:endParaRPr lang="fr-FR" sz="1000" dirty="0" smtClean="0"/>
          </a:p>
          <a:p>
            <a:endParaRPr lang="fr-FR" sz="1000" dirty="0"/>
          </a:p>
        </p:txBody>
      </p:sp>
      <p:sp>
        <p:nvSpPr>
          <p:cNvPr id="27" name="ZoneTexte 26"/>
          <p:cNvSpPr txBox="1"/>
          <p:nvPr/>
        </p:nvSpPr>
        <p:spPr>
          <a:xfrm>
            <a:off x="6979214" y="2013283"/>
            <a:ext cx="1458905" cy="553998"/>
          </a:xfrm>
          <a:prstGeom prst="rect">
            <a:avLst/>
          </a:prstGeom>
          <a:noFill/>
        </p:spPr>
        <p:txBody>
          <a:bodyPr wrap="square" rtlCol="0">
            <a:spAutoFit/>
          </a:bodyPr>
          <a:lstStyle/>
          <a:p>
            <a:r>
              <a:rPr lang="fr-FR" sz="1000" dirty="0" smtClean="0"/>
              <a:t>Accompagnement pré et post création</a:t>
            </a:r>
          </a:p>
          <a:p>
            <a:endParaRPr lang="fr-FR" sz="1000" dirty="0"/>
          </a:p>
        </p:txBody>
      </p:sp>
      <p:sp>
        <p:nvSpPr>
          <p:cNvPr id="28" name="ZoneTexte 27"/>
          <p:cNvSpPr txBox="1"/>
          <p:nvPr/>
        </p:nvSpPr>
        <p:spPr>
          <a:xfrm>
            <a:off x="5292080" y="5929781"/>
            <a:ext cx="1458905" cy="553998"/>
          </a:xfrm>
          <a:prstGeom prst="rect">
            <a:avLst/>
          </a:prstGeom>
          <a:noFill/>
        </p:spPr>
        <p:txBody>
          <a:bodyPr wrap="square" rtlCol="0">
            <a:spAutoFit/>
          </a:bodyPr>
          <a:lstStyle/>
          <a:p>
            <a:r>
              <a:rPr lang="fr-FR" sz="1000" dirty="0" smtClean="0"/>
              <a:t>Gestion, marketing, </a:t>
            </a:r>
            <a:r>
              <a:rPr lang="fr-FR" sz="1000" dirty="0" err="1" smtClean="0"/>
              <a:t>dev</a:t>
            </a:r>
            <a:r>
              <a:rPr lang="fr-FR" sz="1000" dirty="0" smtClean="0"/>
              <a:t> commercial, production</a:t>
            </a:r>
            <a:endParaRPr lang="fr-FR" sz="1000" dirty="0"/>
          </a:p>
        </p:txBody>
      </p:sp>
      <p:sp>
        <p:nvSpPr>
          <p:cNvPr id="29" name="ZoneTexte 28"/>
          <p:cNvSpPr txBox="1"/>
          <p:nvPr/>
        </p:nvSpPr>
        <p:spPr>
          <a:xfrm>
            <a:off x="5353083" y="4677400"/>
            <a:ext cx="1413614" cy="400110"/>
          </a:xfrm>
          <a:prstGeom prst="rect">
            <a:avLst/>
          </a:prstGeom>
          <a:solidFill>
            <a:schemeClr val="accent2">
              <a:lumMod val="40000"/>
              <a:lumOff val="60000"/>
            </a:schemeClr>
          </a:solidFill>
        </p:spPr>
        <p:txBody>
          <a:bodyPr wrap="square" rtlCol="0">
            <a:spAutoFit/>
          </a:bodyPr>
          <a:lstStyle/>
          <a:p>
            <a:r>
              <a:rPr lang="fr-FR" sz="1000" dirty="0" smtClean="0"/>
              <a:t>Besoin fonds de roulement</a:t>
            </a:r>
            <a:endParaRPr lang="fr-FR" sz="1000" dirty="0"/>
          </a:p>
        </p:txBody>
      </p:sp>
      <p:sp>
        <p:nvSpPr>
          <p:cNvPr id="30" name="ZoneTexte 29"/>
          <p:cNvSpPr txBox="1"/>
          <p:nvPr/>
        </p:nvSpPr>
        <p:spPr>
          <a:xfrm>
            <a:off x="6989878" y="4710205"/>
            <a:ext cx="1458905" cy="246221"/>
          </a:xfrm>
          <a:prstGeom prst="rect">
            <a:avLst/>
          </a:prstGeom>
          <a:noFill/>
        </p:spPr>
        <p:txBody>
          <a:bodyPr wrap="square" rtlCol="0">
            <a:spAutoFit/>
          </a:bodyPr>
          <a:lstStyle/>
          <a:p>
            <a:r>
              <a:rPr lang="fr-FR" sz="1000" dirty="0" smtClean="0"/>
              <a:t>Fonds d’amorçage</a:t>
            </a:r>
            <a:endParaRPr lang="fr-FR" sz="1000" dirty="0"/>
          </a:p>
        </p:txBody>
      </p:sp>
      <p:sp>
        <p:nvSpPr>
          <p:cNvPr id="32" name="ZoneTexte 31"/>
          <p:cNvSpPr txBox="1"/>
          <p:nvPr/>
        </p:nvSpPr>
        <p:spPr>
          <a:xfrm>
            <a:off x="1856097" y="4749530"/>
            <a:ext cx="1458902" cy="246221"/>
          </a:xfrm>
          <a:prstGeom prst="rect">
            <a:avLst/>
          </a:prstGeom>
          <a:noFill/>
        </p:spPr>
        <p:txBody>
          <a:bodyPr wrap="square" rtlCol="0">
            <a:spAutoFit/>
          </a:bodyPr>
          <a:lstStyle/>
          <a:p>
            <a:r>
              <a:rPr lang="fr-FR" sz="1000" dirty="0" smtClean="0"/>
              <a:t>Bourses</a:t>
            </a:r>
            <a:endParaRPr lang="fr-FR" sz="1000" dirty="0"/>
          </a:p>
        </p:txBody>
      </p:sp>
      <p:sp>
        <p:nvSpPr>
          <p:cNvPr id="33" name="ZoneTexte 32"/>
          <p:cNvSpPr txBox="1"/>
          <p:nvPr/>
        </p:nvSpPr>
        <p:spPr>
          <a:xfrm>
            <a:off x="6979214" y="5827532"/>
            <a:ext cx="1458905" cy="707886"/>
          </a:xfrm>
          <a:prstGeom prst="rect">
            <a:avLst/>
          </a:prstGeom>
          <a:noFill/>
        </p:spPr>
        <p:txBody>
          <a:bodyPr wrap="square" rtlCol="0">
            <a:spAutoFit/>
          </a:bodyPr>
          <a:lstStyle/>
          <a:p>
            <a:r>
              <a:rPr lang="fr-FR" sz="1000" dirty="0" smtClean="0"/>
              <a:t>Analyses des opportunités</a:t>
            </a:r>
          </a:p>
          <a:p>
            <a:r>
              <a:rPr lang="fr-FR" sz="1000" dirty="0" smtClean="0"/>
              <a:t>Business plan + incubateurs</a:t>
            </a:r>
            <a:endParaRPr lang="fr-FR" sz="1000" dirty="0"/>
          </a:p>
        </p:txBody>
      </p:sp>
      <p:sp>
        <p:nvSpPr>
          <p:cNvPr id="34" name="ZoneTexte 33"/>
          <p:cNvSpPr txBox="1"/>
          <p:nvPr/>
        </p:nvSpPr>
        <p:spPr>
          <a:xfrm>
            <a:off x="1856097" y="6083670"/>
            <a:ext cx="3263042" cy="246221"/>
          </a:xfrm>
          <a:prstGeom prst="rect">
            <a:avLst/>
          </a:prstGeom>
          <a:solidFill>
            <a:schemeClr val="accent2">
              <a:lumMod val="40000"/>
              <a:lumOff val="60000"/>
            </a:schemeClr>
          </a:solidFill>
          <a:ln>
            <a:noFill/>
          </a:ln>
        </p:spPr>
        <p:txBody>
          <a:bodyPr wrap="square" rtlCol="0">
            <a:spAutoFit/>
          </a:bodyPr>
          <a:lstStyle/>
          <a:p>
            <a:r>
              <a:rPr lang="fr-FR" sz="1000" dirty="0" smtClean="0"/>
              <a:t>Sensibilisation / promotion, soutien et </a:t>
            </a:r>
            <a:r>
              <a:rPr lang="fr-FR" sz="1000" i="1" dirty="0" err="1" smtClean="0"/>
              <a:t>mentoring</a:t>
            </a:r>
            <a:endParaRPr lang="fr-FR" sz="1000" i="1" dirty="0"/>
          </a:p>
        </p:txBody>
      </p:sp>
      <p:sp>
        <p:nvSpPr>
          <p:cNvPr id="35" name="ZoneTexte 34"/>
          <p:cNvSpPr txBox="1"/>
          <p:nvPr/>
        </p:nvSpPr>
        <p:spPr>
          <a:xfrm>
            <a:off x="1861457" y="3199702"/>
            <a:ext cx="3263042" cy="246221"/>
          </a:xfrm>
          <a:prstGeom prst="rect">
            <a:avLst/>
          </a:prstGeom>
          <a:noFill/>
          <a:ln>
            <a:solidFill>
              <a:schemeClr val="accent1"/>
            </a:solidFill>
          </a:ln>
        </p:spPr>
        <p:txBody>
          <a:bodyPr wrap="square" rtlCol="0">
            <a:spAutoFit/>
          </a:bodyPr>
          <a:lstStyle/>
          <a:p>
            <a:r>
              <a:rPr lang="fr-FR" sz="1000" dirty="0" smtClean="0"/>
              <a:t>Mobilisation des employeurs</a:t>
            </a:r>
            <a:endParaRPr lang="fr-FR" sz="1000" i="1" dirty="0"/>
          </a:p>
        </p:txBody>
      </p:sp>
      <p:sp>
        <p:nvSpPr>
          <p:cNvPr id="36" name="ZoneTexte 35"/>
          <p:cNvSpPr txBox="1"/>
          <p:nvPr/>
        </p:nvSpPr>
        <p:spPr>
          <a:xfrm>
            <a:off x="5349030" y="3141564"/>
            <a:ext cx="3153609" cy="553998"/>
          </a:xfrm>
          <a:prstGeom prst="rect">
            <a:avLst/>
          </a:prstGeom>
          <a:solidFill>
            <a:schemeClr val="accent2">
              <a:lumMod val="40000"/>
              <a:lumOff val="60000"/>
            </a:schemeClr>
          </a:solidFill>
          <a:ln>
            <a:noFill/>
          </a:ln>
        </p:spPr>
        <p:txBody>
          <a:bodyPr wrap="square" rtlCol="0">
            <a:spAutoFit/>
          </a:bodyPr>
          <a:lstStyle/>
          <a:p>
            <a:r>
              <a:rPr lang="fr-FR" sz="1000" dirty="0" smtClean="0"/>
              <a:t>Accompagnement pour procédures</a:t>
            </a:r>
          </a:p>
          <a:p>
            <a:r>
              <a:rPr lang="fr-FR" sz="1000" dirty="0" smtClean="0"/>
              <a:t>Accès aux financements</a:t>
            </a:r>
          </a:p>
          <a:p>
            <a:r>
              <a:rPr lang="fr-FR" sz="1000" dirty="0" smtClean="0"/>
              <a:t>Mécénat de compétence</a:t>
            </a:r>
            <a:endParaRPr lang="fr-FR" sz="1000" dirty="0"/>
          </a:p>
        </p:txBody>
      </p:sp>
      <p:sp>
        <p:nvSpPr>
          <p:cNvPr id="39" name="Ellipse 38"/>
          <p:cNvSpPr/>
          <p:nvPr/>
        </p:nvSpPr>
        <p:spPr>
          <a:xfrm>
            <a:off x="2732028" y="2104134"/>
            <a:ext cx="656677" cy="34107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OCP</a:t>
            </a:r>
            <a:endParaRPr lang="fr-FR" sz="900" b="1" dirty="0">
              <a:solidFill>
                <a:schemeClr val="tx1"/>
              </a:solidFill>
            </a:endParaRPr>
          </a:p>
        </p:txBody>
      </p:sp>
      <p:sp>
        <p:nvSpPr>
          <p:cNvPr id="40" name="Ellipse 39"/>
          <p:cNvSpPr/>
          <p:nvPr/>
        </p:nvSpPr>
        <p:spPr>
          <a:xfrm>
            <a:off x="7951253" y="6120491"/>
            <a:ext cx="551386" cy="209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GIZ</a:t>
            </a:r>
            <a:endParaRPr lang="fr-FR" sz="900" b="1" dirty="0">
              <a:solidFill>
                <a:schemeClr val="tx1"/>
              </a:solidFill>
            </a:endParaRPr>
          </a:p>
        </p:txBody>
      </p:sp>
      <p:sp>
        <p:nvSpPr>
          <p:cNvPr id="41" name="Ellipse 40"/>
          <p:cNvSpPr/>
          <p:nvPr/>
        </p:nvSpPr>
        <p:spPr>
          <a:xfrm>
            <a:off x="2954553" y="3522350"/>
            <a:ext cx="1018321" cy="29993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GIZ ANAPEC</a:t>
            </a:r>
            <a:endParaRPr lang="fr-FR" sz="900" b="1" dirty="0">
              <a:solidFill>
                <a:schemeClr val="tx1"/>
              </a:solidFill>
            </a:endParaRPr>
          </a:p>
        </p:txBody>
      </p:sp>
      <p:sp>
        <p:nvSpPr>
          <p:cNvPr id="42" name="Ellipse 41"/>
          <p:cNvSpPr/>
          <p:nvPr/>
        </p:nvSpPr>
        <p:spPr>
          <a:xfrm>
            <a:off x="4250044" y="2320432"/>
            <a:ext cx="669280" cy="2629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OCP</a:t>
            </a:r>
            <a:endParaRPr lang="fr-FR" sz="900" b="1" dirty="0">
              <a:solidFill>
                <a:schemeClr val="tx1"/>
              </a:solidFill>
            </a:endParaRPr>
          </a:p>
        </p:txBody>
      </p:sp>
      <p:sp>
        <p:nvSpPr>
          <p:cNvPr id="43" name="Ellipse 42"/>
          <p:cNvSpPr/>
          <p:nvPr/>
        </p:nvSpPr>
        <p:spPr>
          <a:xfrm>
            <a:off x="7919637" y="5800233"/>
            <a:ext cx="551386" cy="209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BM</a:t>
            </a:r>
            <a:endParaRPr lang="fr-FR" sz="900" b="1" dirty="0">
              <a:solidFill>
                <a:schemeClr val="tx1"/>
              </a:solidFill>
            </a:endParaRPr>
          </a:p>
        </p:txBody>
      </p:sp>
      <p:sp>
        <p:nvSpPr>
          <p:cNvPr id="44" name="Ellipse 43"/>
          <p:cNvSpPr/>
          <p:nvPr/>
        </p:nvSpPr>
        <p:spPr>
          <a:xfrm>
            <a:off x="6179662" y="6372906"/>
            <a:ext cx="551386" cy="209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BM</a:t>
            </a:r>
            <a:endParaRPr lang="fr-FR" sz="900" b="1" dirty="0">
              <a:solidFill>
                <a:schemeClr val="tx1"/>
              </a:solidFill>
            </a:endParaRPr>
          </a:p>
        </p:txBody>
      </p:sp>
      <p:sp>
        <p:nvSpPr>
          <p:cNvPr id="45" name="Ellipse 44"/>
          <p:cNvSpPr/>
          <p:nvPr/>
        </p:nvSpPr>
        <p:spPr>
          <a:xfrm>
            <a:off x="4623875" y="4725208"/>
            <a:ext cx="641640" cy="30449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OCP</a:t>
            </a:r>
            <a:endParaRPr lang="fr-FR" sz="900" b="1" dirty="0">
              <a:solidFill>
                <a:schemeClr val="tx1"/>
              </a:solidFill>
            </a:endParaRPr>
          </a:p>
        </p:txBody>
      </p:sp>
      <p:sp>
        <p:nvSpPr>
          <p:cNvPr id="46" name="Ellipse 45"/>
          <p:cNvSpPr/>
          <p:nvPr/>
        </p:nvSpPr>
        <p:spPr>
          <a:xfrm>
            <a:off x="2665566" y="4724747"/>
            <a:ext cx="690572" cy="28771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OCP</a:t>
            </a:r>
            <a:endParaRPr lang="fr-FR" sz="900" b="1" dirty="0">
              <a:solidFill>
                <a:schemeClr val="tx1"/>
              </a:solidFill>
            </a:endParaRPr>
          </a:p>
        </p:txBody>
      </p:sp>
      <p:sp>
        <p:nvSpPr>
          <p:cNvPr id="47" name="Ellipse 46"/>
          <p:cNvSpPr/>
          <p:nvPr/>
        </p:nvSpPr>
        <p:spPr>
          <a:xfrm>
            <a:off x="8095764" y="2488763"/>
            <a:ext cx="551386" cy="209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GIZ</a:t>
            </a:r>
            <a:endParaRPr lang="fr-FR" sz="900" b="1" dirty="0">
              <a:solidFill>
                <a:schemeClr val="tx1"/>
              </a:solidFill>
            </a:endParaRPr>
          </a:p>
        </p:txBody>
      </p:sp>
      <p:sp>
        <p:nvSpPr>
          <p:cNvPr id="48" name="Ellipse 47"/>
          <p:cNvSpPr/>
          <p:nvPr/>
        </p:nvSpPr>
        <p:spPr>
          <a:xfrm>
            <a:off x="8072724" y="2230690"/>
            <a:ext cx="551386" cy="209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BM</a:t>
            </a:r>
            <a:endParaRPr lang="fr-FR" sz="900" b="1" dirty="0">
              <a:solidFill>
                <a:schemeClr val="tx1"/>
              </a:solidFill>
            </a:endParaRPr>
          </a:p>
        </p:txBody>
      </p:sp>
      <p:sp>
        <p:nvSpPr>
          <p:cNvPr id="49" name="Ellipse 48"/>
          <p:cNvSpPr/>
          <p:nvPr/>
        </p:nvSpPr>
        <p:spPr>
          <a:xfrm>
            <a:off x="8165831" y="4620570"/>
            <a:ext cx="673616" cy="3631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OCP</a:t>
            </a:r>
            <a:endParaRPr lang="fr-FR" sz="900" b="1" dirty="0">
              <a:solidFill>
                <a:schemeClr val="tx1"/>
              </a:solidFill>
            </a:endParaRPr>
          </a:p>
        </p:txBody>
      </p:sp>
      <p:sp>
        <p:nvSpPr>
          <p:cNvPr id="50" name="ZoneTexte 49"/>
          <p:cNvSpPr txBox="1"/>
          <p:nvPr/>
        </p:nvSpPr>
        <p:spPr>
          <a:xfrm>
            <a:off x="3890128" y="4783481"/>
            <a:ext cx="1458902" cy="246221"/>
          </a:xfrm>
          <a:prstGeom prst="rect">
            <a:avLst/>
          </a:prstGeom>
          <a:noFill/>
        </p:spPr>
        <p:txBody>
          <a:bodyPr wrap="square" rtlCol="0">
            <a:spAutoFit/>
          </a:bodyPr>
          <a:lstStyle/>
          <a:p>
            <a:r>
              <a:rPr lang="fr-FR" sz="1000" dirty="0" smtClean="0"/>
              <a:t>Bourses</a:t>
            </a:r>
            <a:endParaRPr lang="fr-FR" sz="1000" dirty="0"/>
          </a:p>
        </p:txBody>
      </p:sp>
      <p:sp>
        <p:nvSpPr>
          <p:cNvPr id="52" name="Google Shape;99;p15"/>
          <p:cNvSpPr txBox="1">
            <a:spLocks/>
          </p:cNvSpPr>
          <p:nvPr/>
        </p:nvSpPr>
        <p:spPr>
          <a:xfrm>
            <a:off x="8404384" y="6333134"/>
            <a:ext cx="548700" cy="52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1pPr>
            <a:lvl2pPr marR="0" lvl="1"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2pPr>
            <a:lvl3pPr marR="0" lvl="2"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3pPr>
            <a:lvl4pPr marR="0" lvl="3"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4pPr>
            <a:lvl5pPr marR="0" lvl="4"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5pPr>
            <a:lvl6pPr marR="0" lvl="5"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6pPr>
            <a:lvl7pPr marR="0" lvl="6"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7pPr>
            <a:lvl8pPr marR="0" lvl="7"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8pPr>
            <a:lvl9pPr marR="0" lvl="8"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9pPr>
          </a:lstStyle>
          <a:p>
            <a:r>
              <a:rPr lang="en" dirty="0" smtClean="0"/>
              <a:t>15</a:t>
            </a:r>
            <a:endParaRPr lang="en" dirty="0"/>
          </a:p>
        </p:txBody>
      </p:sp>
      <p:sp>
        <p:nvSpPr>
          <p:cNvPr id="37" name="Google Shape;248;p27"/>
          <p:cNvSpPr txBox="1">
            <a:spLocks/>
          </p:cNvSpPr>
          <p:nvPr/>
        </p:nvSpPr>
        <p:spPr>
          <a:xfrm>
            <a:off x="933674" y="256808"/>
            <a:ext cx="7864832" cy="4490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marR="0" lvl="1"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2pPr>
            <a:lvl3pPr marR="0" lvl="2"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3pPr>
            <a:lvl4pPr marR="0" lvl="3"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4pPr>
            <a:lvl5pPr marR="0" lvl="4"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5pPr>
            <a:lvl6pPr marR="0" lvl="5"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6pPr>
            <a:lvl7pPr marR="0" lvl="6"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7pPr>
            <a:lvl8pPr marR="0" lvl="7"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8pPr>
            <a:lvl9pPr marR="0" lvl="8"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9pPr>
          </a:lstStyle>
          <a:p>
            <a:pPr algn="ctr"/>
            <a:r>
              <a:rPr lang="fr-FR" b="1" dirty="0" smtClean="0"/>
              <a:t>Atelier sur l’inclusion économique des jeunes</a:t>
            </a:r>
            <a:endParaRPr lang="fr-FR" b="1" dirty="0"/>
          </a:p>
        </p:txBody>
      </p:sp>
    </p:spTree>
    <p:extLst>
      <p:ext uri="{BB962C8B-B14F-4D97-AF65-F5344CB8AC3E}">
        <p14:creationId xmlns:p14="http://schemas.microsoft.com/office/powerpoint/2010/main" val="197619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16</a:t>
            </a:fld>
            <a:endParaRPr lang="fr-FR"/>
          </a:p>
        </p:txBody>
      </p:sp>
      <p:sp>
        <p:nvSpPr>
          <p:cNvPr id="51" name="Google Shape;117;p18"/>
          <p:cNvSpPr/>
          <p:nvPr/>
        </p:nvSpPr>
        <p:spPr>
          <a:xfrm>
            <a:off x="4860600" y="1212825"/>
            <a:ext cx="2470200" cy="2470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120;p18"/>
          <p:cNvCxnSpPr/>
          <p:nvPr/>
        </p:nvCxnSpPr>
        <p:spPr>
          <a:xfrm rot="10800000" flipH="1">
            <a:off x="6282450" y="705375"/>
            <a:ext cx="121500" cy="518700"/>
          </a:xfrm>
          <a:prstGeom prst="straightConnector1">
            <a:avLst/>
          </a:prstGeom>
          <a:noFill/>
          <a:ln w="9525" cap="flat" cmpd="sng">
            <a:solidFill>
              <a:srgbClr val="CFD8DC"/>
            </a:solidFill>
            <a:prstDash val="solid"/>
            <a:round/>
            <a:headEnd type="none" w="med" len="med"/>
            <a:tailEnd type="none" w="med" len="med"/>
          </a:ln>
        </p:spPr>
      </p:cxnSp>
      <p:cxnSp>
        <p:nvCxnSpPr>
          <p:cNvPr id="53" name="Google Shape;121;p18"/>
          <p:cNvCxnSpPr/>
          <p:nvPr/>
        </p:nvCxnSpPr>
        <p:spPr>
          <a:xfrm flipH="1">
            <a:off x="7133575" y="1483475"/>
            <a:ext cx="332400" cy="267600"/>
          </a:xfrm>
          <a:prstGeom prst="straightConnector1">
            <a:avLst/>
          </a:prstGeom>
          <a:noFill/>
          <a:ln w="9525" cap="flat" cmpd="sng">
            <a:solidFill>
              <a:srgbClr val="CFD8DC"/>
            </a:solidFill>
            <a:prstDash val="solid"/>
            <a:round/>
            <a:headEnd type="none" w="med" len="med"/>
            <a:tailEnd type="none" w="med" len="med"/>
          </a:ln>
        </p:spPr>
      </p:cxnSp>
      <p:cxnSp>
        <p:nvCxnSpPr>
          <p:cNvPr id="54" name="Google Shape;122;p18"/>
          <p:cNvCxnSpPr>
            <a:endCxn id="51" idx="6"/>
          </p:cNvCxnSpPr>
          <p:nvPr/>
        </p:nvCxnSpPr>
        <p:spPr>
          <a:xfrm flipH="1">
            <a:off x="7330800" y="2440126"/>
            <a:ext cx="1124100" cy="7800"/>
          </a:xfrm>
          <a:prstGeom prst="straightConnector1">
            <a:avLst/>
          </a:prstGeom>
          <a:noFill/>
          <a:ln w="9525" cap="flat" cmpd="sng">
            <a:solidFill>
              <a:srgbClr val="CFD8DC"/>
            </a:solidFill>
            <a:prstDash val="solid"/>
            <a:round/>
            <a:headEnd type="none" w="med" len="med"/>
            <a:tailEnd type="none" w="med" len="med"/>
          </a:ln>
        </p:spPr>
      </p:cxnSp>
      <p:sp>
        <p:nvSpPr>
          <p:cNvPr id="10" name="Google Shape;110;p17"/>
          <p:cNvSpPr txBox="1">
            <a:spLocks noGrp="1"/>
          </p:cNvSpPr>
          <p:nvPr>
            <p:ph type="title"/>
          </p:nvPr>
        </p:nvSpPr>
        <p:spPr>
          <a:xfrm>
            <a:off x="611560" y="810208"/>
            <a:ext cx="3730964" cy="6419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t>Centre Khouribga skills</a:t>
            </a:r>
            <a:endParaRPr sz="2400" b="1" dirty="0"/>
          </a:p>
        </p:txBody>
      </p:sp>
      <p:pic>
        <p:nvPicPr>
          <p:cNvPr id="2" name="Image 1"/>
          <p:cNvPicPr>
            <a:picLocks noChangeAspect="1"/>
          </p:cNvPicPr>
          <p:nvPr/>
        </p:nvPicPr>
        <p:blipFill>
          <a:blip r:embed="rId2"/>
          <a:stretch>
            <a:fillRect/>
          </a:stretch>
        </p:blipFill>
        <p:spPr>
          <a:xfrm>
            <a:off x="4949384" y="1258714"/>
            <a:ext cx="2404713" cy="2424311"/>
          </a:xfrm>
          <a:prstGeom prst="ellipse">
            <a:avLst/>
          </a:prstGeom>
          <a:ln>
            <a:noFill/>
          </a:ln>
          <a:effectLst>
            <a:softEdge rad="112500"/>
          </a:effectLst>
        </p:spPr>
      </p:pic>
      <p:sp>
        <p:nvSpPr>
          <p:cNvPr id="20" name="Rectangle à coins arrondis 19"/>
          <p:cNvSpPr/>
          <p:nvPr/>
        </p:nvSpPr>
        <p:spPr>
          <a:xfrm>
            <a:off x="755576" y="1630649"/>
            <a:ext cx="1363664" cy="482491"/>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r>
              <a:rPr lang="fr-FR" sz="1600" b="1" dirty="0">
                <a:solidFill>
                  <a:srgbClr val="0070C0"/>
                </a:solidFill>
              </a:rPr>
              <a:t>La vocation</a:t>
            </a:r>
            <a:endParaRPr lang="en-US" sz="1600" b="1" dirty="0">
              <a:solidFill>
                <a:srgbClr val="0070C0"/>
              </a:solidFill>
            </a:endParaRPr>
          </a:p>
        </p:txBody>
      </p:sp>
      <p:sp>
        <p:nvSpPr>
          <p:cNvPr id="21" name="Rectangle à coins arrondis 20"/>
          <p:cNvSpPr/>
          <p:nvPr/>
        </p:nvSpPr>
        <p:spPr>
          <a:xfrm>
            <a:off x="5469908" y="3973406"/>
            <a:ext cx="1363664" cy="482491"/>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r>
              <a:rPr lang="fr-FR" sz="1600" b="1" dirty="0" smtClean="0">
                <a:solidFill>
                  <a:srgbClr val="0070C0"/>
                </a:solidFill>
                <a:latin typeface="Source Sans Pro" panose="020B0604020202020204" charset="0"/>
              </a:rPr>
              <a:t>L’ambition</a:t>
            </a:r>
            <a:endParaRPr lang="en-US" sz="1600" b="1" dirty="0">
              <a:solidFill>
                <a:srgbClr val="0070C0"/>
              </a:solidFill>
              <a:latin typeface="Source Sans Pro" panose="020B0604020202020204" charset="0"/>
            </a:endParaRPr>
          </a:p>
        </p:txBody>
      </p:sp>
      <p:sp>
        <p:nvSpPr>
          <p:cNvPr id="5" name="Rectangle 4"/>
          <p:cNvSpPr/>
          <p:nvPr/>
        </p:nvSpPr>
        <p:spPr>
          <a:xfrm>
            <a:off x="606127" y="2440126"/>
            <a:ext cx="4254473" cy="1569660"/>
          </a:xfrm>
          <a:prstGeom prst="rect">
            <a:avLst/>
          </a:prstGeom>
        </p:spPr>
        <p:txBody>
          <a:bodyPr wrap="square">
            <a:spAutoFit/>
          </a:bodyPr>
          <a:lstStyle/>
          <a:p>
            <a:pPr lvl="1">
              <a:buFont typeface="Wingdings" panose="05000000000000000000" pitchFamily="2" charset="2"/>
              <a:buChar char="§"/>
            </a:pPr>
            <a:r>
              <a:rPr lang="fr-FR" sz="1600" dirty="0">
                <a:latin typeface="Source Sans Pro" panose="020B0604020202020204" charset="0"/>
              </a:rPr>
              <a:t>Le Centre Khouribga </a:t>
            </a:r>
            <a:r>
              <a:rPr lang="fr-FR" sz="1600" dirty="0" err="1">
                <a:latin typeface="Source Sans Pro" panose="020B0604020202020204" charset="0"/>
              </a:rPr>
              <a:t>Skills</a:t>
            </a:r>
            <a:r>
              <a:rPr lang="fr-FR" sz="1600" dirty="0">
                <a:latin typeface="Source Sans Pro" panose="020B0604020202020204" charset="0"/>
              </a:rPr>
              <a:t> CKS est le projet phare de l’engagement sociétal du groupe OCP envers </a:t>
            </a:r>
            <a:r>
              <a:rPr lang="fr-FR" sz="1600" b="1" dirty="0">
                <a:latin typeface="Source Sans Pro" panose="020B0604020202020204" charset="0"/>
              </a:rPr>
              <a:t>les jeunes et les communautés locales.</a:t>
            </a:r>
          </a:p>
          <a:p>
            <a:pPr marL="238125" lvl="1"/>
            <a:endParaRPr lang="fr-FR" sz="1600" b="1" dirty="0">
              <a:latin typeface="Source Sans Pro" panose="020B0604020202020204" charset="0"/>
            </a:endParaRPr>
          </a:p>
          <a:p>
            <a:pPr lvl="1">
              <a:buFont typeface="Wingdings" panose="05000000000000000000" pitchFamily="2" charset="2"/>
              <a:buChar char="§"/>
            </a:pPr>
            <a:r>
              <a:rPr lang="fr-FR" sz="1600" dirty="0">
                <a:latin typeface="Source Sans Pro" panose="020B0604020202020204" charset="0"/>
              </a:rPr>
              <a:t>Le CKS est une plateforme d’innovation sociale</a:t>
            </a:r>
          </a:p>
        </p:txBody>
      </p:sp>
      <p:sp>
        <p:nvSpPr>
          <p:cNvPr id="23" name="Rectangle 22"/>
          <p:cNvSpPr/>
          <p:nvPr/>
        </p:nvSpPr>
        <p:spPr>
          <a:xfrm>
            <a:off x="3923928" y="4477173"/>
            <a:ext cx="5317187" cy="1567737"/>
          </a:xfrm>
          <a:prstGeom prst="rect">
            <a:avLst/>
          </a:prstGeom>
        </p:spPr>
        <p:txBody>
          <a:bodyPr wrap="square">
            <a:spAutoFit/>
          </a:bodyPr>
          <a:lstStyle/>
          <a:p>
            <a:pPr>
              <a:lnSpc>
                <a:spcPct val="110000"/>
              </a:lnSpc>
            </a:pPr>
            <a:endParaRPr lang="fr-FR" sz="800" dirty="0" smtClean="0">
              <a:solidFill>
                <a:srgbClr val="002060"/>
              </a:solidFill>
            </a:endParaRPr>
          </a:p>
          <a:p>
            <a:pPr>
              <a:lnSpc>
                <a:spcPct val="110000"/>
              </a:lnSpc>
              <a:buFont typeface="Wingdings" panose="05000000000000000000" pitchFamily="2" charset="2"/>
              <a:buChar char="§"/>
            </a:pPr>
            <a:r>
              <a:rPr lang="fr-FR" sz="1600" b="1" dirty="0" smtClean="0">
                <a:latin typeface="Source Sans Pro" panose="020B0604020202020204" charset="0"/>
              </a:rPr>
              <a:t>Développer </a:t>
            </a:r>
            <a:r>
              <a:rPr lang="fr-FR" sz="1600" b="1" dirty="0">
                <a:latin typeface="Source Sans Pro" panose="020B0604020202020204" charset="0"/>
              </a:rPr>
              <a:t>l’employabilité locale</a:t>
            </a:r>
          </a:p>
          <a:p>
            <a:pPr lvl="1">
              <a:lnSpc>
                <a:spcPct val="110000"/>
              </a:lnSpc>
              <a:buFont typeface="Wingdings" panose="05000000000000000000" pitchFamily="2" charset="2"/>
              <a:buChar char="§"/>
            </a:pPr>
            <a:r>
              <a:rPr lang="fr-FR" sz="1600" dirty="0">
                <a:latin typeface="Source Sans Pro" panose="020B0604020202020204" charset="0"/>
              </a:rPr>
              <a:t> Promouvoir </a:t>
            </a:r>
            <a:r>
              <a:rPr lang="fr-FR" sz="1600" b="1" dirty="0">
                <a:latin typeface="Source Sans Pro" panose="020B0604020202020204" charset="0"/>
              </a:rPr>
              <a:t>l’esprit d’initiative et d’entrepreneuriat</a:t>
            </a:r>
          </a:p>
          <a:p>
            <a:pPr lvl="1">
              <a:lnSpc>
                <a:spcPct val="110000"/>
              </a:lnSpc>
              <a:buFont typeface="Wingdings" panose="05000000000000000000" pitchFamily="2" charset="2"/>
              <a:buChar char="§"/>
            </a:pPr>
            <a:r>
              <a:rPr lang="fr-FR" sz="1600" dirty="0">
                <a:latin typeface="Source Sans Pro" panose="020B0604020202020204" charset="0"/>
              </a:rPr>
              <a:t> Développer </a:t>
            </a:r>
            <a:r>
              <a:rPr lang="fr-FR" sz="1600" b="1" dirty="0">
                <a:latin typeface="Source Sans Pro" panose="020B0604020202020204" charset="0"/>
              </a:rPr>
              <a:t>le tissu économique local</a:t>
            </a:r>
          </a:p>
          <a:p>
            <a:pPr lvl="1">
              <a:lnSpc>
                <a:spcPct val="110000"/>
              </a:lnSpc>
              <a:buFont typeface="Wingdings" panose="05000000000000000000" pitchFamily="2" charset="2"/>
              <a:buChar char="§"/>
            </a:pPr>
            <a:r>
              <a:rPr lang="fr-FR" sz="1600" dirty="0">
                <a:latin typeface="Source Sans Pro" panose="020B0604020202020204" charset="0"/>
              </a:rPr>
              <a:t> Soutenir </a:t>
            </a:r>
            <a:r>
              <a:rPr lang="fr-FR" sz="1600" b="1" dirty="0">
                <a:latin typeface="Source Sans Pro" panose="020B0604020202020204" charset="0"/>
              </a:rPr>
              <a:t>l’innovation</a:t>
            </a:r>
          </a:p>
          <a:p>
            <a:pPr lvl="1">
              <a:lnSpc>
                <a:spcPct val="110000"/>
              </a:lnSpc>
              <a:buFont typeface="Wingdings" panose="05000000000000000000" pitchFamily="2" charset="2"/>
              <a:buChar char="§"/>
            </a:pPr>
            <a:r>
              <a:rPr lang="fr-FR" sz="1600" dirty="0">
                <a:latin typeface="Source Sans Pro" panose="020B0604020202020204" charset="0"/>
              </a:rPr>
              <a:t> Renforcer</a:t>
            </a:r>
            <a:r>
              <a:rPr lang="fr-FR" sz="1600" b="1" dirty="0">
                <a:latin typeface="Source Sans Pro" panose="020B0604020202020204" charset="0"/>
              </a:rPr>
              <a:t> le tissu associatif local</a:t>
            </a:r>
          </a:p>
        </p:txBody>
      </p:sp>
      <p:pic>
        <p:nvPicPr>
          <p:cNvPr id="24" name="Picture 2" descr="Logo Khouribga Skills.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4669676"/>
            <a:ext cx="1431737" cy="919564"/>
          </a:xfrm>
          <a:prstGeom prst="rect">
            <a:avLst/>
          </a:prstGeom>
          <a:noFill/>
          <a:ln>
            <a:noFill/>
          </a:ln>
          <a:extLst/>
        </p:spPr>
      </p:pic>
    </p:spTree>
    <p:extLst>
      <p:ext uri="{BB962C8B-B14F-4D97-AF65-F5344CB8AC3E}">
        <p14:creationId xmlns:p14="http://schemas.microsoft.com/office/powerpoint/2010/main" val="3984540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17</a:t>
            </a:fld>
            <a:endParaRPr lang="fr-FR"/>
          </a:p>
        </p:txBody>
      </p:sp>
      <p:sp>
        <p:nvSpPr>
          <p:cNvPr id="51" name="Google Shape;117;p18"/>
          <p:cNvSpPr/>
          <p:nvPr/>
        </p:nvSpPr>
        <p:spPr>
          <a:xfrm>
            <a:off x="4860600" y="1212825"/>
            <a:ext cx="2470200" cy="2470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120;p18"/>
          <p:cNvCxnSpPr/>
          <p:nvPr/>
        </p:nvCxnSpPr>
        <p:spPr>
          <a:xfrm rot="10800000" flipH="1">
            <a:off x="6282450" y="705375"/>
            <a:ext cx="121500" cy="518700"/>
          </a:xfrm>
          <a:prstGeom prst="straightConnector1">
            <a:avLst/>
          </a:prstGeom>
          <a:noFill/>
          <a:ln w="9525" cap="flat" cmpd="sng">
            <a:solidFill>
              <a:srgbClr val="CFD8DC"/>
            </a:solidFill>
            <a:prstDash val="solid"/>
            <a:round/>
            <a:headEnd type="none" w="med" len="med"/>
            <a:tailEnd type="none" w="med" len="med"/>
          </a:ln>
        </p:spPr>
      </p:cxnSp>
      <p:cxnSp>
        <p:nvCxnSpPr>
          <p:cNvPr id="53" name="Google Shape;121;p18"/>
          <p:cNvCxnSpPr/>
          <p:nvPr/>
        </p:nvCxnSpPr>
        <p:spPr>
          <a:xfrm flipH="1">
            <a:off x="7133575" y="1483475"/>
            <a:ext cx="332400" cy="267600"/>
          </a:xfrm>
          <a:prstGeom prst="straightConnector1">
            <a:avLst/>
          </a:prstGeom>
          <a:noFill/>
          <a:ln w="9525" cap="flat" cmpd="sng">
            <a:solidFill>
              <a:srgbClr val="CFD8DC"/>
            </a:solidFill>
            <a:prstDash val="solid"/>
            <a:round/>
            <a:headEnd type="none" w="med" len="med"/>
            <a:tailEnd type="none" w="med" len="med"/>
          </a:ln>
        </p:spPr>
      </p:cxnSp>
      <p:cxnSp>
        <p:nvCxnSpPr>
          <p:cNvPr id="54" name="Google Shape;122;p18"/>
          <p:cNvCxnSpPr>
            <a:endCxn id="51" idx="6"/>
          </p:cNvCxnSpPr>
          <p:nvPr/>
        </p:nvCxnSpPr>
        <p:spPr>
          <a:xfrm flipH="1">
            <a:off x="7330800" y="2440126"/>
            <a:ext cx="1124100" cy="7800"/>
          </a:xfrm>
          <a:prstGeom prst="straightConnector1">
            <a:avLst/>
          </a:prstGeom>
          <a:noFill/>
          <a:ln w="9525" cap="flat" cmpd="sng">
            <a:solidFill>
              <a:srgbClr val="CFD8DC"/>
            </a:solidFill>
            <a:prstDash val="solid"/>
            <a:round/>
            <a:headEnd type="none" w="med" len="med"/>
            <a:tailEnd type="none" w="med" len="med"/>
          </a:ln>
        </p:spPr>
      </p:cxnSp>
      <p:sp>
        <p:nvSpPr>
          <p:cNvPr id="10" name="Google Shape;110;p17"/>
          <p:cNvSpPr txBox="1">
            <a:spLocks noGrp="1"/>
          </p:cNvSpPr>
          <p:nvPr>
            <p:ph type="title"/>
          </p:nvPr>
        </p:nvSpPr>
        <p:spPr>
          <a:xfrm>
            <a:off x="458957" y="849102"/>
            <a:ext cx="5112568" cy="6419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t>Soutenir l’insertion économique des jeunes : Banque Mondiale</a:t>
            </a:r>
            <a:endParaRPr sz="2400" b="1"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840" y="1436687"/>
            <a:ext cx="2626135" cy="2136329"/>
          </a:xfrm>
          <a:prstGeom prst="ellipse">
            <a:avLst/>
          </a:prstGeom>
          <a:ln>
            <a:noFill/>
          </a:ln>
          <a:effectLst>
            <a:softEdge rad="112500"/>
          </a:effectLst>
        </p:spPr>
      </p:pic>
      <p:sp>
        <p:nvSpPr>
          <p:cNvPr id="20" name="Rectangle à coins arrondis 19"/>
          <p:cNvSpPr/>
          <p:nvPr/>
        </p:nvSpPr>
        <p:spPr>
          <a:xfrm>
            <a:off x="755576" y="1630649"/>
            <a:ext cx="1512168" cy="646223"/>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r>
              <a:rPr lang="fr-FR" sz="1600" b="1" dirty="0" smtClean="0">
                <a:solidFill>
                  <a:srgbClr val="0070C0"/>
                </a:solidFill>
              </a:rPr>
              <a:t>Objectifs du Projet</a:t>
            </a:r>
            <a:endParaRPr lang="en-US" sz="1600" b="1" dirty="0">
              <a:solidFill>
                <a:srgbClr val="0070C0"/>
              </a:solidFill>
            </a:endParaRPr>
          </a:p>
        </p:txBody>
      </p:sp>
      <p:sp>
        <p:nvSpPr>
          <p:cNvPr id="21" name="Rectangle à coins arrondis 20"/>
          <p:cNvSpPr/>
          <p:nvPr/>
        </p:nvSpPr>
        <p:spPr>
          <a:xfrm>
            <a:off x="6856516" y="3322227"/>
            <a:ext cx="1663667" cy="67973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r>
              <a:rPr lang="fr-FR" sz="1600" b="1" dirty="0" smtClean="0">
                <a:solidFill>
                  <a:srgbClr val="0070C0"/>
                </a:solidFill>
                <a:latin typeface="Source Sans Pro" panose="020B0604020202020204" charset="0"/>
              </a:rPr>
              <a:t>Axes d’intervention</a:t>
            </a:r>
            <a:endParaRPr lang="en-US" sz="1600" b="1" dirty="0">
              <a:solidFill>
                <a:srgbClr val="0070C0"/>
              </a:solidFill>
              <a:latin typeface="Source Sans Pro" panose="020B0604020202020204" charset="0"/>
            </a:endParaRPr>
          </a:p>
        </p:txBody>
      </p:sp>
      <p:sp>
        <p:nvSpPr>
          <p:cNvPr id="5" name="Rectangle 4"/>
          <p:cNvSpPr/>
          <p:nvPr/>
        </p:nvSpPr>
        <p:spPr>
          <a:xfrm>
            <a:off x="264287" y="2614053"/>
            <a:ext cx="4006914" cy="2246769"/>
          </a:xfrm>
          <a:prstGeom prst="rect">
            <a:avLst/>
          </a:prstGeom>
        </p:spPr>
        <p:txBody>
          <a:bodyPr wrap="square">
            <a:spAutoFit/>
          </a:bodyPr>
          <a:lstStyle/>
          <a:p>
            <a:pPr lvl="1">
              <a:buFont typeface="Wingdings" panose="05000000000000000000" pitchFamily="2" charset="2"/>
              <a:buChar char="§"/>
            </a:pPr>
            <a:r>
              <a:rPr lang="fr-FR" b="1" dirty="0" smtClean="0">
                <a:latin typeface="Source Sans Pro" panose="020B0604020202020204" charset="0"/>
              </a:rPr>
              <a:t>Améliorer </a:t>
            </a:r>
            <a:r>
              <a:rPr lang="fr-FR" b="1" dirty="0">
                <a:latin typeface="Source Sans Pro" panose="020B0604020202020204" charset="0"/>
              </a:rPr>
              <a:t>l’accès des jeunes aux opportunités économiques dans la région de Marrakech-Safi</a:t>
            </a:r>
            <a:r>
              <a:rPr lang="fr-FR" dirty="0">
                <a:latin typeface="Source Sans Pro" panose="020B0604020202020204" charset="0"/>
              </a:rPr>
              <a:t> à travers le renforcement de leurs aptitudes et compétences, ainsi que le développement de </a:t>
            </a:r>
            <a:r>
              <a:rPr lang="fr-FR" dirty="0" smtClean="0">
                <a:latin typeface="Source Sans Pro" panose="020B0604020202020204" charset="0"/>
              </a:rPr>
              <a:t>l’entreprenariat</a:t>
            </a:r>
          </a:p>
          <a:p>
            <a:pPr lvl="1">
              <a:buFont typeface="Wingdings" panose="05000000000000000000" pitchFamily="2" charset="2"/>
              <a:buChar char="§"/>
            </a:pPr>
            <a:endParaRPr lang="fr-FR" dirty="0" smtClean="0">
              <a:latin typeface="Source Sans Pro" panose="020B0604020202020204" charset="0"/>
            </a:endParaRPr>
          </a:p>
          <a:p>
            <a:pPr lvl="1">
              <a:buFont typeface="Wingdings" panose="05000000000000000000" pitchFamily="2" charset="2"/>
              <a:buChar char="§"/>
            </a:pPr>
            <a:r>
              <a:rPr lang="fr-FR" b="1" dirty="0" smtClean="0">
                <a:latin typeface="Source Sans Pro" panose="020B0604020202020204" charset="0"/>
              </a:rPr>
              <a:t>Renforcer </a:t>
            </a:r>
            <a:r>
              <a:rPr lang="fr-FR" b="1" dirty="0">
                <a:latin typeface="Source Sans Pro" panose="020B0604020202020204" charset="0"/>
              </a:rPr>
              <a:t>la capacité des acteurs nationaux ainsi que les acteurs régionaux et provinciaux </a:t>
            </a:r>
            <a:r>
              <a:rPr lang="fr-FR" dirty="0" smtClean="0">
                <a:latin typeface="Source Sans Pro" panose="020B0604020202020204" charset="0"/>
              </a:rPr>
              <a:t>pour </a:t>
            </a:r>
            <a:r>
              <a:rPr lang="fr-FR" dirty="0">
                <a:latin typeface="Source Sans Pro" panose="020B0604020202020204" charset="0"/>
              </a:rPr>
              <a:t>assurer la bonne exécution des activités d’appui à l’insertion économique des jeunes.</a:t>
            </a:r>
          </a:p>
        </p:txBody>
      </p:sp>
      <p:sp>
        <p:nvSpPr>
          <p:cNvPr id="14" name="Rectangle 13">
            <a:extLst>
              <a:ext uri="{FF2B5EF4-FFF2-40B4-BE49-F238E27FC236}">
                <a16:creationId xmlns:a16="http://schemas.microsoft.com/office/drawing/2014/main" id="{6870559E-AF47-41DD-8AC9-EAE55F887613}"/>
              </a:ext>
            </a:extLst>
          </p:cNvPr>
          <p:cNvSpPr/>
          <p:nvPr/>
        </p:nvSpPr>
        <p:spPr>
          <a:xfrm>
            <a:off x="4885164" y="5845423"/>
            <a:ext cx="3647647" cy="769320"/>
          </a:xfrm>
          <a:prstGeom prst="rect">
            <a:avLst/>
          </a:prstGeom>
          <a:noFill/>
          <a:ln w="12700" cap="flat" cmpd="sng" algn="ctr">
            <a:solidFill>
              <a:schemeClr val="tx1"/>
            </a:solidFill>
            <a:prstDash val="dash"/>
            <a:round/>
            <a:headEnd type="none" w="med" len="med"/>
            <a:tailEnd type="none" w="med" len="med"/>
          </a:ln>
          <a:effectLst/>
        </p:spPr>
        <p:txBody>
          <a:bodyPr/>
          <a:lstStyle/>
          <a:p>
            <a:pPr>
              <a:defRPr/>
            </a:pPr>
            <a:r>
              <a:rPr lang="fr-FR" b="1" spc="-5" dirty="0">
                <a:solidFill>
                  <a:srgbClr val="021F43"/>
                </a:solidFill>
                <a:latin typeface="Arial"/>
                <a:cs typeface="Arial"/>
              </a:rPr>
              <a:t>Renforcement des capacités des acteurs institutionnels et appui à la mise en œuvre du Programme </a:t>
            </a:r>
          </a:p>
        </p:txBody>
      </p:sp>
      <p:sp>
        <p:nvSpPr>
          <p:cNvPr id="15" name="Rectangle 14">
            <a:extLst>
              <a:ext uri="{FF2B5EF4-FFF2-40B4-BE49-F238E27FC236}">
                <a16:creationId xmlns:a16="http://schemas.microsoft.com/office/drawing/2014/main" id="{2E6D2641-AFB6-446B-9CD0-6DA9167CB94E}"/>
              </a:ext>
            </a:extLst>
          </p:cNvPr>
          <p:cNvSpPr/>
          <p:nvPr/>
        </p:nvSpPr>
        <p:spPr>
          <a:xfrm>
            <a:off x="4872535" y="4190476"/>
            <a:ext cx="3647648" cy="581711"/>
          </a:xfrm>
          <a:prstGeom prst="rect">
            <a:avLst/>
          </a:prstGeom>
          <a:noFill/>
          <a:ln w="12700" cap="flat" cmpd="sng" algn="ctr">
            <a:solidFill>
              <a:schemeClr val="tx1"/>
            </a:solidFill>
            <a:prstDash val="dash"/>
            <a:round/>
            <a:headEnd type="none" w="med" len="med"/>
            <a:tailEnd type="none" w="med" len="med"/>
          </a:ln>
          <a:effectLst/>
        </p:spPr>
        <p:txBody>
          <a:bodyPr/>
          <a:lstStyle/>
          <a:p>
            <a:pPr>
              <a:defRPr/>
            </a:pPr>
            <a:r>
              <a:rPr lang="fr-FR" b="1" spc="-5" dirty="0">
                <a:solidFill>
                  <a:srgbClr val="021F43"/>
                </a:solidFill>
                <a:latin typeface="Arial"/>
                <a:cs typeface="Arial"/>
              </a:rPr>
              <a:t>Améliorer l’employabilité et l’insertion économique des jeunes </a:t>
            </a:r>
          </a:p>
        </p:txBody>
      </p:sp>
      <p:sp>
        <p:nvSpPr>
          <p:cNvPr id="16" name="Rectangle 15">
            <a:extLst>
              <a:ext uri="{FF2B5EF4-FFF2-40B4-BE49-F238E27FC236}">
                <a16:creationId xmlns:a16="http://schemas.microsoft.com/office/drawing/2014/main" id="{F68B8028-53F2-45B5-A9F4-BEFB03DEFDCD}"/>
              </a:ext>
            </a:extLst>
          </p:cNvPr>
          <p:cNvSpPr/>
          <p:nvPr/>
        </p:nvSpPr>
        <p:spPr>
          <a:xfrm>
            <a:off x="4872535" y="4942351"/>
            <a:ext cx="3647648" cy="754691"/>
          </a:xfrm>
          <a:prstGeom prst="rect">
            <a:avLst/>
          </a:prstGeom>
          <a:noFill/>
          <a:ln w="12700" cap="flat" cmpd="sng" algn="ctr">
            <a:solidFill>
              <a:schemeClr val="tx1"/>
            </a:solidFill>
            <a:prstDash val="dash"/>
            <a:round/>
            <a:headEnd type="none" w="med" len="med"/>
            <a:tailEnd type="none" w="med" len="med"/>
          </a:ln>
          <a:effectLst/>
        </p:spPr>
        <p:txBody>
          <a:bodyPr/>
          <a:lstStyle/>
          <a:p>
            <a:pPr>
              <a:defRPr/>
            </a:pPr>
            <a:r>
              <a:rPr lang="fr-FR" b="1" spc="-5" dirty="0">
                <a:solidFill>
                  <a:srgbClr val="021F43"/>
                </a:solidFill>
                <a:latin typeface="Arial"/>
                <a:cs typeface="Arial"/>
              </a:rPr>
              <a:t>Soutenir l’entrepreneuriat des jeunes et le développement des filières locales à potentiel</a:t>
            </a:r>
          </a:p>
        </p:txBody>
      </p:sp>
      <p:sp>
        <p:nvSpPr>
          <p:cNvPr id="17" name="Rectangle 16">
            <a:extLst>
              <a:ext uri="{FF2B5EF4-FFF2-40B4-BE49-F238E27FC236}">
                <a16:creationId xmlns:a16="http://schemas.microsoft.com/office/drawing/2014/main" id="{5217A663-1C10-4530-8590-8C5EB0250025}"/>
              </a:ext>
            </a:extLst>
          </p:cNvPr>
          <p:cNvSpPr/>
          <p:nvPr/>
        </p:nvSpPr>
        <p:spPr>
          <a:xfrm>
            <a:off x="4268078" y="4307241"/>
            <a:ext cx="497753" cy="389141"/>
          </a:xfrm>
          <a:prstGeom prst="rect">
            <a:avLst/>
          </a:prstGeom>
          <a:solidFill>
            <a:schemeClr val="tx1"/>
          </a:solidFill>
          <a:ln w="12700" cap="flat" cmpd="sng" algn="ctr">
            <a:noFill/>
            <a:prstDash val="dash"/>
            <a:round/>
            <a:headEnd type="none" w="med" len="med"/>
            <a:tailEnd type="none" w="med" len="med"/>
          </a:ln>
          <a:effectLst/>
        </p:spPr>
        <p:txBody>
          <a:bodyPr anchor="ctr"/>
          <a:lstStyle/>
          <a:p>
            <a:pPr algn="ctr">
              <a:defRPr/>
            </a:pPr>
            <a:r>
              <a:rPr lang="fr-FR" sz="1800" spc="-5" dirty="0">
                <a:solidFill>
                  <a:prstClr val="white"/>
                </a:solidFill>
                <a:latin typeface="Arial"/>
                <a:cs typeface="Arial"/>
              </a:rPr>
              <a:t>I</a:t>
            </a:r>
          </a:p>
        </p:txBody>
      </p:sp>
      <p:sp>
        <p:nvSpPr>
          <p:cNvPr id="18" name="Rectangle 17">
            <a:extLst>
              <a:ext uri="{FF2B5EF4-FFF2-40B4-BE49-F238E27FC236}">
                <a16:creationId xmlns:a16="http://schemas.microsoft.com/office/drawing/2014/main" id="{162B060C-526D-465A-9F00-54B03833FD2A}"/>
              </a:ext>
            </a:extLst>
          </p:cNvPr>
          <p:cNvSpPr/>
          <p:nvPr/>
        </p:nvSpPr>
        <p:spPr>
          <a:xfrm>
            <a:off x="4268079" y="5130460"/>
            <a:ext cx="477784" cy="391012"/>
          </a:xfrm>
          <a:prstGeom prst="rect">
            <a:avLst/>
          </a:prstGeom>
          <a:solidFill>
            <a:schemeClr val="tx1"/>
          </a:solidFill>
          <a:ln w="12700" cap="flat" cmpd="sng" algn="ctr">
            <a:noFill/>
            <a:prstDash val="dash"/>
            <a:round/>
            <a:headEnd type="none" w="med" len="med"/>
            <a:tailEnd type="none" w="med" len="med"/>
          </a:ln>
          <a:effectLst/>
        </p:spPr>
        <p:txBody>
          <a:bodyPr anchor="ctr"/>
          <a:lstStyle/>
          <a:p>
            <a:pPr algn="ctr">
              <a:defRPr/>
            </a:pPr>
            <a:r>
              <a:rPr lang="fr-FR" sz="1800" spc="-5" dirty="0">
                <a:solidFill>
                  <a:prstClr val="white"/>
                </a:solidFill>
                <a:latin typeface="Arial"/>
                <a:cs typeface="Arial"/>
              </a:rPr>
              <a:t>II</a:t>
            </a:r>
          </a:p>
        </p:txBody>
      </p:sp>
      <p:sp>
        <p:nvSpPr>
          <p:cNvPr id="19" name="Rectangle 18">
            <a:extLst>
              <a:ext uri="{FF2B5EF4-FFF2-40B4-BE49-F238E27FC236}">
                <a16:creationId xmlns:a16="http://schemas.microsoft.com/office/drawing/2014/main" id="{B43783DA-56E9-4148-B466-2BBA247CA7B8}"/>
              </a:ext>
            </a:extLst>
          </p:cNvPr>
          <p:cNvSpPr/>
          <p:nvPr/>
        </p:nvSpPr>
        <p:spPr>
          <a:xfrm>
            <a:off x="4268078" y="5955550"/>
            <a:ext cx="497753" cy="401256"/>
          </a:xfrm>
          <a:prstGeom prst="rect">
            <a:avLst/>
          </a:prstGeom>
          <a:solidFill>
            <a:schemeClr val="tx1"/>
          </a:solidFill>
          <a:ln w="12700" cap="flat" cmpd="sng" algn="ctr">
            <a:noFill/>
            <a:prstDash val="dash"/>
            <a:round/>
            <a:headEnd type="none" w="med" len="med"/>
            <a:tailEnd type="none" w="med" len="med"/>
          </a:ln>
          <a:effectLst/>
        </p:spPr>
        <p:txBody>
          <a:bodyPr anchor="ctr"/>
          <a:lstStyle/>
          <a:p>
            <a:pPr algn="ctr">
              <a:defRPr/>
            </a:pPr>
            <a:r>
              <a:rPr lang="fr-FR" sz="1800" spc="-5" dirty="0">
                <a:solidFill>
                  <a:prstClr val="white"/>
                </a:solidFill>
                <a:latin typeface="Arial"/>
                <a:cs typeface="Arial"/>
              </a:rPr>
              <a:t>III</a:t>
            </a: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34368" b="33726"/>
          <a:stretch/>
        </p:blipFill>
        <p:spPr>
          <a:xfrm>
            <a:off x="1064076" y="5407799"/>
            <a:ext cx="2407336" cy="576064"/>
          </a:xfrm>
          <a:prstGeom prst="rect">
            <a:avLst/>
          </a:prstGeom>
        </p:spPr>
      </p:pic>
    </p:spTree>
    <p:extLst>
      <p:ext uri="{BB962C8B-B14F-4D97-AF65-F5344CB8AC3E}">
        <p14:creationId xmlns:p14="http://schemas.microsoft.com/office/powerpoint/2010/main" val="4119390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18</a:t>
            </a:fld>
            <a:endParaRPr lang="fr-FR"/>
          </a:p>
        </p:txBody>
      </p:sp>
      <p:sp>
        <p:nvSpPr>
          <p:cNvPr id="51" name="Google Shape;117;p18"/>
          <p:cNvSpPr/>
          <p:nvPr/>
        </p:nvSpPr>
        <p:spPr>
          <a:xfrm>
            <a:off x="4860600" y="1212825"/>
            <a:ext cx="2470200" cy="2470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120;p18"/>
          <p:cNvCxnSpPr/>
          <p:nvPr/>
        </p:nvCxnSpPr>
        <p:spPr>
          <a:xfrm rot="10800000" flipH="1">
            <a:off x="6329662" y="708614"/>
            <a:ext cx="121500" cy="518700"/>
          </a:xfrm>
          <a:prstGeom prst="straightConnector1">
            <a:avLst/>
          </a:prstGeom>
          <a:noFill/>
          <a:ln w="9525" cap="flat" cmpd="sng">
            <a:solidFill>
              <a:srgbClr val="CFD8DC"/>
            </a:solidFill>
            <a:prstDash val="solid"/>
            <a:round/>
            <a:headEnd type="none" w="med" len="med"/>
            <a:tailEnd type="none" w="med" len="med"/>
          </a:ln>
        </p:spPr>
      </p:cxnSp>
      <p:cxnSp>
        <p:nvCxnSpPr>
          <p:cNvPr id="53" name="Google Shape;121;p18"/>
          <p:cNvCxnSpPr/>
          <p:nvPr/>
        </p:nvCxnSpPr>
        <p:spPr>
          <a:xfrm flipH="1">
            <a:off x="7133575" y="1483475"/>
            <a:ext cx="332400" cy="267600"/>
          </a:xfrm>
          <a:prstGeom prst="straightConnector1">
            <a:avLst/>
          </a:prstGeom>
          <a:noFill/>
          <a:ln w="9525" cap="flat" cmpd="sng">
            <a:solidFill>
              <a:srgbClr val="CFD8DC"/>
            </a:solidFill>
            <a:prstDash val="solid"/>
            <a:round/>
            <a:headEnd type="none" w="med" len="med"/>
            <a:tailEnd type="none" w="med" len="med"/>
          </a:ln>
        </p:spPr>
      </p:cxnSp>
      <p:cxnSp>
        <p:nvCxnSpPr>
          <p:cNvPr id="54" name="Google Shape;122;p18"/>
          <p:cNvCxnSpPr>
            <a:endCxn id="51" idx="6"/>
          </p:cNvCxnSpPr>
          <p:nvPr/>
        </p:nvCxnSpPr>
        <p:spPr>
          <a:xfrm flipH="1">
            <a:off x="7330800" y="2440126"/>
            <a:ext cx="1124100" cy="7800"/>
          </a:xfrm>
          <a:prstGeom prst="straightConnector1">
            <a:avLst/>
          </a:prstGeom>
          <a:noFill/>
          <a:ln w="9525" cap="flat" cmpd="sng">
            <a:solidFill>
              <a:srgbClr val="CFD8DC"/>
            </a:solidFill>
            <a:prstDash val="solid"/>
            <a:round/>
            <a:headEnd type="none" w="med" len="med"/>
            <a:tailEnd type="none" w="med" len="med"/>
          </a:ln>
        </p:spPr>
      </p:cxnSp>
      <p:sp>
        <p:nvSpPr>
          <p:cNvPr id="10" name="Google Shape;110;p17"/>
          <p:cNvSpPr txBox="1">
            <a:spLocks noGrp="1"/>
          </p:cNvSpPr>
          <p:nvPr>
            <p:ph type="title"/>
          </p:nvPr>
        </p:nvSpPr>
        <p:spPr>
          <a:xfrm>
            <a:off x="458957" y="849102"/>
            <a:ext cx="5112568" cy="641910"/>
          </a:xfrm>
          <a:prstGeom prst="rect">
            <a:avLst/>
          </a:prstGeom>
        </p:spPr>
        <p:txBody>
          <a:bodyPr spcFirstLastPara="1" wrap="square" lIns="91425" tIns="91425" rIns="91425" bIns="91425" anchor="b" anchorCtr="0">
            <a:noAutofit/>
          </a:bodyPr>
          <a:lstStyle/>
          <a:p>
            <a:pPr lvl="0"/>
            <a:r>
              <a:rPr lang="fr-FR" sz="2400" b="1" dirty="0"/>
              <a:t>Projet de Promotion de l’Économie et Développement Local (PEDEL</a:t>
            </a:r>
            <a:r>
              <a:rPr lang="fr-FR" sz="2400" b="1" dirty="0" smtClean="0"/>
              <a:t>): GIZ</a:t>
            </a:r>
            <a:endParaRPr lang="fr-FR" sz="2400" b="1" dirty="0"/>
          </a:p>
        </p:txBody>
      </p:sp>
      <p:sp>
        <p:nvSpPr>
          <p:cNvPr id="20" name="Rectangle à coins arrondis 19"/>
          <p:cNvSpPr/>
          <p:nvPr/>
        </p:nvSpPr>
        <p:spPr>
          <a:xfrm>
            <a:off x="492952" y="1617275"/>
            <a:ext cx="1800200" cy="41813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r>
              <a:rPr lang="fr-FR" sz="1600" b="1" dirty="0" smtClean="0">
                <a:solidFill>
                  <a:srgbClr val="0070C0"/>
                </a:solidFill>
              </a:rPr>
              <a:t>Objectif Global</a:t>
            </a:r>
            <a:endParaRPr lang="en-US" sz="1600" b="1" dirty="0">
              <a:solidFill>
                <a:srgbClr val="0070C0"/>
              </a:solidFill>
            </a:endParaRPr>
          </a:p>
        </p:txBody>
      </p:sp>
      <p:sp>
        <p:nvSpPr>
          <p:cNvPr id="5" name="Rectangle 4"/>
          <p:cNvSpPr/>
          <p:nvPr/>
        </p:nvSpPr>
        <p:spPr>
          <a:xfrm>
            <a:off x="492952" y="2154399"/>
            <a:ext cx="4006914" cy="738664"/>
          </a:xfrm>
          <a:prstGeom prst="rect">
            <a:avLst/>
          </a:prstGeom>
        </p:spPr>
        <p:txBody>
          <a:bodyPr wrap="square">
            <a:spAutoFit/>
          </a:bodyPr>
          <a:lstStyle/>
          <a:p>
            <a:pPr lvl="1"/>
            <a:r>
              <a:rPr lang="fr-FR" dirty="0">
                <a:latin typeface="Source Sans Pro" panose="020B0604020202020204" charset="0"/>
              </a:rPr>
              <a:t>La performance économique des Très Petites, Petites et Moyennes Entreprises (TPME) dans les provinces sélectionnées est améliorée. </a:t>
            </a:r>
          </a:p>
        </p:txBody>
      </p:sp>
      <p:sp>
        <p:nvSpPr>
          <p:cNvPr id="22" name="Rectangle 21"/>
          <p:cNvSpPr/>
          <p:nvPr/>
        </p:nvSpPr>
        <p:spPr>
          <a:xfrm>
            <a:off x="458957" y="3726935"/>
            <a:ext cx="4040909" cy="1384995"/>
          </a:xfrm>
          <a:prstGeom prst="rect">
            <a:avLst/>
          </a:prstGeom>
        </p:spPr>
        <p:txBody>
          <a:bodyPr wrap="square">
            <a:spAutoFit/>
          </a:bodyPr>
          <a:lstStyle/>
          <a:p>
            <a:pPr lvl="1">
              <a:buFont typeface="Wingdings" panose="05000000000000000000" pitchFamily="2" charset="2"/>
              <a:buChar char="§"/>
            </a:pPr>
            <a:r>
              <a:rPr lang="fr-FR" dirty="0" smtClean="0">
                <a:latin typeface="Source Sans Pro" panose="020B0604020202020204" charset="0"/>
              </a:rPr>
              <a:t>Amélioration </a:t>
            </a:r>
            <a:r>
              <a:rPr lang="fr-FR" dirty="0">
                <a:latin typeface="Source Sans Pro" panose="020B0604020202020204" charset="0"/>
              </a:rPr>
              <a:t>de la performance économique des TPME </a:t>
            </a:r>
            <a:endParaRPr lang="fr-FR" dirty="0" smtClean="0">
              <a:latin typeface="Source Sans Pro" panose="020B0604020202020204" charset="0"/>
            </a:endParaRPr>
          </a:p>
          <a:p>
            <a:pPr lvl="1">
              <a:buFont typeface="Wingdings" panose="05000000000000000000" pitchFamily="2" charset="2"/>
              <a:buChar char="§"/>
            </a:pPr>
            <a:r>
              <a:rPr lang="fr-FR" dirty="0">
                <a:latin typeface="Source Sans Pro" panose="020B0604020202020204" charset="0"/>
              </a:rPr>
              <a:t>Amélioration de la situation en termes d’emploi des </a:t>
            </a:r>
            <a:r>
              <a:rPr lang="fr-FR" dirty="0" smtClean="0">
                <a:latin typeface="Source Sans Pro" panose="020B0604020202020204" charset="0"/>
              </a:rPr>
              <a:t>TPME</a:t>
            </a:r>
          </a:p>
          <a:p>
            <a:pPr lvl="1">
              <a:buFont typeface="Wingdings" panose="05000000000000000000" pitchFamily="2" charset="2"/>
              <a:buChar char="§"/>
            </a:pPr>
            <a:r>
              <a:rPr lang="fr-FR" dirty="0">
                <a:latin typeface="Source Sans Pro" panose="020B0604020202020204" charset="0"/>
              </a:rPr>
              <a:t>Amélioration des prestations de services et d’appui pour TPME </a:t>
            </a:r>
          </a:p>
        </p:txBody>
      </p:sp>
      <p:sp>
        <p:nvSpPr>
          <p:cNvPr id="23" name="Rectangle à coins arrondis 22"/>
          <p:cNvSpPr/>
          <p:nvPr/>
        </p:nvSpPr>
        <p:spPr>
          <a:xfrm>
            <a:off x="493000" y="3074646"/>
            <a:ext cx="2690267" cy="421654"/>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r>
              <a:rPr lang="fr-FR" sz="1600" b="1" dirty="0" smtClean="0">
                <a:solidFill>
                  <a:srgbClr val="0070C0"/>
                </a:solidFill>
              </a:rPr>
              <a:t>Objectifs Spécifiques</a:t>
            </a:r>
            <a:endParaRPr lang="en-US" sz="1600" b="1" dirty="0">
              <a:solidFill>
                <a:srgbClr val="0070C0"/>
              </a:solidFill>
            </a:endParaRPr>
          </a:p>
        </p:txBody>
      </p:sp>
      <p:sp>
        <p:nvSpPr>
          <p:cNvPr id="31" name="Rechteck: abgerundete Ecken 78">
            <a:extLst>
              <a:ext uri="{FF2B5EF4-FFF2-40B4-BE49-F238E27FC236}">
                <a16:creationId xmlns:a16="http://schemas.microsoft.com/office/drawing/2014/main" id="{2CE0CB25-E03B-4EA6-8D51-91901F3C9D61}"/>
              </a:ext>
            </a:extLst>
          </p:cNvPr>
          <p:cNvSpPr/>
          <p:nvPr/>
        </p:nvSpPr>
        <p:spPr bwMode="auto">
          <a:xfrm>
            <a:off x="5373391" y="3843442"/>
            <a:ext cx="2804853" cy="835162"/>
          </a:xfrm>
          <a:prstGeom prst="roundRect">
            <a:avLst/>
          </a:prstGeom>
          <a:solidFill>
            <a:schemeClr val="accent4">
              <a:lumMod val="20000"/>
              <a:lumOff val="80000"/>
              <a:alpha val="63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a:ln>
                <a:noFill/>
              </a:ln>
              <a:solidFill>
                <a:srgbClr val="999999"/>
              </a:solidFill>
              <a:effectLst/>
              <a:latin typeface="Arial" charset="0"/>
            </a:endParaRPr>
          </a:p>
        </p:txBody>
      </p:sp>
      <p:pic>
        <p:nvPicPr>
          <p:cNvPr id="32" name="Grafik 12" descr="Kinder">
            <a:extLst>
              <a:ext uri="{FF2B5EF4-FFF2-40B4-BE49-F238E27FC236}">
                <a16:creationId xmlns:a16="http://schemas.microsoft.com/office/drawing/2014/main" id="{6987BF5F-4B02-4DF6-9262-C8F30A602B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451162" y="3851265"/>
            <a:ext cx="598958" cy="598958"/>
          </a:xfrm>
          <a:prstGeom prst="rect">
            <a:avLst/>
          </a:prstGeom>
        </p:spPr>
      </p:pic>
      <p:pic>
        <p:nvPicPr>
          <p:cNvPr id="33" name="Grafik 16" descr="Kinder">
            <a:extLst>
              <a:ext uri="{FF2B5EF4-FFF2-40B4-BE49-F238E27FC236}">
                <a16:creationId xmlns:a16="http://schemas.microsoft.com/office/drawing/2014/main" id="{36B269F7-B07C-456A-8917-6ABBF3C7B7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513506" y="3850389"/>
            <a:ext cx="598958" cy="598958"/>
          </a:xfrm>
          <a:prstGeom prst="rect">
            <a:avLst/>
          </a:prstGeom>
        </p:spPr>
      </p:pic>
      <p:pic>
        <p:nvPicPr>
          <p:cNvPr id="34" name="Grafik 17" descr="Kinder">
            <a:extLst>
              <a:ext uri="{FF2B5EF4-FFF2-40B4-BE49-F238E27FC236}">
                <a16:creationId xmlns:a16="http://schemas.microsoft.com/office/drawing/2014/main" id="{F9F94971-0D86-49B8-A0D2-A40450AC5A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409489" y="3846986"/>
            <a:ext cx="598958" cy="598958"/>
          </a:xfrm>
          <a:prstGeom prst="rect">
            <a:avLst/>
          </a:prstGeom>
        </p:spPr>
      </p:pic>
      <p:sp>
        <p:nvSpPr>
          <p:cNvPr id="35" name="Rechteck: abgerundete Ecken 18">
            <a:extLst>
              <a:ext uri="{FF2B5EF4-FFF2-40B4-BE49-F238E27FC236}">
                <a16:creationId xmlns:a16="http://schemas.microsoft.com/office/drawing/2014/main" id="{5E2DE1B3-3424-4FFC-BBEA-5B54D611E068}"/>
              </a:ext>
            </a:extLst>
          </p:cNvPr>
          <p:cNvSpPr/>
          <p:nvPr/>
        </p:nvSpPr>
        <p:spPr bwMode="auto">
          <a:xfrm>
            <a:off x="5407663" y="4300857"/>
            <a:ext cx="810644" cy="281729"/>
          </a:xfrm>
          <a:prstGeom prst="roundRect">
            <a:avLst/>
          </a:prstGeom>
          <a:solidFill>
            <a:schemeClr val="lt1">
              <a:alpha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b="0" dirty="0">
                <a:ln w="0"/>
                <a:solidFill>
                  <a:schemeClr val="tx1"/>
                </a:solidFill>
                <a:effectLst>
                  <a:outerShdw blurRad="38100" dist="19050" dir="2700000" algn="tl" rotWithShape="0">
                    <a:schemeClr val="dk1">
                      <a:alpha val="40000"/>
                    </a:schemeClr>
                  </a:outerShdw>
                </a:effectLst>
                <a:latin typeface="Arial" charset="0"/>
              </a:rPr>
              <a:t>Public</a:t>
            </a:r>
            <a:endParaRPr kumimoji="0" lang="de-DE" sz="1400" b="0" i="0" u="none" strike="noStrike" normalizeH="0" baseline="0" dirty="0">
              <a:ln w="0"/>
              <a:solidFill>
                <a:schemeClr val="tx1"/>
              </a:solidFill>
              <a:effectLst>
                <a:outerShdw blurRad="38100" dist="19050" dir="2700000" algn="tl" rotWithShape="0">
                  <a:schemeClr val="dk1">
                    <a:alpha val="40000"/>
                  </a:schemeClr>
                </a:outerShdw>
              </a:effectLst>
              <a:latin typeface="Arial" charset="0"/>
            </a:endParaRPr>
          </a:p>
        </p:txBody>
      </p:sp>
      <p:sp>
        <p:nvSpPr>
          <p:cNvPr id="36" name="Rechteck: abgerundete Ecken 19">
            <a:extLst>
              <a:ext uri="{FF2B5EF4-FFF2-40B4-BE49-F238E27FC236}">
                <a16:creationId xmlns:a16="http://schemas.microsoft.com/office/drawing/2014/main" id="{81A000BB-F141-4DF3-B374-ABA328DDE8EF}"/>
              </a:ext>
            </a:extLst>
          </p:cNvPr>
          <p:cNvSpPr/>
          <p:nvPr/>
        </p:nvSpPr>
        <p:spPr bwMode="auto">
          <a:xfrm>
            <a:off x="6337678" y="4282684"/>
            <a:ext cx="810644" cy="281729"/>
          </a:xfrm>
          <a:prstGeom prst="roundRect">
            <a:avLst/>
          </a:prstGeom>
          <a:solidFill>
            <a:schemeClr val="lt1">
              <a:alpha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b="0" dirty="0" err="1">
                <a:ln w="0"/>
                <a:solidFill>
                  <a:schemeClr val="tx1"/>
                </a:solidFill>
                <a:effectLst>
                  <a:outerShdw blurRad="38100" dist="19050" dir="2700000" algn="tl" rotWithShape="0">
                    <a:schemeClr val="dk1">
                      <a:alpha val="40000"/>
                    </a:schemeClr>
                  </a:outerShdw>
                </a:effectLst>
                <a:latin typeface="Arial" charset="0"/>
              </a:rPr>
              <a:t>Privé</a:t>
            </a:r>
            <a:endParaRPr kumimoji="0" lang="de-DE" sz="1400" b="0" i="0" u="none" strike="noStrike" normalizeH="0" baseline="0" dirty="0">
              <a:ln w="0"/>
              <a:solidFill>
                <a:schemeClr val="tx1"/>
              </a:solidFill>
              <a:effectLst>
                <a:outerShdw blurRad="38100" dist="19050" dir="2700000" algn="tl" rotWithShape="0">
                  <a:schemeClr val="dk1">
                    <a:alpha val="40000"/>
                  </a:schemeClr>
                </a:outerShdw>
              </a:effectLst>
              <a:latin typeface="Arial" charset="0"/>
            </a:endParaRPr>
          </a:p>
        </p:txBody>
      </p:sp>
      <p:sp>
        <p:nvSpPr>
          <p:cNvPr id="37" name="Rechteck: abgerundete Ecken 20">
            <a:extLst>
              <a:ext uri="{FF2B5EF4-FFF2-40B4-BE49-F238E27FC236}">
                <a16:creationId xmlns:a16="http://schemas.microsoft.com/office/drawing/2014/main" id="{0BE39617-BBE7-4BAD-80B7-15E902E56BB1}"/>
              </a:ext>
            </a:extLst>
          </p:cNvPr>
          <p:cNvSpPr/>
          <p:nvPr/>
        </p:nvSpPr>
        <p:spPr bwMode="auto">
          <a:xfrm>
            <a:off x="7157989" y="4386234"/>
            <a:ext cx="1020256" cy="244818"/>
          </a:xfrm>
          <a:prstGeom prst="roundRect">
            <a:avLst/>
          </a:prstGeom>
          <a:solidFill>
            <a:schemeClr val="lt1">
              <a:alpha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normalizeH="0" baseline="0" dirty="0">
                <a:ln w="0"/>
                <a:solidFill>
                  <a:schemeClr val="tx1"/>
                </a:solidFill>
                <a:effectLst>
                  <a:outerShdw blurRad="38100" dist="19050" dir="2700000" algn="tl" rotWithShape="0">
                    <a:schemeClr val="dk1">
                      <a:alpha val="40000"/>
                    </a:schemeClr>
                  </a:outerShdw>
                </a:effectLst>
                <a:latin typeface="Arial" charset="0"/>
              </a:rPr>
              <a:t>Société </a:t>
            </a:r>
            <a:r>
              <a:rPr kumimoji="0" lang="de-DE" sz="1200" b="0" i="0" u="none" strike="noStrike" normalizeH="0" baseline="0" dirty="0" err="1">
                <a:ln w="0"/>
                <a:solidFill>
                  <a:schemeClr val="tx1"/>
                </a:solidFill>
                <a:effectLst>
                  <a:outerShdw blurRad="38100" dist="19050" dir="2700000" algn="tl" rotWithShape="0">
                    <a:schemeClr val="dk1">
                      <a:alpha val="40000"/>
                    </a:schemeClr>
                  </a:outerShdw>
                </a:effectLst>
                <a:latin typeface="Arial" charset="0"/>
              </a:rPr>
              <a:t>civile</a:t>
            </a:r>
            <a:endParaRPr kumimoji="0" lang="de-DE" sz="1200" b="0" i="0" u="none" strike="noStrike" normalizeH="0" baseline="0" dirty="0">
              <a:ln w="0"/>
              <a:solidFill>
                <a:schemeClr val="tx1"/>
              </a:solidFill>
              <a:effectLst>
                <a:outerShdw blurRad="38100" dist="19050" dir="2700000" algn="tl" rotWithShape="0">
                  <a:schemeClr val="dk1">
                    <a:alpha val="40000"/>
                  </a:schemeClr>
                </a:outerShdw>
              </a:effectLst>
              <a:latin typeface="Arial" charset="0"/>
            </a:endParaRPr>
          </a:p>
        </p:txBody>
      </p:sp>
      <p:sp>
        <p:nvSpPr>
          <p:cNvPr id="38" name="Rechteck: abgerundete Ecken 73">
            <a:extLst>
              <a:ext uri="{FF2B5EF4-FFF2-40B4-BE49-F238E27FC236}">
                <a16:creationId xmlns:a16="http://schemas.microsoft.com/office/drawing/2014/main" id="{52FB1AF9-9BB9-4D13-951C-64CC1ADC0557}"/>
              </a:ext>
            </a:extLst>
          </p:cNvPr>
          <p:cNvSpPr/>
          <p:nvPr/>
        </p:nvSpPr>
        <p:spPr bwMode="auto">
          <a:xfrm>
            <a:off x="4430265" y="4762776"/>
            <a:ext cx="4713735" cy="428941"/>
          </a:xfrm>
          <a:prstGeom prst="roundRect">
            <a:avLst/>
          </a:prstGeom>
          <a:solidFill>
            <a:schemeClr val="lt1">
              <a:alpha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fr-FR" b="1" i="0" u="none" strike="noStrike" normalizeH="0" baseline="0" dirty="0">
                <a:ln w="0"/>
                <a:solidFill>
                  <a:schemeClr val="tx1"/>
                </a:solidFill>
                <a:effectLst>
                  <a:outerShdw blurRad="38100" dist="19050" dir="2700000" algn="tl" rotWithShape="0">
                    <a:schemeClr val="dk1">
                      <a:alpha val="40000"/>
                    </a:schemeClr>
                  </a:outerShdw>
                </a:effectLst>
                <a:latin typeface="Source Sans Pro" panose="020B0604020202020204" charset="0"/>
              </a:rPr>
              <a:t>Comité Provincial pour le </a:t>
            </a:r>
            <a:r>
              <a:rPr kumimoji="0" lang="fr-FR" b="1" i="0" u="none" strike="noStrike" normalizeH="0" baseline="0" dirty="0" smtClean="0">
                <a:ln w="0"/>
                <a:solidFill>
                  <a:schemeClr val="tx1"/>
                </a:solidFill>
                <a:effectLst>
                  <a:outerShdw blurRad="38100" dist="19050" dir="2700000" algn="tl" rotWithShape="0">
                    <a:schemeClr val="dk1">
                      <a:alpha val="40000"/>
                    </a:schemeClr>
                  </a:outerShdw>
                </a:effectLst>
                <a:latin typeface="Source Sans Pro" panose="020B0604020202020204" charset="0"/>
              </a:rPr>
              <a:t>Développement </a:t>
            </a:r>
            <a:r>
              <a:rPr kumimoji="0" lang="fr-FR" b="1" i="0" u="none" strike="noStrike" normalizeH="0" baseline="0" dirty="0">
                <a:ln w="0"/>
                <a:solidFill>
                  <a:schemeClr val="tx1"/>
                </a:solidFill>
                <a:effectLst>
                  <a:outerShdw blurRad="38100" dist="19050" dir="2700000" algn="tl" rotWithShape="0">
                    <a:schemeClr val="dk1">
                      <a:alpha val="40000"/>
                    </a:schemeClr>
                  </a:outerShdw>
                </a:effectLst>
                <a:latin typeface="Source Sans Pro" panose="020B0604020202020204" charset="0"/>
              </a:rPr>
              <a:t>Économique</a:t>
            </a:r>
          </a:p>
        </p:txBody>
      </p:sp>
      <p:sp>
        <p:nvSpPr>
          <p:cNvPr id="39" name="Rechteck: abgerundete Ecken 73">
            <a:extLst>
              <a:ext uri="{FF2B5EF4-FFF2-40B4-BE49-F238E27FC236}">
                <a16:creationId xmlns:a16="http://schemas.microsoft.com/office/drawing/2014/main" id="{52FB1AF9-9BB9-4D13-951C-64CC1ADC0557}"/>
              </a:ext>
            </a:extLst>
          </p:cNvPr>
          <p:cNvSpPr/>
          <p:nvPr/>
        </p:nvSpPr>
        <p:spPr bwMode="auto">
          <a:xfrm>
            <a:off x="4430265" y="5206763"/>
            <a:ext cx="4522819" cy="428941"/>
          </a:xfrm>
          <a:prstGeom prst="roundRect">
            <a:avLst/>
          </a:prstGeom>
          <a:solidFill>
            <a:schemeClr val="lt1">
              <a:alpha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buClrTx/>
            </a:pPr>
            <a:r>
              <a:rPr lang="fr-FR" b="1" dirty="0">
                <a:ln w="0"/>
                <a:solidFill>
                  <a:schemeClr val="tx1"/>
                </a:solidFill>
                <a:effectLst>
                  <a:outerShdw blurRad="38100" dist="19050" dir="2700000" algn="tl" rotWithShape="0">
                    <a:schemeClr val="dk1">
                      <a:alpha val="40000"/>
                    </a:schemeClr>
                  </a:outerShdw>
                </a:effectLst>
                <a:latin typeface="Source Sans Pro" panose="020B0604020202020204" charset="0"/>
              </a:rPr>
              <a:t>Promotion économique à travers l’approche chaîne de valeur</a:t>
            </a:r>
          </a:p>
        </p:txBody>
      </p:sp>
      <p:sp>
        <p:nvSpPr>
          <p:cNvPr id="40" name="Rechteck: abgerundete Ecken 73">
            <a:extLst>
              <a:ext uri="{FF2B5EF4-FFF2-40B4-BE49-F238E27FC236}">
                <a16:creationId xmlns:a16="http://schemas.microsoft.com/office/drawing/2014/main" id="{52FB1AF9-9BB9-4D13-951C-64CC1ADC0557}"/>
              </a:ext>
            </a:extLst>
          </p:cNvPr>
          <p:cNvSpPr/>
          <p:nvPr/>
        </p:nvSpPr>
        <p:spPr bwMode="auto">
          <a:xfrm>
            <a:off x="4430265" y="5783080"/>
            <a:ext cx="4522819" cy="428941"/>
          </a:xfrm>
          <a:prstGeom prst="roundRect">
            <a:avLst/>
          </a:prstGeom>
          <a:solidFill>
            <a:schemeClr val="lt1">
              <a:alpha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buClrTx/>
            </a:pPr>
            <a:r>
              <a:rPr lang="fr-FR" b="1" dirty="0">
                <a:ln w="0"/>
                <a:solidFill>
                  <a:schemeClr val="tx1"/>
                </a:solidFill>
                <a:effectLst>
                  <a:outerShdw blurRad="38100" dist="19050" dir="2700000" algn="tl" rotWithShape="0">
                    <a:schemeClr val="dk1">
                      <a:alpha val="40000"/>
                    </a:schemeClr>
                  </a:outerShdw>
                </a:effectLst>
                <a:latin typeface="Source Sans Pro" panose="020B0604020202020204" charset="0"/>
              </a:rPr>
              <a:t>Promotion économique à travers de meilleurs services de conseil pour TPME</a:t>
            </a:r>
          </a:p>
        </p:txBody>
      </p:sp>
      <p:pic>
        <p:nvPicPr>
          <p:cNvPr id="41" name="Image 5" descr="Macintosh HD:Users:macuser:Desktop:LOGO GIZ ET MINI.jpg"/>
          <p:cNvPicPr>
            <a:picLocks noChangeAspect="1" noChangeArrowheads="1"/>
          </p:cNvPicPr>
          <p:nvPr/>
        </p:nvPicPr>
        <p:blipFill rotWithShape="1">
          <a:blip r:embed="rId14">
            <a:extLst>
              <a:ext uri="{28A0092B-C50C-407E-A947-70E740481C1C}">
                <a14:useLocalDpi xmlns:a14="http://schemas.microsoft.com/office/drawing/2010/main" val="0"/>
              </a:ext>
            </a:extLst>
          </a:blip>
          <a:srcRect r="63412"/>
          <a:stretch/>
        </p:blipFill>
        <p:spPr bwMode="auto">
          <a:xfrm>
            <a:off x="655882" y="5601058"/>
            <a:ext cx="2296416" cy="71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Grafik 7">
            <a:extLst>
              <a:ext uri="{FF2B5EF4-FFF2-40B4-BE49-F238E27FC236}">
                <a16:creationId xmlns:a16="http://schemas.microsoft.com/office/drawing/2014/main" id="{34F3A7EC-4B02-45C0-99AC-6C4E032827D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63795" y="1269314"/>
            <a:ext cx="2497337" cy="2352045"/>
          </a:xfrm>
          <a:prstGeom prst="ellipse">
            <a:avLst/>
          </a:prstGeom>
          <a:ln>
            <a:noFill/>
          </a:ln>
          <a:effectLst>
            <a:softEdge rad="112500"/>
          </a:effectLst>
        </p:spPr>
      </p:pic>
    </p:spTree>
    <p:extLst>
      <p:ext uri="{BB962C8B-B14F-4D97-AF65-F5344CB8AC3E}">
        <p14:creationId xmlns:p14="http://schemas.microsoft.com/office/powerpoint/2010/main" val="920117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ctrTitle" idx="4294967295"/>
          </p:nvPr>
        </p:nvSpPr>
        <p:spPr>
          <a:xfrm>
            <a:off x="655311" y="1520223"/>
            <a:ext cx="7772400" cy="94870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1" dirty="0" smtClean="0"/>
              <a:t>Merci de votre Attention !</a:t>
            </a:r>
            <a:endParaRPr sz="4000" b="1" dirty="0"/>
          </a:p>
        </p:txBody>
      </p:sp>
      <p:sp>
        <p:nvSpPr>
          <p:cNvPr id="250" name="Google Shape;250;p27"/>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pic>
        <p:nvPicPr>
          <p:cNvPr id="4"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l="10818" t="10413" r="9145" b="339"/>
          <a:stretch>
            <a:fillRect/>
          </a:stretch>
        </p:blipFill>
        <p:spPr bwMode="auto">
          <a:xfrm>
            <a:off x="2339752" y="2959119"/>
            <a:ext cx="4316478" cy="12241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50773" y="5933024"/>
            <a:ext cx="2664296" cy="400110"/>
          </a:xfrm>
          <a:prstGeom prst="rect">
            <a:avLst/>
          </a:prstGeom>
        </p:spPr>
        <p:txBody>
          <a:bodyPr wrap="square">
            <a:spAutoFit/>
          </a:bodyPr>
          <a:lstStyle/>
          <a:p>
            <a:r>
              <a:rPr lang="fr-FR" sz="2000" u="sng" dirty="0">
                <a:solidFill>
                  <a:srgbClr val="006621"/>
                </a:solidFill>
                <a:latin typeface="arial" panose="020B0604020202020204" pitchFamily="34" charset="0"/>
                <a:hlinkClick r:id="rId4"/>
              </a:rPr>
              <a:t>www.indh.ma</a:t>
            </a:r>
            <a:endParaRPr lang="fr-FR" sz="2000" u="sng" dirty="0">
              <a:solidFill>
                <a:srgbClr val="660099"/>
              </a:solidFill>
              <a:latin typeface="arial" panose="020B0604020202020204" pitchFamily="34" charset="0"/>
              <a:hlinkClick r:id="rId4"/>
            </a:endParaRPr>
          </a:p>
        </p:txBody>
      </p:sp>
    </p:spTree>
    <p:extLst>
      <p:ext uri="{BB962C8B-B14F-4D97-AF65-F5344CB8AC3E}">
        <p14:creationId xmlns:p14="http://schemas.microsoft.com/office/powerpoint/2010/main" val="808947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15"/>
          <p:cNvSpPr txBox="1">
            <a:spLocks noGrp="1"/>
          </p:cNvSpPr>
          <p:nvPr>
            <p:ph type="sldNum" idx="4294967295"/>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6" name="Titre 5"/>
          <p:cNvSpPr>
            <a:spLocks noGrp="1"/>
          </p:cNvSpPr>
          <p:nvPr>
            <p:ph type="ctrTitle"/>
          </p:nvPr>
        </p:nvSpPr>
        <p:spPr>
          <a:xfrm>
            <a:off x="2571784" y="332656"/>
            <a:ext cx="5832600" cy="1546500"/>
          </a:xfrm>
        </p:spPr>
        <p:txBody>
          <a:bodyPr/>
          <a:lstStyle/>
          <a:p>
            <a:r>
              <a:rPr lang="fr-FR" dirty="0"/>
              <a:t>Sommaire</a:t>
            </a:r>
          </a:p>
        </p:txBody>
      </p:sp>
      <p:sp>
        <p:nvSpPr>
          <p:cNvPr id="7" name="Rectangle 6"/>
          <p:cNvSpPr/>
          <p:nvPr/>
        </p:nvSpPr>
        <p:spPr>
          <a:xfrm>
            <a:off x="3059832" y="2204864"/>
            <a:ext cx="4248472" cy="3888244"/>
          </a:xfrm>
          <a:prstGeom prst="rect">
            <a:avLst/>
          </a:prstGeom>
        </p:spPr>
        <p:txBody>
          <a:bodyPr wrap="square">
            <a:spAutoFit/>
          </a:bodyPr>
          <a:lstStyle/>
          <a:p>
            <a:pPr lvl="0">
              <a:lnSpc>
                <a:spcPct val="90000"/>
              </a:lnSpc>
              <a:spcBef>
                <a:spcPts val="1000"/>
              </a:spcBef>
              <a:buClrTx/>
            </a:pPr>
            <a:r>
              <a:rPr lang="fr-FR" sz="2000" b="1" dirty="0">
                <a:solidFill>
                  <a:srgbClr val="0091EA"/>
                </a:solidFill>
                <a:latin typeface="Roboto Slab"/>
                <a:ea typeface="Roboto Slab"/>
                <a:cs typeface="Roboto Slab"/>
                <a:sym typeface="Roboto Slab"/>
              </a:rPr>
              <a:t>Contexte</a:t>
            </a:r>
          </a:p>
          <a:p>
            <a:pPr lvl="0">
              <a:lnSpc>
                <a:spcPct val="90000"/>
              </a:lnSpc>
              <a:spcBef>
                <a:spcPts val="1000"/>
              </a:spcBef>
              <a:buClrTx/>
            </a:pPr>
            <a:r>
              <a:rPr lang="fr-FR" sz="2000" b="1" dirty="0">
                <a:solidFill>
                  <a:srgbClr val="0091EA"/>
                </a:solidFill>
                <a:latin typeface="Roboto Slab"/>
                <a:ea typeface="Roboto Slab"/>
                <a:cs typeface="Roboto Slab"/>
                <a:sym typeface="Roboto Slab"/>
              </a:rPr>
              <a:t>Objectif global</a:t>
            </a:r>
          </a:p>
          <a:p>
            <a:pPr lvl="0">
              <a:lnSpc>
                <a:spcPct val="90000"/>
              </a:lnSpc>
              <a:spcBef>
                <a:spcPts val="1000"/>
              </a:spcBef>
              <a:buClrTx/>
            </a:pPr>
            <a:r>
              <a:rPr lang="fr-FR" sz="2000" b="1" dirty="0">
                <a:solidFill>
                  <a:srgbClr val="0091EA"/>
                </a:solidFill>
                <a:latin typeface="Roboto Slab"/>
                <a:ea typeface="Roboto Slab"/>
                <a:cs typeface="Roboto Slab"/>
                <a:sym typeface="Roboto Slab"/>
              </a:rPr>
              <a:t>Objectifs spécifiques</a:t>
            </a:r>
          </a:p>
          <a:p>
            <a:pPr lvl="0">
              <a:lnSpc>
                <a:spcPct val="90000"/>
              </a:lnSpc>
              <a:spcBef>
                <a:spcPts val="1000"/>
              </a:spcBef>
              <a:buClrTx/>
            </a:pPr>
            <a:r>
              <a:rPr lang="fr-FR" sz="2000" b="1" dirty="0">
                <a:solidFill>
                  <a:srgbClr val="0091EA"/>
                </a:solidFill>
                <a:latin typeface="Roboto Slab"/>
                <a:ea typeface="Roboto Slab"/>
                <a:cs typeface="Roboto Slab"/>
                <a:sym typeface="Roboto Slab"/>
              </a:rPr>
              <a:t>Ciblage</a:t>
            </a:r>
          </a:p>
          <a:p>
            <a:pPr lvl="0">
              <a:lnSpc>
                <a:spcPct val="90000"/>
              </a:lnSpc>
              <a:spcBef>
                <a:spcPts val="1000"/>
              </a:spcBef>
              <a:buClrTx/>
            </a:pPr>
            <a:r>
              <a:rPr lang="fr-FR" sz="2000" b="1" dirty="0">
                <a:solidFill>
                  <a:srgbClr val="0091EA"/>
                </a:solidFill>
                <a:latin typeface="Roboto Slab"/>
                <a:ea typeface="Roboto Slab"/>
                <a:cs typeface="Roboto Slab"/>
                <a:sym typeface="Roboto Slab"/>
              </a:rPr>
              <a:t>Projets et actions types</a:t>
            </a:r>
          </a:p>
          <a:p>
            <a:pPr lvl="0">
              <a:lnSpc>
                <a:spcPct val="90000"/>
              </a:lnSpc>
              <a:spcBef>
                <a:spcPts val="1000"/>
              </a:spcBef>
              <a:buClrTx/>
            </a:pPr>
            <a:r>
              <a:rPr lang="fr-FR" sz="2000" b="1" dirty="0">
                <a:solidFill>
                  <a:srgbClr val="0091EA"/>
                </a:solidFill>
                <a:latin typeface="Roboto Slab"/>
                <a:ea typeface="Roboto Slab"/>
                <a:cs typeface="Roboto Slab"/>
                <a:sym typeface="Roboto Slab"/>
              </a:rPr>
              <a:t>Critère </a:t>
            </a:r>
            <a:r>
              <a:rPr lang="fr-FR" sz="2000" b="1" dirty="0" smtClean="0">
                <a:solidFill>
                  <a:srgbClr val="0091EA"/>
                </a:solidFill>
                <a:latin typeface="Roboto Slab"/>
                <a:ea typeface="Roboto Slab"/>
                <a:cs typeface="Roboto Slab"/>
                <a:sym typeface="Roboto Slab"/>
              </a:rPr>
              <a:t>d’éligibilité</a:t>
            </a:r>
          </a:p>
          <a:p>
            <a:pPr lvl="0">
              <a:lnSpc>
                <a:spcPct val="90000"/>
              </a:lnSpc>
              <a:spcBef>
                <a:spcPts val="1000"/>
              </a:spcBef>
              <a:buClrTx/>
            </a:pPr>
            <a:r>
              <a:rPr lang="fr-FR" sz="2000" b="1" dirty="0" smtClean="0">
                <a:solidFill>
                  <a:srgbClr val="0091EA"/>
                </a:solidFill>
                <a:latin typeface="Roboto Slab"/>
                <a:ea typeface="Roboto Slab"/>
                <a:cs typeface="Roboto Slab"/>
                <a:sym typeface="Roboto Slab"/>
              </a:rPr>
              <a:t>Financement</a:t>
            </a:r>
            <a:endParaRPr lang="fr-FR" sz="2000" b="1" dirty="0">
              <a:solidFill>
                <a:srgbClr val="0091EA"/>
              </a:solidFill>
              <a:latin typeface="Roboto Slab"/>
              <a:ea typeface="Roboto Slab"/>
              <a:cs typeface="Roboto Slab"/>
              <a:sym typeface="Roboto Slab"/>
            </a:endParaRPr>
          </a:p>
          <a:p>
            <a:pPr lvl="0">
              <a:lnSpc>
                <a:spcPct val="90000"/>
              </a:lnSpc>
              <a:spcBef>
                <a:spcPts val="1000"/>
              </a:spcBef>
              <a:buClrTx/>
            </a:pPr>
            <a:r>
              <a:rPr lang="fr-FR" sz="2000" b="1" dirty="0">
                <a:solidFill>
                  <a:srgbClr val="0091EA"/>
                </a:solidFill>
                <a:latin typeface="Roboto Slab"/>
                <a:ea typeface="Roboto Slab"/>
                <a:cs typeface="Roboto Slab"/>
                <a:sym typeface="Roboto Slab"/>
              </a:rPr>
              <a:t>Indicateur de </a:t>
            </a:r>
            <a:r>
              <a:rPr lang="fr-FR" sz="2000" b="1" dirty="0" smtClean="0">
                <a:solidFill>
                  <a:srgbClr val="0091EA"/>
                </a:solidFill>
                <a:latin typeface="Roboto Slab"/>
                <a:ea typeface="Roboto Slab"/>
                <a:cs typeface="Roboto Slab"/>
                <a:sym typeface="Roboto Slab"/>
              </a:rPr>
              <a:t>résultats</a:t>
            </a:r>
          </a:p>
          <a:p>
            <a:pPr lvl="0">
              <a:lnSpc>
                <a:spcPct val="90000"/>
              </a:lnSpc>
              <a:spcBef>
                <a:spcPts val="1000"/>
              </a:spcBef>
              <a:buClrTx/>
            </a:pPr>
            <a:r>
              <a:rPr lang="fr-FR" sz="2000" b="1" dirty="0" smtClean="0">
                <a:solidFill>
                  <a:srgbClr val="0091EA"/>
                </a:solidFill>
                <a:latin typeface="Roboto Slab"/>
                <a:ea typeface="Roboto Slab"/>
                <a:cs typeface="Roboto Slab"/>
                <a:sym typeface="Roboto Slab"/>
              </a:rPr>
              <a:t>Atelier sur l’inclusion économique des jeunes</a:t>
            </a:r>
            <a:endParaRPr lang="fr-FR" sz="2000" b="1" dirty="0">
              <a:solidFill>
                <a:srgbClr val="0091EA"/>
              </a:solidFill>
              <a:latin typeface="Roboto Slab"/>
              <a:ea typeface="Roboto Slab"/>
              <a:cs typeface="Roboto Slab"/>
              <a:sym typeface="Roboto Slab"/>
            </a:endParaRPr>
          </a:p>
        </p:txBody>
      </p:sp>
    </p:spTree>
    <p:extLst>
      <p:ext uri="{BB962C8B-B14F-4D97-AF65-F5344CB8AC3E}">
        <p14:creationId xmlns:p14="http://schemas.microsoft.com/office/powerpoint/2010/main" val="87300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2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125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125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125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125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125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125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125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125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125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125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125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125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125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125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125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a:t>
            </a:fld>
            <a:endParaRPr lang="fr-FR"/>
          </a:p>
        </p:txBody>
      </p:sp>
      <p:sp>
        <p:nvSpPr>
          <p:cNvPr id="51" name="Google Shape;117;p18"/>
          <p:cNvSpPr/>
          <p:nvPr/>
        </p:nvSpPr>
        <p:spPr>
          <a:xfrm>
            <a:off x="4860600" y="1212825"/>
            <a:ext cx="2470200" cy="2470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120;p18"/>
          <p:cNvCxnSpPr/>
          <p:nvPr/>
        </p:nvCxnSpPr>
        <p:spPr>
          <a:xfrm rot="10800000" flipH="1">
            <a:off x="6282450" y="705375"/>
            <a:ext cx="121500" cy="518700"/>
          </a:xfrm>
          <a:prstGeom prst="straightConnector1">
            <a:avLst/>
          </a:prstGeom>
          <a:noFill/>
          <a:ln w="9525" cap="flat" cmpd="sng">
            <a:solidFill>
              <a:srgbClr val="CFD8DC"/>
            </a:solidFill>
            <a:prstDash val="solid"/>
            <a:round/>
            <a:headEnd type="none" w="med" len="med"/>
            <a:tailEnd type="none" w="med" len="med"/>
          </a:ln>
        </p:spPr>
      </p:cxnSp>
      <p:cxnSp>
        <p:nvCxnSpPr>
          <p:cNvPr id="53" name="Google Shape;121;p18"/>
          <p:cNvCxnSpPr/>
          <p:nvPr/>
        </p:nvCxnSpPr>
        <p:spPr>
          <a:xfrm flipH="1">
            <a:off x="7133575" y="1483475"/>
            <a:ext cx="332400" cy="267600"/>
          </a:xfrm>
          <a:prstGeom prst="straightConnector1">
            <a:avLst/>
          </a:prstGeom>
          <a:noFill/>
          <a:ln w="9525" cap="flat" cmpd="sng">
            <a:solidFill>
              <a:srgbClr val="CFD8DC"/>
            </a:solidFill>
            <a:prstDash val="solid"/>
            <a:round/>
            <a:headEnd type="none" w="med" len="med"/>
            <a:tailEnd type="none" w="med" len="med"/>
          </a:ln>
        </p:spPr>
      </p:cxnSp>
      <p:cxnSp>
        <p:nvCxnSpPr>
          <p:cNvPr id="54" name="Google Shape;122;p18"/>
          <p:cNvCxnSpPr>
            <a:endCxn id="51" idx="6"/>
          </p:cNvCxnSpPr>
          <p:nvPr/>
        </p:nvCxnSpPr>
        <p:spPr>
          <a:xfrm flipH="1">
            <a:off x="7330800" y="2440126"/>
            <a:ext cx="1124100" cy="7800"/>
          </a:xfrm>
          <a:prstGeom prst="straightConnector1">
            <a:avLst/>
          </a:prstGeom>
          <a:noFill/>
          <a:ln w="9525" cap="flat" cmpd="sng">
            <a:solidFill>
              <a:srgbClr val="CFD8DC"/>
            </a:solidFill>
            <a:prstDash val="solid"/>
            <a:round/>
            <a:headEnd type="none" w="med" len="med"/>
            <a:tailEnd type="none" w="med" len="med"/>
          </a:ln>
        </p:spPr>
      </p:cxnSp>
      <p:sp>
        <p:nvSpPr>
          <p:cNvPr id="2" name="Rectangle 1"/>
          <p:cNvSpPr/>
          <p:nvPr/>
        </p:nvSpPr>
        <p:spPr>
          <a:xfrm>
            <a:off x="971599" y="2117959"/>
            <a:ext cx="3528392" cy="1508105"/>
          </a:xfrm>
          <a:prstGeom prst="rect">
            <a:avLst/>
          </a:prstGeom>
        </p:spPr>
        <p:txBody>
          <a:bodyPr wrap="square">
            <a:spAutoFit/>
          </a:bodyPr>
          <a:lstStyle/>
          <a:p>
            <a:pPr algn="just">
              <a:lnSpc>
                <a:spcPct val="115000"/>
              </a:lnSpc>
            </a:pPr>
            <a:r>
              <a:rPr lang="fr-FR" sz="1600" b="1" dirty="0">
                <a:latin typeface="Source Sans Pro" panose="020B0604020202020204" charset="0"/>
              </a:rPr>
              <a:t>Sa Majesté le Roi Mohammed VI que Dieu l’Assiste </a:t>
            </a:r>
            <a:r>
              <a:rPr lang="fr-FR" sz="1600" dirty="0">
                <a:latin typeface="Source Sans Pro" panose="020B0604020202020204" charset="0"/>
              </a:rPr>
              <a:t>a présidé, le mercredi 19 septembre 2018, le lancement effectif de la 3ème phase de l’INDH</a:t>
            </a:r>
            <a:r>
              <a:rPr lang="fr-FR" sz="1600" dirty="0" smtClean="0">
                <a:latin typeface="Source Sans Pro" panose="020B0604020202020204" charset="0"/>
              </a:rPr>
              <a:t>.</a:t>
            </a:r>
          </a:p>
          <a:p>
            <a:pPr algn="just">
              <a:lnSpc>
                <a:spcPct val="115000"/>
              </a:lnSpc>
            </a:pPr>
            <a:endParaRPr lang="fr-FR" sz="1600" dirty="0" smtClean="0">
              <a:latin typeface="Source Sans Pro" panose="020B0604020202020204" charset="0"/>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679" y="1269786"/>
            <a:ext cx="2424121" cy="235627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71599" y="3788202"/>
            <a:ext cx="6362821" cy="1224951"/>
          </a:xfrm>
          <a:prstGeom prst="rect">
            <a:avLst/>
          </a:prstGeom>
        </p:spPr>
        <p:txBody>
          <a:bodyPr wrap="square">
            <a:spAutoFit/>
          </a:bodyPr>
          <a:lstStyle/>
          <a:p>
            <a:pPr algn="just">
              <a:lnSpc>
                <a:spcPct val="115000"/>
              </a:lnSpc>
            </a:pPr>
            <a:r>
              <a:rPr lang="fr-FR" sz="1600" dirty="0">
                <a:latin typeface="Source Sans Pro" panose="020B0604020202020204" charset="0"/>
              </a:rPr>
              <a:t>La phase III de l’INDH met en place un programme dédié à l’amélioration du revenu et à l’inclusion économique des jeunes et ce à travers une approche territorialisée en matière de promotion de l’emploi et de l’économie locale</a:t>
            </a:r>
            <a:r>
              <a:rPr lang="fr-FR" sz="1600" dirty="0" smtClean="0">
                <a:latin typeface="Source Sans Pro" panose="020B0604020202020204" charset="0"/>
              </a:rPr>
              <a:t>.</a:t>
            </a:r>
            <a:endParaRPr lang="fr-FR" sz="1600" dirty="0">
              <a:latin typeface="Source Sans Pro" panose="020B0604020202020204" charset="0"/>
            </a:endParaRPr>
          </a:p>
        </p:txBody>
      </p:sp>
      <p:sp>
        <p:nvSpPr>
          <p:cNvPr id="11" name="Google Shape;110;p17"/>
          <p:cNvSpPr txBox="1">
            <a:spLocks noGrp="1"/>
          </p:cNvSpPr>
          <p:nvPr>
            <p:ph type="title"/>
          </p:nvPr>
        </p:nvSpPr>
        <p:spPr>
          <a:xfrm>
            <a:off x="978612" y="805911"/>
            <a:ext cx="2633722" cy="6419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t>Contexte</a:t>
            </a:r>
            <a:endParaRPr sz="2400" b="1" dirty="0"/>
          </a:p>
        </p:txBody>
      </p:sp>
    </p:spTree>
    <p:extLst>
      <p:ext uri="{BB962C8B-B14F-4D97-AF65-F5344CB8AC3E}">
        <p14:creationId xmlns:p14="http://schemas.microsoft.com/office/powerpoint/2010/main" val="385192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a:t>
            </a:fld>
            <a:endParaRPr lang="fr-FR"/>
          </a:p>
        </p:txBody>
      </p:sp>
      <p:sp>
        <p:nvSpPr>
          <p:cNvPr id="13" name="Rectangle 12"/>
          <p:cNvSpPr/>
          <p:nvPr/>
        </p:nvSpPr>
        <p:spPr>
          <a:xfrm>
            <a:off x="1403648" y="1187707"/>
            <a:ext cx="5462828" cy="941796"/>
          </a:xfrm>
          <a:prstGeom prst="rect">
            <a:avLst/>
          </a:prstGeom>
        </p:spPr>
        <p:txBody>
          <a:bodyPr wrap="square">
            <a:spAutoFit/>
          </a:bodyPr>
          <a:lstStyle/>
          <a:p>
            <a:pPr algn="just">
              <a:lnSpc>
                <a:spcPct val="115000"/>
              </a:lnSpc>
            </a:pPr>
            <a:r>
              <a:rPr lang="fr-FR" sz="1600" dirty="0" smtClean="0">
                <a:latin typeface="Source Sans Pro" panose="020B0604020202020204" charset="0"/>
              </a:rPr>
              <a:t>Ce </a:t>
            </a:r>
            <a:r>
              <a:rPr lang="fr-FR" sz="1600" dirty="0">
                <a:latin typeface="Source Sans Pro" panose="020B0604020202020204" charset="0"/>
              </a:rPr>
              <a:t>programme s’inscrit dans une logique de structuration se basant sur </a:t>
            </a:r>
            <a:r>
              <a:rPr lang="fr-FR" sz="1600" dirty="0" smtClean="0">
                <a:latin typeface="Source Sans Pro" panose="020B0604020202020204" charset="0"/>
              </a:rPr>
              <a:t>:</a:t>
            </a:r>
          </a:p>
          <a:p>
            <a:pPr algn="just">
              <a:lnSpc>
                <a:spcPct val="115000"/>
              </a:lnSpc>
            </a:pPr>
            <a:endParaRPr lang="fr-FR" sz="1600" dirty="0">
              <a:latin typeface="Source Sans Pro" panose="020B0604020202020204" charset="0"/>
            </a:endParaRPr>
          </a:p>
        </p:txBody>
      </p:sp>
      <p:sp>
        <p:nvSpPr>
          <p:cNvPr id="5" name="Google Shape;110;p17"/>
          <p:cNvSpPr txBox="1">
            <a:spLocks noGrp="1"/>
          </p:cNvSpPr>
          <p:nvPr>
            <p:ph type="title"/>
          </p:nvPr>
        </p:nvSpPr>
        <p:spPr>
          <a:xfrm>
            <a:off x="1259632" y="476672"/>
            <a:ext cx="2633722" cy="6419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t>Contexte</a:t>
            </a:r>
            <a:endParaRPr sz="2400" b="1" dirty="0"/>
          </a:p>
        </p:txBody>
      </p:sp>
      <p:sp>
        <p:nvSpPr>
          <p:cNvPr id="2" name="Rectangle à coins arrondis 1"/>
          <p:cNvSpPr/>
          <p:nvPr/>
        </p:nvSpPr>
        <p:spPr>
          <a:xfrm>
            <a:off x="1835696" y="1988840"/>
            <a:ext cx="52565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soutien des jeunes par la formation, le renforcement des capacités et l’assistance technique ;</a:t>
            </a:r>
          </a:p>
        </p:txBody>
      </p:sp>
      <p:sp>
        <p:nvSpPr>
          <p:cNvPr id="6" name="Rectangle à coins arrondis 5"/>
          <p:cNvSpPr/>
          <p:nvPr/>
        </p:nvSpPr>
        <p:spPr>
          <a:xfrm>
            <a:off x="1835696" y="2793379"/>
            <a:ext cx="52565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L’appui au développement des petites et très petites entreprises ainsi que les conditions de leur pérennisation; </a:t>
            </a:r>
          </a:p>
        </p:txBody>
      </p:sp>
      <p:sp>
        <p:nvSpPr>
          <p:cNvPr id="7" name="Rectangle à coins arrondis 6"/>
          <p:cNvSpPr/>
          <p:nvPr/>
        </p:nvSpPr>
        <p:spPr>
          <a:xfrm>
            <a:off x="1835648" y="3552423"/>
            <a:ext cx="5256584" cy="934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fédération de l’ensemble des acteurs étatiques et le renforcement du dialogue entre le tissu associatif et le secteur privé et public et faire de l’INDH un levier des dispositifs d’accompagnement;</a:t>
            </a:r>
          </a:p>
        </p:txBody>
      </p:sp>
      <p:sp>
        <p:nvSpPr>
          <p:cNvPr id="8" name="Rectangle à coins arrondis 7"/>
          <p:cNvSpPr/>
          <p:nvPr/>
        </p:nvSpPr>
        <p:spPr>
          <a:xfrm>
            <a:off x="1833312" y="4670132"/>
            <a:ext cx="5256584" cy="703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mise en réseau des acteurs économiques locaux pour l’échange des bonnes pratiques dans les domaines de l’emploi et de l’inclusion économique des jeunes; </a:t>
            </a:r>
          </a:p>
        </p:txBody>
      </p:sp>
      <p:sp>
        <p:nvSpPr>
          <p:cNvPr id="9" name="Rectangle à coins arrondis 8"/>
          <p:cNvSpPr/>
          <p:nvPr/>
        </p:nvSpPr>
        <p:spPr>
          <a:xfrm>
            <a:off x="1833312" y="5556196"/>
            <a:ext cx="52565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disposition d’une carte de potentialités locales pour un investissement rentable et efficace</a:t>
            </a:r>
          </a:p>
        </p:txBody>
      </p:sp>
    </p:spTree>
    <p:extLst>
      <p:ext uri="{BB962C8B-B14F-4D97-AF65-F5344CB8AC3E}">
        <p14:creationId xmlns:p14="http://schemas.microsoft.com/office/powerpoint/2010/main" val="23881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a:t>
            </a:fld>
            <a:endParaRPr lang="fr-FR"/>
          </a:p>
        </p:txBody>
      </p:sp>
      <p:sp>
        <p:nvSpPr>
          <p:cNvPr id="10" name="Titre 1"/>
          <p:cNvSpPr txBox="1">
            <a:spLocks/>
          </p:cNvSpPr>
          <p:nvPr/>
        </p:nvSpPr>
        <p:spPr>
          <a:xfrm>
            <a:off x="611561" y="1006542"/>
            <a:ext cx="6631938" cy="822124"/>
          </a:xfrm>
          <a:prstGeom prst="rect">
            <a:avLst/>
          </a:prstGeom>
          <a:noFill/>
          <a:ln>
            <a:noFill/>
          </a:ln>
        </p:spPr>
        <p:txBody>
          <a:bodyPr spcFirstLastPara="1" wrap="square" lIns="96756" tIns="96756" rIns="96756" bIns="96756"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marR="0" lvl="1"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2pPr>
            <a:lvl3pPr marR="0" lvl="2"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3pPr>
            <a:lvl4pPr marR="0" lvl="3"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4pPr>
            <a:lvl5pPr marR="0" lvl="4"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5pPr>
            <a:lvl6pPr marR="0" lvl="5"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6pPr>
            <a:lvl7pPr marR="0" lvl="6"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7pPr>
            <a:lvl8pPr marR="0" lvl="7"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8pPr>
            <a:lvl9pPr marR="0" lvl="8"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9pPr>
          </a:lstStyle>
          <a:p>
            <a:pPr defTabSz="967710">
              <a:defRPr/>
            </a:pPr>
            <a:r>
              <a:rPr lang="fr-FR" sz="1482" kern="1200" dirty="0">
                <a:solidFill>
                  <a:prstClr val="black"/>
                </a:solidFill>
                <a:latin typeface="Source Sans Pro" panose="020B0604020202020204" charset="0"/>
                <a:cs typeface="Arial" panose="020B0604020202020204" pitchFamily="34" charset="0"/>
              </a:rPr>
              <a:t>Le programme agira sur 3 niveaux pour générer du revenu et créer des emplois stables pour les jeunes</a:t>
            </a:r>
          </a:p>
        </p:txBody>
      </p:sp>
      <p:graphicFrame>
        <p:nvGraphicFramePr>
          <p:cNvPr id="11" name="Diagramme 10"/>
          <p:cNvGraphicFramePr/>
          <p:nvPr>
            <p:extLst>
              <p:ext uri="{D42A27DB-BD31-4B8C-83A1-F6EECF244321}">
                <p14:modId xmlns:p14="http://schemas.microsoft.com/office/powerpoint/2010/main" val="1625520471"/>
              </p:ext>
            </p:extLst>
          </p:nvPr>
        </p:nvGraphicFramePr>
        <p:xfrm>
          <a:off x="-252536" y="1556792"/>
          <a:ext cx="3581701" cy="463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Google Shape;111;p17"/>
          <p:cNvSpPr txBox="1">
            <a:spLocks/>
          </p:cNvSpPr>
          <p:nvPr/>
        </p:nvSpPr>
        <p:spPr>
          <a:xfrm>
            <a:off x="2555775" y="2122946"/>
            <a:ext cx="5616624" cy="1137358"/>
          </a:xfrm>
          <a:prstGeom prst="rect">
            <a:avLst/>
          </a:prstGeom>
          <a:noFill/>
          <a:ln>
            <a:noFill/>
          </a:ln>
        </p:spPr>
        <p:txBody>
          <a:bodyPr spcFirstLastPara="1" wrap="square" lIns="96756" tIns="96756" rIns="96756" bIns="96756"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CFD8DC"/>
              </a:buClr>
              <a:buSzPts val="3000"/>
              <a:buFont typeface="Source Sans Pro"/>
              <a:buChar char="◎"/>
              <a:defRPr sz="3000" b="0" i="0" u="none" strike="noStrike" cap="none">
                <a:solidFill>
                  <a:srgbClr val="26323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9pPr>
          </a:lstStyle>
          <a:p>
            <a:pPr marL="277884" lvl="1" indent="-181446" algn="justLow" defTabSz="967710" eaLnBrk="0" fontAlgn="base" hangingPunct="0">
              <a:spcBef>
                <a:spcPts val="563"/>
              </a:spcBef>
              <a:spcAft>
                <a:spcPct val="0"/>
              </a:spcAft>
              <a:buSzPct val="130000"/>
              <a:buFont typeface="Arial" pitchFamily="34" charset="0"/>
              <a:buChar char="•"/>
              <a:defRPr/>
            </a:pPr>
            <a:r>
              <a:rPr lang="fr-FR" sz="1200" b="1" kern="1200" dirty="0">
                <a:solidFill>
                  <a:prstClr val="black"/>
                </a:solidFill>
                <a:latin typeface="Source Sans Pro" panose="020B0604020202020204" charset="0"/>
                <a:ea typeface="+mn-ea"/>
                <a:cs typeface="Arial" panose="020B0604020202020204" pitchFamily="34" charset="0"/>
              </a:rPr>
              <a:t>Appui à la formation, notamment technique;</a:t>
            </a:r>
          </a:p>
          <a:p>
            <a:pPr marL="277884" lvl="1" indent="-181446" algn="justLow" defTabSz="967710" eaLnBrk="0" fontAlgn="base" hangingPunct="0">
              <a:spcBef>
                <a:spcPts val="563"/>
              </a:spcBef>
              <a:spcAft>
                <a:spcPct val="0"/>
              </a:spcAft>
              <a:buSzPct val="130000"/>
              <a:buFont typeface="Arial" pitchFamily="34" charset="0"/>
              <a:buChar char="•"/>
              <a:defRPr/>
            </a:pPr>
            <a:r>
              <a:rPr lang="fr-FR" sz="1200" b="1" kern="1200" dirty="0">
                <a:solidFill>
                  <a:prstClr val="black"/>
                </a:solidFill>
                <a:latin typeface="Source Sans Pro" panose="020B0604020202020204" charset="0"/>
                <a:ea typeface="+mn-ea"/>
                <a:cs typeface="Arial" panose="020B0604020202020204" pitchFamily="34" charset="0"/>
              </a:rPr>
              <a:t>Accompagnement des entrepreneurs et porteurs de projets par des conseillers techniques /associations têtes de réseau pour améliorer la performance des projets;</a:t>
            </a:r>
          </a:p>
          <a:p>
            <a:pPr marL="277884" lvl="1" indent="-181446" algn="justLow" defTabSz="967710" eaLnBrk="0" fontAlgn="base" hangingPunct="0">
              <a:spcBef>
                <a:spcPts val="563"/>
              </a:spcBef>
              <a:spcAft>
                <a:spcPct val="0"/>
              </a:spcAft>
              <a:buSzPct val="130000"/>
              <a:buFont typeface="Arial" pitchFamily="34" charset="0"/>
              <a:buChar char="•"/>
              <a:defRPr/>
            </a:pPr>
            <a:r>
              <a:rPr lang="fr-FR" sz="1200" b="1" kern="1200" dirty="0">
                <a:solidFill>
                  <a:prstClr val="black"/>
                </a:solidFill>
                <a:latin typeface="Source Sans Pro" panose="020B0604020202020204" charset="0"/>
                <a:ea typeface="+mn-ea"/>
                <a:cs typeface="Arial" panose="020B0604020202020204" pitchFamily="34" charset="0"/>
              </a:rPr>
              <a:t>Accompagnement à l’insertion pour les plus vulnérable;</a:t>
            </a:r>
          </a:p>
          <a:p>
            <a:pPr marL="302409" indent="-302409" defTabSz="967710">
              <a:spcBef>
                <a:spcPts val="635"/>
              </a:spcBef>
              <a:buFont typeface="Courier New" panose="02070309020205020404" pitchFamily="49" charset="0"/>
              <a:buChar char="o"/>
              <a:defRPr/>
            </a:pPr>
            <a:endParaRPr lang="fr-FR" sz="1482" dirty="0">
              <a:solidFill>
                <a:prstClr val="black"/>
              </a:solidFill>
              <a:latin typeface="Source Sans Pro" panose="020B0604020202020204" charset="0"/>
            </a:endParaRPr>
          </a:p>
        </p:txBody>
      </p:sp>
      <p:sp>
        <p:nvSpPr>
          <p:cNvPr id="13" name="Google Shape;111;p17"/>
          <p:cNvSpPr txBox="1">
            <a:spLocks/>
          </p:cNvSpPr>
          <p:nvPr/>
        </p:nvSpPr>
        <p:spPr>
          <a:xfrm>
            <a:off x="2555776" y="3396524"/>
            <a:ext cx="5616623" cy="1065979"/>
          </a:xfrm>
          <a:prstGeom prst="rect">
            <a:avLst/>
          </a:prstGeom>
          <a:noFill/>
          <a:ln>
            <a:noFill/>
          </a:ln>
        </p:spPr>
        <p:txBody>
          <a:bodyPr spcFirstLastPara="1" wrap="square" lIns="96756" tIns="96756" rIns="96756" bIns="96756"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CFD8DC"/>
              </a:buClr>
              <a:buSzPts val="3000"/>
              <a:buFont typeface="Source Sans Pro"/>
              <a:buChar char="◎"/>
              <a:defRPr sz="3000" b="0" i="0" u="none" strike="noStrike" cap="none">
                <a:solidFill>
                  <a:srgbClr val="26323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9pPr>
          </a:lstStyle>
          <a:p>
            <a:pPr marL="277884" lvl="1" indent="-181446" algn="justLow" defTabSz="967710" eaLnBrk="0" fontAlgn="base" hangingPunct="0">
              <a:spcBef>
                <a:spcPts val="563"/>
              </a:spcBef>
              <a:spcAft>
                <a:spcPct val="0"/>
              </a:spcAft>
              <a:buSzPct val="130000"/>
              <a:buFont typeface="Arial" pitchFamily="34" charset="0"/>
              <a:buChar char="•"/>
              <a:defRPr/>
            </a:pPr>
            <a:r>
              <a:rPr lang="fr-FR" sz="1200" b="1" kern="1200" dirty="0">
                <a:solidFill>
                  <a:prstClr val="black"/>
                </a:solidFill>
                <a:latin typeface="Source Sans Pro" panose="020B0604020202020204" charset="0"/>
                <a:ea typeface="+mn-ea"/>
                <a:cs typeface="Arial" panose="020B0604020202020204" pitchFamily="34" charset="0"/>
              </a:rPr>
              <a:t>Analyse des chaines de valeurs pour identifier les opportunités de projets à développer;</a:t>
            </a:r>
          </a:p>
          <a:p>
            <a:pPr marL="277884" lvl="1" indent="-181446" algn="justLow" defTabSz="967710" eaLnBrk="0" fontAlgn="base" hangingPunct="0">
              <a:spcBef>
                <a:spcPts val="563"/>
              </a:spcBef>
              <a:spcAft>
                <a:spcPct val="0"/>
              </a:spcAft>
              <a:buSzPct val="130000"/>
              <a:buFont typeface="Arial" pitchFamily="34" charset="0"/>
              <a:buChar char="•"/>
              <a:defRPr/>
            </a:pPr>
            <a:r>
              <a:rPr lang="fr-FR" sz="1200" b="1" kern="1200" dirty="0">
                <a:solidFill>
                  <a:prstClr val="black"/>
                </a:solidFill>
                <a:latin typeface="Source Sans Pro" panose="020B0604020202020204" charset="0"/>
                <a:ea typeface="+mn-ea"/>
                <a:cs typeface="Arial" panose="020B0604020202020204" pitchFamily="34" charset="0"/>
              </a:rPr>
              <a:t>Financement des </a:t>
            </a:r>
            <a:r>
              <a:rPr lang="fr-FR" sz="1200" b="1" kern="1200" dirty="0" err="1">
                <a:solidFill>
                  <a:prstClr val="black"/>
                </a:solidFill>
                <a:latin typeface="Source Sans Pro" panose="020B0604020202020204" charset="0"/>
                <a:ea typeface="+mn-ea"/>
                <a:cs typeface="Arial" panose="020B0604020202020204" pitchFamily="34" charset="0"/>
              </a:rPr>
              <a:t>TPEs</a:t>
            </a:r>
            <a:r>
              <a:rPr lang="fr-FR" sz="1200" b="1" kern="1200" dirty="0">
                <a:solidFill>
                  <a:prstClr val="black"/>
                </a:solidFill>
                <a:latin typeface="Source Sans Pro" panose="020B0604020202020204" charset="0"/>
                <a:ea typeface="+mn-ea"/>
                <a:cs typeface="Arial" panose="020B0604020202020204" pitchFamily="34" charset="0"/>
              </a:rPr>
              <a:t> créatrices d’emplois;</a:t>
            </a:r>
          </a:p>
          <a:p>
            <a:pPr marL="277884" lvl="1" indent="-181446" algn="justLow" defTabSz="967710" eaLnBrk="0" fontAlgn="base" hangingPunct="0">
              <a:spcBef>
                <a:spcPts val="563"/>
              </a:spcBef>
              <a:spcAft>
                <a:spcPct val="0"/>
              </a:spcAft>
              <a:buSzPct val="130000"/>
              <a:buFont typeface="Arial" pitchFamily="34" charset="0"/>
              <a:buChar char="•"/>
              <a:defRPr/>
            </a:pPr>
            <a:r>
              <a:rPr lang="fr-FR" sz="1200" b="1" kern="1200" dirty="0">
                <a:solidFill>
                  <a:prstClr val="black"/>
                </a:solidFill>
                <a:latin typeface="Source Sans Pro" panose="020B0604020202020204" charset="0"/>
                <a:ea typeface="+mn-ea"/>
                <a:cs typeface="Arial" panose="020B0604020202020204" pitchFamily="34" charset="0"/>
              </a:rPr>
              <a:t>Promotion des acteurs économiques pour faciliter leur accès aux marchés;</a:t>
            </a:r>
          </a:p>
        </p:txBody>
      </p:sp>
      <p:sp>
        <p:nvSpPr>
          <p:cNvPr id="14" name="Google Shape;111;p17"/>
          <p:cNvSpPr txBox="1">
            <a:spLocks/>
          </p:cNvSpPr>
          <p:nvPr/>
        </p:nvSpPr>
        <p:spPr>
          <a:xfrm>
            <a:off x="2555775" y="4598723"/>
            <a:ext cx="6192687" cy="1128387"/>
          </a:xfrm>
          <a:prstGeom prst="rect">
            <a:avLst/>
          </a:prstGeom>
          <a:noFill/>
          <a:ln>
            <a:noFill/>
          </a:ln>
        </p:spPr>
        <p:txBody>
          <a:bodyPr spcFirstLastPara="1" wrap="square" lIns="96756" tIns="96756" rIns="96756" bIns="96756"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CFD8DC"/>
              </a:buClr>
              <a:buSzPts val="3000"/>
              <a:buFont typeface="Source Sans Pro"/>
              <a:buChar char="◎"/>
              <a:defRPr sz="3000" b="0" i="0" u="none" strike="noStrike" cap="none">
                <a:solidFill>
                  <a:srgbClr val="26323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9pPr>
          </a:lstStyle>
          <a:p>
            <a:pPr marL="277884" lvl="1" indent="-181446" algn="justLow" defTabSz="967710" eaLnBrk="0" fontAlgn="base" hangingPunct="0">
              <a:spcBef>
                <a:spcPts val="563"/>
              </a:spcBef>
              <a:spcAft>
                <a:spcPct val="0"/>
              </a:spcAft>
              <a:buSzPct val="130000"/>
              <a:buFont typeface="Arial" pitchFamily="34" charset="0"/>
              <a:buChar char="•"/>
              <a:defRPr/>
            </a:pPr>
            <a:r>
              <a:rPr lang="fr-FR" sz="1200" b="1" kern="1200" dirty="0">
                <a:solidFill>
                  <a:prstClr val="black"/>
                </a:solidFill>
                <a:latin typeface="Source Sans Pro" panose="020B0604020202020204" charset="0"/>
                <a:ea typeface="+mn-ea"/>
                <a:cs typeface="Arial" panose="020B0604020202020204" pitchFamily="34" charset="0"/>
              </a:rPr>
              <a:t>Élaboration de feuilles de route pour le développement économique local;</a:t>
            </a:r>
          </a:p>
          <a:p>
            <a:pPr marL="277884" lvl="1" indent="-181446" algn="justLow" defTabSz="967710" eaLnBrk="0" fontAlgn="base" hangingPunct="0">
              <a:spcBef>
                <a:spcPts val="563"/>
              </a:spcBef>
              <a:spcAft>
                <a:spcPct val="0"/>
              </a:spcAft>
              <a:buSzPct val="130000"/>
              <a:buFont typeface="Arial" pitchFamily="34" charset="0"/>
              <a:buChar char="•"/>
              <a:defRPr/>
            </a:pPr>
            <a:r>
              <a:rPr lang="fr-FR" sz="1200" b="1" kern="1200" dirty="0">
                <a:solidFill>
                  <a:prstClr val="black"/>
                </a:solidFill>
                <a:latin typeface="Source Sans Pro" panose="020B0604020202020204" charset="0"/>
                <a:ea typeface="+mn-ea"/>
                <a:cs typeface="Arial" panose="020B0604020202020204" pitchFamily="34" charset="0"/>
              </a:rPr>
              <a:t>Intermédiation intra et inter régionale pour faciliter leur accès à l’emplois;</a:t>
            </a:r>
          </a:p>
          <a:p>
            <a:pPr marL="277884" lvl="1" indent="-181446" algn="justLow" defTabSz="967710" eaLnBrk="0" fontAlgn="base" hangingPunct="0">
              <a:spcBef>
                <a:spcPts val="563"/>
              </a:spcBef>
              <a:spcAft>
                <a:spcPct val="0"/>
              </a:spcAft>
              <a:buSzPct val="130000"/>
              <a:buFont typeface="Arial" pitchFamily="34" charset="0"/>
              <a:buChar char="•"/>
              <a:defRPr/>
            </a:pPr>
            <a:r>
              <a:rPr lang="fr-FR" sz="1200" b="1" kern="1200" dirty="0">
                <a:solidFill>
                  <a:prstClr val="black"/>
                </a:solidFill>
                <a:latin typeface="Source Sans Pro" panose="020B0604020202020204" charset="0"/>
                <a:ea typeface="+mn-ea"/>
                <a:cs typeface="Arial" panose="020B0604020202020204" pitchFamily="34" charset="0"/>
              </a:rPr>
              <a:t>Fédération des acteurs publics, privés et de la société civile localement ;</a:t>
            </a:r>
          </a:p>
          <a:p>
            <a:pPr marL="302409" indent="-302409" defTabSz="967710">
              <a:spcBef>
                <a:spcPts val="635"/>
              </a:spcBef>
              <a:buFont typeface="Courier New" panose="02070309020205020404" pitchFamily="49" charset="0"/>
              <a:buChar char="o"/>
              <a:defRPr/>
            </a:pPr>
            <a:endParaRPr lang="fr-FR" sz="1270" dirty="0">
              <a:solidFill>
                <a:prstClr val="black"/>
              </a:solidFill>
            </a:endParaRPr>
          </a:p>
        </p:txBody>
      </p:sp>
    </p:spTree>
    <p:extLst>
      <p:ext uri="{BB962C8B-B14F-4D97-AF65-F5344CB8AC3E}">
        <p14:creationId xmlns:p14="http://schemas.microsoft.com/office/powerpoint/2010/main" val="2072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a:t>
            </a:fld>
            <a:endParaRPr lang="fr-FR"/>
          </a:p>
        </p:txBody>
      </p:sp>
      <p:sp>
        <p:nvSpPr>
          <p:cNvPr id="51" name="Google Shape;117;p18"/>
          <p:cNvSpPr/>
          <p:nvPr/>
        </p:nvSpPr>
        <p:spPr>
          <a:xfrm>
            <a:off x="4860600" y="1212825"/>
            <a:ext cx="2470200" cy="2470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120;p18"/>
          <p:cNvCxnSpPr/>
          <p:nvPr/>
        </p:nvCxnSpPr>
        <p:spPr>
          <a:xfrm rot="10800000" flipH="1">
            <a:off x="6282450" y="705375"/>
            <a:ext cx="121500" cy="518700"/>
          </a:xfrm>
          <a:prstGeom prst="straightConnector1">
            <a:avLst/>
          </a:prstGeom>
          <a:noFill/>
          <a:ln w="9525" cap="flat" cmpd="sng">
            <a:solidFill>
              <a:srgbClr val="CFD8DC"/>
            </a:solidFill>
            <a:prstDash val="solid"/>
            <a:round/>
            <a:headEnd type="none" w="med" len="med"/>
            <a:tailEnd type="none" w="med" len="med"/>
          </a:ln>
        </p:spPr>
      </p:cxnSp>
      <p:cxnSp>
        <p:nvCxnSpPr>
          <p:cNvPr id="53" name="Google Shape;121;p18"/>
          <p:cNvCxnSpPr/>
          <p:nvPr/>
        </p:nvCxnSpPr>
        <p:spPr>
          <a:xfrm flipH="1">
            <a:off x="7133575" y="1483475"/>
            <a:ext cx="332400" cy="267600"/>
          </a:xfrm>
          <a:prstGeom prst="straightConnector1">
            <a:avLst/>
          </a:prstGeom>
          <a:noFill/>
          <a:ln w="9525" cap="flat" cmpd="sng">
            <a:solidFill>
              <a:srgbClr val="CFD8DC"/>
            </a:solidFill>
            <a:prstDash val="solid"/>
            <a:round/>
            <a:headEnd type="none" w="med" len="med"/>
            <a:tailEnd type="none" w="med" len="med"/>
          </a:ln>
        </p:spPr>
      </p:cxnSp>
      <p:cxnSp>
        <p:nvCxnSpPr>
          <p:cNvPr id="54" name="Google Shape;122;p18"/>
          <p:cNvCxnSpPr>
            <a:endCxn id="51" idx="6"/>
          </p:cNvCxnSpPr>
          <p:nvPr/>
        </p:nvCxnSpPr>
        <p:spPr>
          <a:xfrm flipH="1">
            <a:off x="7330800" y="2440126"/>
            <a:ext cx="1124100" cy="7800"/>
          </a:xfrm>
          <a:prstGeom prst="straightConnector1">
            <a:avLst/>
          </a:prstGeom>
          <a:noFill/>
          <a:ln w="9525" cap="flat" cmpd="sng">
            <a:solidFill>
              <a:srgbClr val="CFD8DC"/>
            </a:solidFill>
            <a:prstDash val="solid"/>
            <a:round/>
            <a:headEnd type="none" w="med" len="med"/>
            <a:tailEnd type="none" w="med" len="med"/>
          </a:ln>
        </p:spPr>
      </p:cxnSp>
      <p:pic>
        <p:nvPicPr>
          <p:cNvPr id="55" name="Imag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775" y="1355662"/>
            <a:ext cx="2075750" cy="2137531"/>
          </a:xfrm>
          <a:prstGeom prst="ellipse">
            <a:avLst/>
          </a:prstGeom>
          <a:ln>
            <a:noFill/>
          </a:ln>
          <a:effectLst>
            <a:softEdge rad="112500"/>
          </a:effectLst>
        </p:spPr>
      </p:pic>
      <p:sp>
        <p:nvSpPr>
          <p:cNvPr id="10" name="Google Shape;110;p17"/>
          <p:cNvSpPr txBox="1">
            <a:spLocks noGrp="1"/>
          </p:cNvSpPr>
          <p:nvPr>
            <p:ph type="title"/>
          </p:nvPr>
        </p:nvSpPr>
        <p:spPr>
          <a:xfrm>
            <a:off x="769028" y="1206299"/>
            <a:ext cx="2633722" cy="6419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t>Objectif Global</a:t>
            </a:r>
            <a:endParaRPr sz="2400" b="1" dirty="0"/>
          </a:p>
        </p:txBody>
      </p:sp>
      <p:sp>
        <p:nvSpPr>
          <p:cNvPr id="11" name="Google Shape;111;p17"/>
          <p:cNvSpPr txBox="1">
            <a:spLocks noGrp="1"/>
          </p:cNvSpPr>
          <p:nvPr>
            <p:ph type="body" idx="1"/>
          </p:nvPr>
        </p:nvSpPr>
        <p:spPr>
          <a:xfrm>
            <a:off x="770853" y="3493193"/>
            <a:ext cx="4310978" cy="1170669"/>
          </a:xfrm>
          <a:prstGeom prst="rect">
            <a:avLst/>
          </a:prstGeom>
        </p:spPr>
        <p:txBody>
          <a:bodyPr spcFirstLastPara="1" wrap="square" lIns="91425" tIns="91425" rIns="91425" bIns="91425" anchor="t" anchorCtr="0">
            <a:noAutofit/>
          </a:bodyPr>
          <a:lstStyle/>
          <a:p>
            <a:pPr marL="38100" lvl="0" indent="0" algn="just">
              <a:buNone/>
            </a:pPr>
            <a:r>
              <a:rPr lang="fr-FR" sz="1600" dirty="0" smtClean="0"/>
              <a:t>Mettre en œuvre une approche territorialisée axée sur un accompagnement de proximité et sur la mise en valeur des potentialités et des richesses locales.</a:t>
            </a:r>
          </a:p>
        </p:txBody>
      </p:sp>
      <p:grpSp>
        <p:nvGrpSpPr>
          <p:cNvPr id="12" name="Google Shape;320;p30"/>
          <p:cNvGrpSpPr/>
          <p:nvPr/>
        </p:nvGrpSpPr>
        <p:grpSpPr>
          <a:xfrm>
            <a:off x="1331640" y="2204864"/>
            <a:ext cx="986064" cy="864096"/>
            <a:chOff x="5961125" y="1623900"/>
            <a:chExt cx="427450" cy="448175"/>
          </a:xfrm>
        </p:grpSpPr>
        <p:sp>
          <p:nvSpPr>
            <p:cNvPr id="13" name="Google Shape;321;p30"/>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4" name="Google Shape;322;p30"/>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5" name="Google Shape;323;p30"/>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6" name="Google Shape;324;p30"/>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7" name="Google Shape;325;p30"/>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8" name="Google Shape;326;p30"/>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9" name="Google Shape;327;p30"/>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Tree>
    <p:extLst>
      <p:ext uri="{BB962C8B-B14F-4D97-AF65-F5344CB8AC3E}">
        <p14:creationId xmlns:p14="http://schemas.microsoft.com/office/powerpoint/2010/main" val="1460698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Google Shape;112;p17"/>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
        <p:nvSpPr>
          <p:cNvPr id="5" name="Google Shape;110;p17"/>
          <p:cNvSpPr txBox="1">
            <a:spLocks/>
          </p:cNvSpPr>
          <p:nvPr/>
        </p:nvSpPr>
        <p:spPr>
          <a:xfrm>
            <a:off x="590272" y="1034989"/>
            <a:ext cx="3785850" cy="504056"/>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91EA"/>
              </a:buClr>
              <a:buSzPts val="2000"/>
              <a:buFont typeface="Roboto Slab"/>
              <a:buNone/>
              <a:tabLst/>
              <a:defRPr/>
            </a:pPr>
            <a:r>
              <a:rPr kumimoji="0" lang="fr-FR" sz="2400" b="1" i="0" u="none" strike="noStrike" kern="0" cap="none" spc="0" normalizeH="0" baseline="0" noProof="0" dirty="0" smtClean="0">
                <a:ln>
                  <a:noFill/>
                </a:ln>
                <a:solidFill>
                  <a:srgbClr val="0091EA"/>
                </a:solidFill>
                <a:effectLst/>
                <a:uLnTx/>
                <a:uFillTx/>
                <a:latin typeface="Roboto Slab"/>
                <a:ea typeface="Roboto Slab"/>
                <a:cs typeface="Roboto Slab"/>
                <a:sym typeface="Roboto Slab"/>
              </a:rPr>
              <a:t>Objectifs Spécifiques</a:t>
            </a:r>
            <a:endParaRPr kumimoji="0" lang="fr-FR" sz="2400" b="1" i="0" u="none" strike="noStrike" kern="0" cap="none" spc="0" normalizeH="0" baseline="0" noProof="0" dirty="0">
              <a:ln>
                <a:noFill/>
              </a:ln>
              <a:solidFill>
                <a:srgbClr val="0091EA"/>
              </a:solidFill>
              <a:effectLst/>
              <a:uLnTx/>
              <a:uFillTx/>
              <a:latin typeface="Roboto Slab"/>
              <a:ea typeface="Roboto Slab"/>
              <a:cs typeface="Roboto Slab"/>
              <a:sym typeface="Roboto Slab"/>
            </a:endParaRPr>
          </a:p>
        </p:txBody>
      </p:sp>
      <p:sp>
        <p:nvSpPr>
          <p:cNvPr id="6" name="Google Shape;111;p17"/>
          <p:cNvSpPr txBox="1">
            <a:spLocks/>
          </p:cNvSpPr>
          <p:nvPr/>
        </p:nvSpPr>
        <p:spPr>
          <a:xfrm>
            <a:off x="832684" y="1943333"/>
            <a:ext cx="6259596" cy="3861931"/>
          </a:xfrm>
          <a:prstGeom prst="rect">
            <a:avLst/>
          </a:prstGeom>
          <a:noFill/>
          <a:ln>
            <a:noFill/>
          </a:ln>
        </p:spPr>
        <p:txBody>
          <a:bodyPr spcFirstLastPara="1" wrap="square" lIns="91425" tIns="91425" rIns="91425" bIns="91425" anchor="t" anchorCtr="0">
            <a:noAutofit/>
          </a:bodyPr>
          <a:lstStyle/>
          <a:p>
            <a:pPr marL="323850" indent="-285750" algn="just">
              <a:spcBef>
                <a:spcPts val="600"/>
              </a:spcBef>
              <a:buClr>
                <a:srgbClr val="CFD8DC"/>
              </a:buClr>
              <a:buSzPts val="3000"/>
              <a:buFont typeface="Arial" panose="020B0604020202020204" pitchFamily="34" charset="0"/>
              <a:buChar char="•"/>
            </a:pPr>
            <a:r>
              <a:rPr lang="fr-FR" sz="1600" dirty="0" smtClean="0">
                <a:solidFill>
                  <a:srgbClr val="263238"/>
                </a:solidFill>
                <a:latin typeface="Source Sans Pro"/>
                <a:ea typeface="Source Sans Pro"/>
                <a:cs typeface="Source Sans Pro"/>
                <a:sym typeface="Source Sans Pro"/>
              </a:rPr>
              <a:t>Améliorer le revenu des personnes issues des milieux défavorisés à travers le développement des activités économiques notamment des petites et très petites entreprises (Projets générateurs de Revenu) ;</a:t>
            </a:r>
          </a:p>
          <a:p>
            <a:pPr marL="323850" indent="-285750" algn="just">
              <a:spcBef>
                <a:spcPts val="600"/>
              </a:spcBef>
              <a:buClr>
                <a:srgbClr val="CFD8DC"/>
              </a:buClr>
              <a:buSzPts val="3000"/>
              <a:buFont typeface="Arial" panose="020B0604020202020204" pitchFamily="34" charset="0"/>
              <a:buChar char="•"/>
            </a:pPr>
            <a:r>
              <a:rPr lang="fr-FR" sz="1600" dirty="0" smtClean="0">
                <a:solidFill>
                  <a:srgbClr val="263238"/>
                </a:solidFill>
                <a:latin typeface="Source Sans Pro"/>
                <a:ea typeface="Source Sans Pro"/>
                <a:cs typeface="Source Sans Pro"/>
                <a:sym typeface="Source Sans Pro"/>
              </a:rPr>
              <a:t>Valoriser les chaines de valeurs et les potentialités locales; </a:t>
            </a:r>
          </a:p>
          <a:p>
            <a:pPr marL="323850" indent="-285750" algn="just">
              <a:spcBef>
                <a:spcPts val="600"/>
              </a:spcBef>
              <a:buClr>
                <a:srgbClr val="CFD8DC"/>
              </a:buClr>
              <a:buSzPts val="3000"/>
              <a:buFont typeface="Arial" panose="020B0604020202020204" pitchFamily="34" charset="0"/>
              <a:buChar char="•"/>
            </a:pPr>
            <a:r>
              <a:rPr lang="fr-FR" sz="1600" dirty="0" smtClean="0">
                <a:solidFill>
                  <a:srgbClr val="263238"/>
                </a:solidFill>
                <a:latin typeface="Source Sans Pro"/>
                <a:ea typeface="Source Sans Pro"/>
                <a:cs typeface="Source Sans Pro"/>
                <a:sym typeface="Source Sans Pro"/>
              </a:rPr>
              <a:t>Renforcer la performance des acteurs économiques locaux et porteurs de projets ;</a:t>
            </a:r>
          </a:p>
          <a:p>
            <a:pPr marL="323850" indent="-285750" algn="just">
              <a:spcBef>
                <a:spcPts val="600"/>
              </a:spcBef>
              <a:buClr>
                <a:srgbClr val="CFD8DC"/>
              </a:buClr>
              <a:buSzPts val="3000"/>
              <a:buFont typeface="Arial" panose="020B0604020202020204" pitchFamily="34" charset="0"/>
              <a:buChar char="•"/>
            </a:pPr>
            <a:r>
              <a:rPr lang="fr-FR" sz="1600" dirty="0" smtClean="0">
                <a:solidFill>
                  <a:srgbClr val="263238"/>
                </a:solidFill>
                <a:latin typeface="Source Sans Pro"/>
                <a:ea typeface="Source Sans Pro"/>
                <a:cs typeface="Source Sans Pro"/>
                <a:sym typeface="Source Sans Pro"/>
              </a:rPr>
              <a:t>Promouvoir et diversifier les circuits de commercialisation ;</a:t>
            </a:r>
          </a:p>
          <a:p>
            <a:pPr marL="323850" indent="-285750" algn="just">
              <a:spcBef>
                <a:spcPts val="600"/>
              </a:spcBef>
              <a:buClr>
                <a:srgbClr val="CFD8DC"/>
              </a:buClr>
              <a:buSzPts val="3000"/>
              <a:buFont typeface="Arial" panose="020B0604020202020204" pitchFamily="34" charset="0"/>
              <a:buChar char="•"/>
            </a:pPr>
            <a:r>
              <a:rPr lang="fr-FR" sz="1600" dirty="0" smtClean="0">
                <a:solidFill>
                  <a:srgbClr val="263238"/>
                </a:solidFill>
                <a:latin typeface="Source Sans Pro"/>
                <a:ea typeface="Source Sans Pro"/>
                <a:cs typeface="Source Sans Pro"/>
                <a:sym typeface="Source Sans Pro"/>
              </a:rPr>
              <a:t>Améliorer l’employabilité et la situation professionnelle des jeunes sans emploi ou en situation de sous-emploi ;</a:t>
            </a:r>
          </a:p>
          <a:p>
            <a:pPr marL="323850" indent="-285750" algn="just">
              <a:spcBef>
                <a:spcPts val="600"/>
              </a:spcBef>
              <a:buClr>
                <a:srgbClr val="CFD8DC"/>
              </a:buClr>
              <a:buSzPts val="3000"/>
              <a:buFont typeface="Arial" panose="020B0604020202020204" pitchFamily="34" charset="0"/>
              <a:buChar char="•"/>
            </a:pPr>
            <a:r>
              <a:rPr lang="fr-FR" sz="1600" dirty="0" smtClean="0">
                <a:solidFill>
                  <a:srgbClr val="263238"/>
                </a:solidFill>
                <a:latin typeface="Source Sans Pro"/>
                <a:ea typeface="Source Sans Pro"/>
                <a:cs typeface="Source Sans Pro"/>
                <a:sym typeface="Source Sans Pro"/>
              </a:rPr>
              <a:t>Promouvoir l’entrepreneuriat chez les jeunes et encourager les concours d’idées dans les secteurs concernés.</a:t>
            </a:r>
          </a:p>
        </p:txBody>
      </p:sp>
      <p:grpSp>
        <p:nvGrpSpPr>
          <p:cNvPr id="7" name="Google Shape;320;p30"/>
          <p:cNvGrpSpPr/>
          <p:nvPr/>
        </p:nvGrpSpPr>
        <p:grpSpPr>
          <a:xfrm>
            <a:off x="4284747" y="571063"/>
            <a:ext cx="966678" cy="967982"/>
            <a:chOff x="5961125" y="1623900"/>
            <a:chExt cx="427450" cy="448175"/>
          </a:xfrm>
        </p:grpSpPr>
        <p:sp>
          <p:nvSpPr>
            <p:cNvPr id="8" name="Google Shape;321;p30"/>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9" name="Google Shape;322;p30"/>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0" name="Google Shape;323;p30"/>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1" name="Google Shape;324;p30"/>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2" name="Google Shape;325;p30"/>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3" name="Google Shape;326;p30"/>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4" name="Google Shape;327;p30"/>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Tree>
    <p:extLst>
      <p:ext uri="{BB962C8B-B14F-4D97-AF65-F5344CB8AC3E}">
        <p14:creationId xmlns:p14="http://schemas.microsoft.com/office/powerpoint/2010/main" val="17572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8</a:t>
            </a:fld>
            <a:endParaRPr lang="fr-FR"/>
          </a:p>
        </p:txBody>
      </p:sp>
      <p:sp>
        <p:nvSpPr>
          <p:cNvPr id="51" name="Google Shape;117;p18"/>
          <p:cNvSpPr/>
          <p:nvPr/>
        </p:nvSpPr>
        <p:spPr>
          <a:xfrm>
            <a:off x="5148064" y="1212825"/>
            <a:ext cx="2182736" cy="2072159"/>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120;p18"/>
          <p:cNvCxnSpPr/>
          <p:nvPr/>
        </p:nvCxnSpPr>
        <p:spPr>
          <a:xfrm rot="10800000" flipH="1">
            <a:off x="6282450" y="705375"/>
            <a:ext cx="121500" cy="518700"/>
          </a:xfrm>
          <a:prstGeom prst="straightConnector1">
            <a:avLst/>
          </a:prstGeom>
          <a:noFill/>
          <a:ln w="9525" cap="flat" cmpd="sng">
            <a:solidFill>
              <a:srgbClr val="CFD8DC"/>
            </a:solidFill>
            <a:prstDash val="solid"/>
            <a:round/>
            <a:headEnd type="none" w="med" len="med"/>
            <a:tailEnd type="none" w="med" len="med"/>
          </a:ln>
        </p:spPr>
      </p:cxnSp>
      <p:cxnSp>
        <p:nvCxnSpPr>
          <p:cNvPr id="53" name="Google Shape;121;p18"/>
          <p:cNvCxnSpPr/>
          <p:nvPr/>
        </p:nvCxnSpPr>
        <p:spPr>
          <a:xfrm flipH="1">
            <a:off x="7133575" y="1483475"/>
            <a:ext cx="332400" cy="267600"/>
          </a:xfrm>
          <a:prstGeom prst="straightConnector1">
            <a:avLst/>
          </a:prstGeom>
          <a:noFill/>
          <a:ln w="9525" cap="flat" cmpd="sng">
            <a:solidFill>
              <a:srgbClr val="CFD8DC"/>
            </a:solidFill>
            <a:prstDash val="solid"/>
            <a:round/>
            <a:headEnd type="none" w="med" len="med"/>
            <a:tailEnd type="none" w="med" len="med"/>
          </a:ln>
        </p:spPr>
      </p:cxnSp>
      <p:cxnSp>
        <p:nvCxnSpPr>
          <p:cNvPr id="54" name="Google Shape;122;p18"/>
          <p:cNvCxnSpPr>
            <a:endCxn id="51" idx="6"/>
          </p:cNvCxnSpPr>
          <p:nvPr/>
        </p:nvCxnSpPr>
        <p:spPr>
          <a:xfrm flipH="1" flipV="1">
            <a:off x="7330800" y="2248905"/>
            <a:ext cx="1124100" cy="191222"/>
          </a:xfrm>
          <a:prstGeom prst="straightConnector1">
            <a:avLst/>
          </a:prstGeom>
          <a:noFill/>
          <a:ln w="9525" cap="flat" cmpd="sng">
            <a:solidFill>
              <a:srgbClr val="CFD8DC"/>
            </a:solidFill>
            <a:prstDash val="solid"/>
            <a:round/>
            <a:headEnd type="none" w="med" len="med"/>
            <a:tailEnd type="none" w="med" len="med"/>
          </a:ln>
        </p:spPr>
      </p:cxnSp>
      <p:pic>
        <p:nvPicPr>
          <p:cNvPr id="2" name="Image 1"/>
          <p:cNvPicPr>
            <a:picLocks noChangeAspect="1"/>
          </p:cNvPicPr>
          <p:nvPr/>
        </p:nvPicPr>
        <p:blipFill>
          <a:blip r:embed="rId2"/>
          <a:stretch>
            <a:fillRect/>
          </a:stretch>
        </p:blipFill>
        <p:spPr>
          <a:xfrm>
            <a:off x="5293880" y="1224075"/>
            <a:ext cx="1977140" cy="2060909"/>
          </a:xfrm>
          <a:prstGeom prst="ellipse">
            <a:avLst/>
          </a:prstGeom>
          <a:ln>
            <a:noFill/>
          </a:ln>
          <a:effectLst>
            <a:softEdge rad="112500"/>
          </a:effectLst>
        </p:spPr>
      </p:pic>
      <p:sp>
        <p:nvSpPr>
          <p:cNvPr id="10" name="Google Shape;110;p17"/>
          <p:cNvSpPr txBox="1">
            <a:spLocks/>
          </p:cNvSpPr>
          <p:nvPr/>
        </p:nvSpPr>
        <p:spPr>
          <a:xfrm>
            <a:off x="1292760" y="2184620"/>
            <a:ext cx="2731204" cy="5110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marR="0" lvl="1"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2pPr>
            <a:lvl3pPr marR="0" lvl="2"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3pPr>
            <a:lvl4pPr marR="0" lvl="3"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4pPr>
            <a:lvl5pPr marR="0" lvl="4"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5pPr>
            <a:lvl6pPr marR="0" lvl="5"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6pPr>
            <a:lvl7pPr marR="0" lvl="6"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7pPr>
            <a:lvl8pPr marR="0" lvl="7"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8pPr>
            <a:lvl9pPr marR="0" lvl="8"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9pPr>
          </a:lstStyle>
          <a:p>
            <a:r>
              <a:rPr lang="fr-FR" sz="2400" b="1" dirty="0">
                <a:sym typeface="Arial"/>
              </a:rPr>
              <a:t>Population cible</a:t>
            </a:r>
          </a:p>
        </p:txBody>
      </p:sp>
      <p:sp>
        <p:nvSpPr>
          <p:cNvPr id="11" name="Google Shape;111;p17"/>
          <p:cNvSpPr txBox="1">
            <a:spLocks/>
          </p:cNvSpPr>
          <p:nvPr/>
        </p:nvSpPr>
        <p:spPr>
          <a:xfrm>
            <a:off x="934316" y="3694979"/>
            <a:ext cx="6336704" cy="15223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CFD8DC"/>
              </a:buClr>
              <a:buSzPts val="3000"/>
              <a:buFont typeface="Source Sans Pro"/>
              <a:buChar char="◎"/>
              <a:defRPr sz="3000" b="0" i="0" u="none" strike="noStrike" cap="none">
                <a:solidFill>
                  <a:srgbClr val="26323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9pPr>
          </a:lstStyle>
          <a:p>
            <a:pPr algn="just">
              <a:buFont typeface="Arial" panose="020B0604020202020204" pitchFamily="34" charset="0"/>
              <a:buChar char="•"/>
            </a:pPr>
            <a:r>
              <a:rPr lang="fr-FR" sz="1800" dirty="0" smtClean="0"/>
              <a:t>Acteurs économiques locaux et Porteurs de projets surtout les femmes et les jeunes,</a:t>
            </a:r>
          </a:p>
          <a:p>
            <a:pPr algn="just">
              <a:buFont typeface="Arial" panose="020B0604020202020204" pitchFamily="34" charset="0"/>
              <a:buChar char="•"/>
            </a:pPr>
            <a:r>
              <a:rPr lang="fr-FR" sz="1800" dirty="0" smtClean="0"/>
              <a:t>Jeunes sans emplois ou ayant un emploi précaire,</a:t>
            </a:r>
          </a:p>
          <a:p>
            <a:pPr algn="just">
              <a:buFont typeface="Arial" panose="020B0604020202020204" pitchFamily="34" charset="0"/>
              <a:buChar char="•"/>
            </a:pPr>
            <a:r>
              <a:rPr lang="fr-FR" sz="1800" dirty="0" smtClean="0"/>
              <a:t>Diplômés sans emploi issus des milieux défavorisés ,…</a:t>
            </a:r>
          </a:p>
          <a:p>
            <a:pPr marL="0" indent="0">
              <a:buFont typeface="Source Sans Pro"/>
              <a:buNone/>
            </a:pPr>
            <a:endParaRPr lang="fr-FR" dirty="0"/>
          </a:p>
        </p:txBody>
      </p:sp>
    </p:spTree>
    <p:extLst>
      <p:ext uri="{BB962C8B-B14F-4D97-AF65-F5344CB8AC3E}">
        <p14:creationId xmlns:p14="http://schemas.microsoft.com/office/powerpoint/2010/main" val="2149046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Google Shape;112;p17"/>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19" name="Google Shape;248;p27"/>
          <p:cNvSpPr txBox="1">
            <a:spLocks/>
          </p:cNvSpPr>
          <p:nvPr/>
        </p:nvSpPr>
        <p:spPr>
          <a:xfrm>
            <a:off x="1006403" y="789842"/>
            <a:ext cx="6552728" cy="4490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marR="0" lvl="1"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2pPr>
            <a:lvl3pPr marR="0" lvl="2"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3pPr>
            <a:lvl4pPr marR="0" lvl="3"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4pPr>
            <a:lvl5pPr marR="0" lvl="4"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5pPr>
            <a:lvl6pPr marR="0" lvl="5"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6pPr>
            <a:lvl7pPr marR="0" lvl="6"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7pPr>
            <a:lvl8pPr marR="0" lvl="7"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8pPr>
            <a:lvl9pPr marR="0" lvl="8"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9pPr>
          </a:lstStyle>
          <a:p>
            <a:r>
              <a:rPr lang="fr-FR" sz="2400" b="1" dirty="0"/>
              <a:t>Typologie des projets et actions :</a:t>
            </a:r>
          </a:p>
        </p:txBody>
      </p:sp>
      <p:sp>
        <p:nvSpPr>
          <p:cNvPr id="20" name="ZoneTexte 19"/>
          <p:cNvSpPr txBox="1"/>
          <p:nvPr/>
        </p:nvSpPr>
        <p:spPr>
          <a:xfrm>
            <a:off x="788823" y="1471633"/>
            <a:ext cx="7059185" cy="4185761"/>
          </a:xfrm>
          <a:prstGeom prst="rect">
            <a:avLst/>
          </a:prstGeom>
          <a:noFill/>
        </p:spPr>
        <p:txBody>
          <a:bodyPr wrap="square" rtlCol="0">
            <a:spAutoFit/>
          </a:bodyPr>
          <a:lstStyle/>
          <a:p>
            <a:endParaRPr lang="fr-FR" b="1" dirty="0" smtClean="0">
              <a:latin typeface="Source Sans Pro" panose="020B0604020202020204" charset="0"/>
            </a:endParaRPr>
          </a:p>
          <a:p>
            <a:pPr marL="285750" indent="-285750" algn="just">
              <a:buFont typeface="Courier New" panose="02070309020205020404" pitchFamily="49" charset="0"/>
              <a:buChar char="o"/>
            </a:pPr>
            <a:r>
              <a:rPr lang="fr-FR" b="1" dirty="0">
                <a:solidFill>
                  <a:srgbClr val="0070C0"/>
                </a:solidFill>
                <a:latin typeface="Source Sans Pro" panose="020B0604020202020204" charset="0"/>
              </a:rPr>
              <a:t>Projets structurants</a:t>
            </a:r>
            <a:r>
              <a:rPr lang="fr-FR" dirty="0">
                <a:latin typeface="Source Sans Pro" panose="020B0604020202020204" charset="0"/>
              </a:rPr>
              <a:t>: fédérant plusieurs micro-projets dans le cadre d’un GIE ou d’union de coopératives, ou ayant un fort impact sur l’amélioration de l’employabilité des jeunes, émanant d’une analyse de CDV,   visant la valorisation et la commercialisation de leur produits avec un investissement conséquent  destiné au marché formel structuré local et / ou à l’export </a:t>
            </a:r>
            <a:endParaRPr lang="fr-FR" dirty="0" smtClean="0">
              <a:latin typeface="Source Sans Pro" panose="020B0604020202020204" charset="0"/>
            </a:endParaRPr>
          </a:p>
          <a:p>
            <a:pPr marL="285750" indent="-285750" algn="just">
              <a:buFont typeface="Courier New" panose="02070309020205020404" pitchFamily="49" charset="0"/>
              <a:buChar char="o"/>
            </a:pPr>
            <a:endParaRPr lang="fr-FR" dirty="0">
              <a:latin typeface="Source Sans Pro" panose="020B0604020202020204" charset="0"/>
            </a:endParaRPr>
          </a:p>
          <a:p>
            <a:pPr marL="285750" indent="-285750" algn="just">
              <a:buFont typeface="Courier New" panose="02070309020205020404" pitchFamily="49" charset="0"/>
              <a:buChar char="o"/>
            </a:pPr>
            <a:r>
              <a:rPr lang="fr-FR" b="1" dirty="0">
                <a:solidFill>
                  <a:srgbClr val="0070C0"/>
                </a:solidFill>
                <a:latin typeface="Source Sans Pro" panose="020B0604020202020204" charset="0"/>
              </a:rPr>
              <a:t>Micro-Projets </a:t>
            </a:r>
            <a:r>
              <a:rPr lang="fr-FR" dirty="0">
                <a:latin typeface="Source Sans Pro" panose="020B0604020202020204" charset="0"/>
              </a:rPr>
              <a:t>: Portés par des jeunes promoteurs,  des petites coopératives ou des SNC, visant le développement des produit ou des services. </a:t>
            </a:r>
            <a:endParaRPr lang="fr-FR" dirty="0" smtClean="0">
              <a:latin typeface="Source Sans Pro" panose="020B0604020202020204" charset="0"/>
            </a:endParaRPr>
          </a:p>
          <a:p>
            <a:pPr marL="285750" indent="-285750" algn="just">
              <a:buFont typeface="Courier New" panose="02070309020205020404" pitchFamily="49" charset="0"/>
              <a:buChar char="o"/>
            </a:pPr>
            <a:endParaRPr lang="fr-FR" dirty="0">
              <a:latin typeface="Source Sans Pro" panose="020B0604020202020204" charset="0"/>
            </a:endParaRPr>
          </a:p>
          <a:p>
            <a:pPr marL="285750" indent="-285750" algn="just">
              <a:buFont typeface="Courier New" panose="02070309020205020404" pitchFamily="49" charset="0"/>
              <a:buChar char="o"/>
            </a:pPr>
            <a:r>
              <a:rPr lang="fr-FR" b="1" dirty="0">
                <a:solidFill>
                  <a:srgbClr val="0070C0"/>
                </a:solidFill>
                <a:latin typeface="Source Sans Pro" panose="020B0604020202020204" charset="0"/>
              </a:rPr>
              <a:t>Action de soutien</a:t>
            </a:r>
            <a:r>
              <a:rPr lang="fr-FR" dirty="0">
                <a:latin typeface="Source Sans Pro" panose="020B0604020202020204" charset="0"/>
              </a:rPr>
              <a:t>: est un appui technique apporté à plusieurs porteurs de projets  pour améliorer leurs conditions de travail  et de leurs activités,  présentant un caractère d’intérêt collectif. </a:t>
            </a:r>
            <a:endParaRPr lang="fr-FR" dirty="0" smtClean="0">
              <a:latin typeface="Source Sans Pro" panose="020B0604020202020204" charset="0"/>
            </a:endParaRPr>
          </a:p>
          <a:p>
            <a:pPr algn="just"/>
            <a:endParaRPr lang="fr-FR" b="1" dirty="0">
              <a:solidFill>
                <a:srgbClr val="0070C0"/>
              </a:solidFill>
              <a:latin typeface="Source Sans Pro" panose="020B0604020202020204" charset="0"/>
            </a:endParaRPr>
          </a:p>
          <a:p>
            <a:pPr marL="285750" indent="-285750" algn="just">
              <a:buFont typeface="Courier New" panose="02070309020205020404" pitchFamily="49" charset="0"/>
              <a:buChar char="o"/>
            </a:pPr>
            <a:r>
              <a:rPr lang="fr-FR" b="1" dirty="0">
                <a:solidFill>
                  <a:srgbClr val="0070C0"/>
                </a:solidFill>
                <a:latin typeface="Source Sans Pro" panose="020B0604020202020204" charset="0"/>
              </a:rPr>
              <a:t>Formation métiers  et de qualification professionnelle des jeunes sans emplois: </a:t>
            </a:r>
            <a:r>
              <a:rPr lang="fr-FR" dirty="0">
                <a:latin typeface="Source Sans Pro" panose="020B0604020202020204" charset="0"/>
              </a:rPr>
              <a:t>Par des structures et dispositifs de formation,  d’accompagnement et d’intermédiation  au niveau territorial. </a:t>
            </a:r>
            <a:endParaRPr lang="fr-FR" dirty="0" smtClean="0">
              <a:latin typeface="Source Sans Pro" panose="020B0604020202020204" charset="0"/>
            </a:endParaRPr>
          </a:p>
          <a:p>
            <a:pPr marL="285750" indent="-285750" algn="just">
              <a:buFont typeface="Courier New" panose="02070309020205020404" pitchFamily="49" charset="0"/>
              <a:buChar char="o"/>
            </a:pPr>
            <a:endParaRPr lang="fr-FR" dirty="0">
              <a:latin typeface="Source Sans Pro" panose="020B0604020202020204" charset="0"/>
            </a:endParaRPr>
          </a:p>
          <a:p>
            <a:pPr marL="285750" indent="-285750" algn="just">
              <a:buFont typeface="Courier New" panose="02070309020205020404" pitchFamily="49" charset="0"/>
              <a:buChar char="o"/>
            </a:pPr>
            <a:r>
              <a:rPr lang="fr-FR" b="1" dirty="0">
                <a:solidFill>
                  <a:srgbClr val="0070C0"/>
                </a:solidFill>
                <a:latin typeface="Source Sans Pro" panose="020B0604020202020204" charset="0"/>
              </a:rPr>
              <a:t>Etudes sur l’approche filière et analyse des chaines de valeurs</a:t>
            </a:r>
          </a:p>
        </p:txBody>
      </p:sp>
      <p:grpSp>
        <p:nvGrpSpPr>
          <p:cNvPr id="22" name="Google Shape;299;p30"/>
          <p:cNvGrpSpPr/>
          <p:nvPr/>
        </p:nvGrpSpPr>
        <p:grpSpPr>
          <a:xfrm>
            <a:off x="467544" y="564779"/>
            <a:ext cx="433120" cy="674111"/>
            <a:chOff x="6718575" y="2318625"/>
            <a:chExt cx="256950" cy="407375"/>
          </a:xfrm>
        </p:grpSpPr>
        <p:sp>
          <p:nvSpPr>
            <p:cNvPr id="23" name="Google Shape;300;p3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91EA"/>
                </a:solidFill>
              </a:endParaRPr>
            </a:p>
          </p:txBody>
        </p:sp>
        <p:sp>
          <p:nvSpPr>
            <p:cNvPr id="24" name="Google Shape;301;p3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91EA"/>
                </a:solidFill>
              </a:endParaRPr>
            </a:p>
          </p:txBody>
        </p:sp>
        <p:sp>
          <p:nvSpPr>
            <p:cNvPr id="25" name="Google Shape;302;p3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91EA"/>
                </a:solidFill>
              </a:endParaRPr>
            </a:p>
          </p:txBody>
        </p:sp>
        <p:sp>
          <p:nvSpPr>
            <p:cNvPr id="26" name="Google Shape;303;p3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91EA"/>
                </a:solidFill>
              </a:endParaRPr>
            </a:p>
          </p:txBody>
        </p:sp>
        <p:sp>
          <p:nvSpPr>
            <p:cNvPr id="27" name="Google Shape;304;p3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91EA"/>
                </a:solidFill>
              </a:endParaRPr>
            </a:p>
          </p:txBody>
        </p:sp>
        <p:sp>
          <p:nvSpPr>
            <p:cNvPr id="28" name="Google Shape;305;p3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91EA"/>
                </a:solidFill>
              </a:endParaRPr>
            </a:p>
          </p:txBody>
        </p:sp>
        <p:sp>
          <p:nvSpPr>
            <p:cNvPr id="29" name="Google Shape;306;p3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91EA"/>
                </a:solidFill>
              </a:endParaRPr>
            </a:p>
          </p:txBody>
        </p:sp>
        <p:sp>
          <p:nvSpPr>
            <p:cNvPr id="30" name="Google Shape;307;p3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91EA"/>
                </a:solidFill>
              </a:endParaRPr>
            </a:p>
          </p:txBody>
        </p:sp>
      </p:grpSp>
    </p:spTree>
    <p:extLst>
      <p:ext uri="{BB962C8B-B14F-4D97-AF65-F5344CB8AC3E}">
        <p14:creationId xmlns:p14="http://schemas.microsoft.com/office/powerpoint/2010/main" val="426726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 calcmode="lin" valueType="num">
                                      <p:cBhvr additive="base">
                                        <p:cTn id="7"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 calcmode="lin" valueType="num">
                                      <p:cBhvr additive="base">
                                        <p:cTn id="1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Effect transition="in" filter="fade">
                                      <p:cBhvr>
                                        <p:cTn id="19" dur="1000"/>
                                        <p:tgtEl>
                                          <p:spTgt spid="20">
                                            <p:txEl>
                                              <p:pRg st="5" end="5"/>
                                            </p:txEl>
                                          </p:spTgt>
                                        </p:tgtEl>
                                      </p:cBhvr>
                                    </p:animEffect>
                                    <p:anim calcmode="lin" valueType="num">
                                      <p:cBhvr>
                                        <p:cTn id="20"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xEl>
                                              <p:pRg st="7" end="7"/>
                                            </p:txEl>
                                          </p:spTgt>
                                        </p:tgtEl>
                                        <p:attrNameLst>
                                          <p:attrName>style.visibility</p:attrName>
                                        </p:attrNameLst>
                                      </p:cBhvr>
                                      <p:to>
                                        <p:strVal val="visible"/>
                                      </p:to>
                                    </p:set>
                                    <p:anim calcmode="lin" valueType="num">
                                      <p:cBhvr additive="base">
                                        <p:cTn id="2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xEl>
                                              <p:pRg st="9" end="9"/>
                                            </p:txEl>
                                          </p:spTgt>
                                        </p:tgtEl>
                                        <p:attrNameLst>
                                          <p:attrName>style.visibility</p:attrName>
                                        </p:attrNameLst>
                                      </p:cBhvr>
                                      <p:to>
                                        <p:strVal val="visible"/>
                                      </p:to>
                                    </p:set>
                                    <p:anim calcmode="lin" valueType="num">
                                      <p:cBhvr additive="base">
                                        <p:cTn id="3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4008</TotalTime>
  <Words>1506</Words>
  <Application>Microsoft Office PowerPoint</Application>
  <PresentationFormat>Affichage à l'écran (4:3)</PresentationFormat>
  <Paragraphs>212</Paragraphs>
  <Slides>19</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Book Antiqua</vt:lpstr>
      <vt:lpstr>Courier New</vt:lpstr>
      <vt:lpstr>Calibri</vt:lpstr>
      <vt:lpstr>Wingdings</vt:lpstr>
      <vt:lpstr>Roboto Slab</vt:lpstr>
      <vt:lpstr>Source Sans Pro</vt:lpstr>
      <vt:lpstr>Arial</vt:lpstr>
      <vt:lpstr>Arial</vt:lpstr>
      <vt:lpstr>Times New Roman</vt:lpstr>
      <vt:lpstr>Cordelia template</vt:lpstr>
      <vt:lpstr> Programme d’Amélioration du Revenu et d’Inclusion Economique des Jeunes</vt:lpstr>
      <vt:lpstr>Sommaire</vt:lpstr>
      <vt:lpstr>Contexte</vt:lpstr>
      <vt:lpstr>Contexte</vt:lpstr>
      <vt:lpstr>Présentation PowerPoint</vt:lpstr>
      <vt:lpstr>Objectif Global</vt:lpstr>
      <vt:lpstr>Présentation PowerPoint</vt:lpstr>
      <vt:lpstr>Présentation PowerPoint</vt:lpstr>
      <vt:lpstr>Présentation PowerPoint</vt:lpstr>
      <vt:lpstr>Présentation PowerPoint</vt:lpstr>
      <vt:lpstr>Présentation PowerPoint</vt:lpstr>
      <vt:lpstr>Présentation PowerPoint</vt:lpstr>
      <vt:lpstr> Financement</vt:lpstr>
      <vt:lpstr> Indicateurs de Performance  et de Résultat</vt:lpstr>
      <vt:lpstr>Présentation PowerPoint</vt:lpstr>
      <vt:lpstr>Centre Khouribga skills</vt:lpstr>
      <vt:lpstr>Soutenir l’insertion économique des jeunes : Banque Mondiale</vt:lpstr>
      <vt:lpstr>Projet de Promotion de l’Économie et Développement Local (PEDEL): GIZ</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Programme d’Amélioration du Revenu et d’Inclusion Economique des Jeunes</dc:title>
  <dc:creator>Jamai Abdelilah</dc:creator>
  <cp:lastModifiedBy>Karim Saidi</cp:lastModifiedBy>
  <cp:revision>216</cp:revision>
  <dcterms:modified xsi:type="dcterms:W3CDTF">2018-11-02T07:40:37Z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1202370</vt:lpwstr>
  </property>
  <property fmtid="{D5CDD505-2E9C-101B-9397-08002B2CF9AE}" name="NXPowerLiteSettings" pid="3">
    <vt:lpwstr>C7000400038000</vt:lpwstr>
  </property>
  <property fmtid="{D5CDD505-2E9C-101B-9397-08002B2CF9AE}" name="NXPowerLiteVersion" pid="4">
    <vt:lpwstr>S9.0.1</vt:lpwstr>
  </property>
</Properties>
</file>