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image/vnd.ms-photo" Extension="wdp"/>
  <Default ContentType="image/gif" Extension="gif"/>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notesMaster+xml" PartName="/ppt/notesMasters/notesMaster1.xml"/>
  <Override ContentType="application/vnd.openxmlformats-officedocument.presentationml.handoutMaster+xml" PartName="/ppt/handoutMasters/handout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theme+xml" PartName="/ppt/theme/theme2.xml"/>
  <Override ContentType="application/vnd.openxmlformats-officedocument.presentationml.slideLayout+xml" PartName="/ppt/slideLayouts/slideLayout2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Override+xml" PartName="/ppt/theme/themeOverride1.xml"/>
  <Override ContentType="application/vnd.openxmlformats-officedocument.presentationml.notesSlide+xml" PartName="/ppt/notesSlides/notesSlide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48" r:id="rId2"/>
    <p:sldMasterId id="2147483658" r:id="rId3"/>
  </p:sldMasterIdLst>
  <p:notesMasterIdLst>
    <p:notesMasterId r:id="rId20"/>
  </p:notesMasterIdLst>
  <p:handoutMasterIdLst>
    <p:handoutMasterId r:id="rId21"/>
  </p:handoutMasterIdLst>
  <p:sldIdLst>
    <p:sldId id="256" r:id="rId4"/>
    <p:sldId id="261" r:id="rId5"/>
    <p:sldId id="296" r:id="rId6"/>
    <p:sldId id="297" r:id="rId7"/>
    <p:sldId id="322" r:id="rId8"/>
    <p:sldId id="311" r:id="rId9"/>
    <p:sldId id="312" r:id="rId10"/>
    <p:sldId id="310" r:id="rId11"/>
    <p:sldId id="313" r:id="rId12"/>
    <p:sldId id="314" r:id="rId13"/>
    <p:sldId id="315" r:id="rId14"/>
    <p:sldId id="317" r:id="rId15"/>
    <p:sldId id="316" r:id="rId16"/>
    <p:sldId id="318" r:id="rId17"/>
    <p:sldId id="320" r:id="rId18"/>
    <p:sldId id="321" r:id="rId19"/>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7">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2AAE4"/>
    <a:srgbClr val="2A81C6"/>
    <a:srgbClr val="2ECAD7"/>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7" d="100"/>
          <a:sy n="77" d="100"/>
        </p:scale>
        <p:origin x="84" y="198"/>
      </p:cViewPr>
      <p:guideLst>
        <p:guide orient="horz" pos="1847"/>
        <p:guide pos="2880"/>
      </p:guideLst>
    </p:cSldViewPr>
  </p:slideViewPr>
  <p:notesTextViewPr>
    <p:cViewPr>
      <p:scale>
        <a:sx n="1" d="1"/>
        <a:sy n="1" d="1"/>
      </p:scale>
      <p:origin x="0" y="0"/>
    </p:cViewPr>
  </p:notesTextViewPr>
  <p:notesViewPr>
    <p:cSldViewPr showGuides="1">
      <p:cViewPr varScale="1">
        <p:scale>
          <a:sx n="83" d="100"/>
          <a:sy n="83" d="100"/>
        </p:scale>
        <p:origin x="-31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6D8650D-2A1A-4B2C-B959-20661077183E}" type="datetimeFigureOut">
              <a:rPr lang="ko-KR" altLang="en-US" smtClean="0"/>
              <a:t>2018-11-02</a:t>
            </a:fld>
            <a:endParaRPr lang="ko-KR"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A554F8-E850-4E03-9C23-5B865B318DDD}" type="slidenum">
              <a:rPr lang="ko-KR" altLang="en-US" smtClean="0"/>
              <a:t>‹N°›</a:t>
            </a:fld>
            <a:endParaRPr lang="ko-KR" altLang="en-US"/>
          </a:p>
        </p:txBody>
      </p:sp>
    </p:spTree>
    <p:extLst>
      <p:ext uri="{BB962C8B-B14F-4D97-AF65-F5344CB8AC3E}">
        <p14:creationId xmlns:p14="http://schemas.microsoft.com/office/powerpoint/2010/main" val="1526146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57310D-4A3C-4D77-B033-5B6B2884639D}" type="datetimeFigureOut">
              <a:rPr lang="ko-KR" altLang="en-US" smtClean="0"/>
              <a:t>2018-11-02</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A37324-3276-4269-A08A-7EE752CC5FA3}" type="slidenum">
              <a:rPr lang="ko-KR" altLang="en-US" smtClean="0"/>
              <a:t>‹N°›</a:t>
            </a:fld>
            <a:endParaRPr lang="ko-KR" altLang="en-US"/>
          </a:p>
        </p:txBody>
      </p:sp>
    </p:spTree>
    <p:extLst>
      <p:ext uri="{BB962C8B-B14F-4D97-AF65-F5344CB8AC3E}">
        <p14:creationId xmlns:p14="http://schemas.microsoft.com/office/powerpoint/2010/main" val="4037748543"/>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FA37324-3276-4269-A08A-7EE752CC5FA3}" type="slidenum">
              <a:rPr lang="ko-KR" altLang="en-US" smtClean="0"/>
              <a:t>12</a:t>
            </a:fld>
            <a:endParaRPr lang="ko-KR" altLang="en-US"/>
          </a:p>
        </p:txBody>
      </p:sp>
    </p:spTree>
    <p:extLst>
      <p:ext uri="{BB962C8B-B14F-4D97-AF65-F5344CB8AC3E}">
        <p14:creationId xmlns:p14="http://schemas.microsoft.com/office/powerpoint/2010/main" val="11868155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userDrawn="1"/>
        </p:nvGrpSpPr>
        <p:grpSpPr>
          <a:xfrm>
            <a:off x="7889684" y="2859782"/>
            <a:ext cx="767433" cy="144000"/>
            <a:chOff x="7934433" y="3003797"/>
            <a:chExt cx="767433" cy="144000"/>
          </a:xfrm>
        </p:grpSpPr>
        <p:sp>
          <p:nvSpPr>
            <p:cNvPr id="9" name="Rectangle 8"/>
            <p:cNvSpPr/>
            <p:nvPr/>
          </p:nvSpPr>
          <p:spPr>
            <a:xfrm>
              <a:off x="7934433" y="3003797"/>
              <a:ext cx="144000" cy="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10" name="Rectangle 9"/>
            <p:cNvSpPr/>
            <p:nvPr/>
          </p:nvSpPr>
          <p:spPr>
            <a:xfrm>
              <a:off x="8142244" y="3003797"/>
              <a:ext cx="144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1" name="Rectangle 10"/>
            <p:cNvSpPr/>
            <p:nvPr/>
          </p:nvSpPr>
          <p:spPr>
            <a:xfrm>
              <a:off x="8350055" y="3003797"/>
              <a:ext cx="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2" name="Rectangle 11"/>
            <p:cNvSpPr/>
            <p:nvPr/>
          </p:nvSpPr>
          <p:spPr>
            <a:xfrm>
              <a:off x="8557866" y="3003797"/>
              <a:ext cx="144000" cy="14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grpSp>
      <p:sp>
        <p:nvSpPr>
          <p:cNvPr id="19" name="Title 2">
            <a:extLst>
              <a:ext uri="{FF2B5EF4-FFF2-40B4-BE49-F238E27FC236}">
                <a16:creationId xmlns:a16="http://schemas.microsoft.com/office/drawing/2014/main" xmlns="" id="{2404D70E-24EA-41AF-ABEE-5B2140D06286}"/>
              </a:ext>
            </a:extLst>
          </p:cNvPr>
          <p:cNvSpPr>
            <a:spLocks noGrp="1"/>
          </p:cNvSpPr>
          <p:nvPr>
            <p:ph type="title" hasCustomPrompt="1"/>
          </p:nvPr>
        </p:nvSpPr>
        <p:spPr>
          <a:xfrm>
            <a:off x="4823959" y="3075918"/>
            <a:ext cx="3960000" cy="1008000"/>
          </a:xfrm>
          <a:prstGeom prst="rect">
            <a:avLst/>
          </a:prstGeom>
        </p:spPr>
        <p:txBody>
          <a:bodyPr anchor="ctr"/>
          <a:lstStyle>
            <a:lvl1pPr algn="l">
              <a:defRPr sz="3600" b="1">
                <a:solidFill>
                  <a:schemeClr val="tx1">
                    <a:lumMod val="75000"/>
                    <a:lumOff val="25000"/>
                  </a:schemeClr>
                </a:solidFill>
                <a:latin typeface="+mj-lt"/>
                <a:cs typeface="Arial" pitchFamily="34" charset="0"/>
              </a:defRPr>
            </a:lvl1pPr>
          </a:lstStyle>
          <a:p>
            <a:pPr algn="r"/>
            <a:r>
              <a:rPr lang="en-US" altLang="ko-KR" sz="3600" b="1" dirty="0">
                <a:solidFill>
                  <a:schemeClr val="tx1">
                    <a:lumMod val="75000"/>
                    <a:lumOff val="25000"/>
                  </a:schemeClr>
                </a:solidFill>
                <a:latin typeface="+mj-lt"/>
                <a:ea typeface="맑은 고딕" pitchFamily="50" charset="-127"/>
                <a:cs typeface="Arial" pitchFamily="34" charset="0"/>
              </a:rPr>
              <a:t>FREE </a:t>
            </a:r>
            <a:br>
              <a:rPr lang="en-US" altLang="ko-KR" sz="3600" b="1" dirty="0">
                <a:solidFill>
                  <a:schemeClr val="tx1">
                    <a:lumMod val="75000"/>
                    <a:lumOff val="25000"/>
                  </a:schemeClr>
                </a:solidFill>
                <a:latin typeface="+mj-lt"/>
                <a:ea typeface="맑은 고딕" pitchFamily="50" charset="-127"/>
                <a:cs typeface="Arial" pitchFamily="34" charset="0"/>
              </a:rPr>
            </a:br>
            <a:r>
              <a:rPr lang="en-US" altLang="ko-KR" sz="3600" b="1" dirty="0">
                <a:solidFill>
                  <a:schemeClr val="tx1">
                    <a:lumMod val="75000"/>
                    <a:lumOff val="25000"/>
                  </a:schemeClr>
                </a:solidFill>
                <a:latin typeface="+mj-lt"/>
                <a:ea typeface="맑은 고딕" pitchFamily="50" charset="-127"/>
                <a:cs typeface="Arial" pitchFamily="34" charset="0"/>
              </a:rPr>
              <a:t>PPT TEMPLATES</a:t>
            </a:r>
            <a:endParaRPr lang="ko-KR" altLang="en-US" dirty="0">
              <a:solidFill>
                <a:schemeClr val="tx1">
                  <a:lumMod val="75000"/>
                  <a:lumOff val="25000"/>
                </a:schemeClr>
              </a:solidFill>
              <a:latin typeface="+mj-lt"/>
            </a:endParaRPr>
          </a:p>
        </p:txBody>
      </p:sp>
      <p:sp>
        <p:nvSpPr>
          <p:cNvPr id="13" name="Text Placeholder 2">
            <a:extLst>
              <a:ext uri="{FF2B5EF4-FFF2-40B4-BE49-F238E27FC236}">
                <a16:creationId xmlns:a16="http://schemas.microsoft.com/office/drawing/2014/main" xmlns="" id="{B3C4D560-A90B-43F2-812D-A32FD22FCE09}"/>
              </a:ext>
            </a:extLst>
          </p:cNvPr>
          <p:cNvSpPr>
            <a:spLocks noGrp="1"/>
          </p:cNvSpPr>
          <p:nvPr>
            <p:ph type="body" sz="quarter" idx="11" hasCustomPrompt="1"/>
          </p:nvPr>
        </p:nvSpPr>
        <p:spPr>
          <a:xfrm>
            <a:off x="4823957" y="4083918"/>
            <a:ext cx="3960001" cy="432000"/>
          </a:xfrm>
          <a:prstGeom prst="rect">
            <a:avLst/>
          </a:prstGeom>
        </p:spPr>
        <p:txBody>
          <a:bodyPr anchor="ctr"/>
          <a:lstStyle>
            <a:lvl1pPr marL="0" indent="0" algn="r">
              <a:buFontTx/>
              <a:buNone/>
              <a:defRPr sz="1200" b="1">
                <a:solidFill>
                  <a:schemeClr val="tx1">
                    <a:lumMod val="75000"/>
                    <a:lumOff val="25000"/>
                  </a:schemeClr>
                </a:solidFill>
                <a:latin typeface="+mn-lt"/>
                <a:cs typeface="Arial" pitchFamily="34" charset="0"/>
              </a:defRPr>
            </a:lvl1pPr>
          </a:lstStyle>
          <a:p>
            <a:pPr lvl="0"/>
            <a:r>
              <a:rPr lang="en-US" altLang="ko-KR" dirty="0"/>
              <a:t>INSERT THE TITLE</a:t>
            </a:r>
          </a:p>
          <a:p>
            <a:pPr lvl="0"/>
            <a:r>
              <a:rPr lang="en-US" altLang="ko-KR" dirty="0"/>
              <a:t>OF YOUR PRESENTATION HERE</a:t>
            </a:r>
          </a:p>
        </p:txBody>
      </p:sp>
    </p:spTree>
    <p:extLst>
      <p:ext uri="{BB962C8B-B14F-4D97-AF65-F5344CB8AC3E}">
        <p14:creationId xmlns:p14="http://schemas.microsoft.com/office/powerpoint/2010/main" val="3807390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540000"/>
            <a:ext cx="9144000" cy="4063500"/>
          </a:xfrm>
          <a:prstGeom prst="rect">
            <a:avLst/>
          </a:prstGeom>
          <a:solidFill>
            <a:schemeClr val="bg1">
              <a:lumMod val="95000"/>
            </a:schemeClr>
          </a:solidFill>
        </p:spPr>
        <p:txBody>
          <a:bodyPr lIns="1260000" anchor="ctr"/>
          <a:lstStyle>
            <a:lvl1pPr marL="0" indent="0" algn="l">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4" name="Title 2">
            <a:extLst>
              <a:ext uri="{FF2B5EF4-FFF2-40B4-BE49-F238E27FC236}">
                <a16:creationId xmlns:a16="http://schemas.microsoft.com/office/drawing/2014/main" xmlns="" id="{38C8F810-5F00-4129-8726-6F1CFA1C6089}"/>
              </a:ext>
            </a:extLst>
          </p:cNvPr>
          <p:cNvSpPr>
            <a:spLocks noGrp="1"/>
          </p:cNvSpPr>
          <p:nvPr>
            <p:ph type="title" hasCustomPrompt="1"/>
          </p:nvPr>
        </p:nvSpPr>
        <p:spPr>
          <a:xfrm>
            <a:off x="4572000" y="544542"/>
            <a:ext cx="4572000" cy="684000"/>
          </a:xfrm>
          <a:prstGeom prst="rect">
            <a:avLst/>
          </a:prstGeom>
        </p:spPr>
        <p:txBody>
          <a:bodyPr anchor="ctr"/>
          <a:lstStyle>
            <a:lvl1pPr algn="l">
              <a:defRPr sz="3600" b="1">
                <a:solidFill>
                  <a:schemeClr val="tx1">
                    <a:lumMod val="75000"/>
                    <a:lumOff val="25000"/>
                  </a:schemeClr>
                </a:solidFill>
                <a:latin typeface="+mj-lt"/>
                <a:cs typeface="Arial" pitchFamily="34" charset="0"/>
              </a:defRPr>
            </a:lvl1pPr>
          </a:lstStyle>
          <a:p>
            <a:r>
              <a:rPr lang="en-US" altLang="ko-KR" dirty="0"/>
              <a:t>Click to add title</a:t>
            </a:r>
            <a:endParaRPr lang="en-US" dirty="0"/>
          </a:p>
        </p:txBody>
      </p:sp>
      <p:sp>
        <p:nvSpPr>
          <p:cNvPr id="5" name="텍스트 개체 틀 2">
            <a:extLst>
              <a:ext uri="{FF2B5EF4-FFF2-40B4-BE49-F238E27FC236}">
                <a16:creationId xmlns:a16="http://schemas.microsoft.com/office/drawing/2014/main" xmlns="" id="{C70CC6A0-1F85-4CAC-BF4E-27C58E3ACDD5}"/>
              </a:ext>
            </a:extLst>
          </p:cNvPr>
          <p:cNvSpPr>
            <a:spLocks noGrp="1"/>
          </p:cNvSpPr>
          <p:nvPr>
            <p:ph type="body" sz="quarter" idx="41" hasCustomPrompt="1"/>
          </p:nvPr>
        </p:nvSpPr>
        <p:spPr>
          <a:xfrm>
            <a:off x="4860032" y="1237506"/>
            <a:ext cx="4283968" cy="216024"/>
          </a:xfrm>
          <a:prstGeom prst="rect">
            <a:avLst/>
          </a:prstGeom>
        </p:spPr>
        <p:txBody>
          <a:bodyPr anchor="ctr"/>
          <a:lstStyle>
            <a:lvl1pPr marL="0" marR="0" indent="0" algn="l" defTabSz="914400" rtl="0" eaLnBrk="1" fontAlgn="auto" latinLnBrk="1" hangingPunct="1">
              <a:lnSpc>
                <a:spcPct val="90000"/>
              </a:lnSpc>
              <a:spcBef>
                <a:spcPts val="1000"/>
              </a:spcBef>
              <a:spcAft>
                <a:spcPts val="0"/>
              </a:spcAft>
              <a:buClrTx/>
              <a:buSzTx/>
              <a:buFontTx/>
              <a:buNone/>
              <a:tabLst/>
              <a:defRPr sz="1200">
                <a:solidFill>
                  <a:schemeClr val="tx1">
                    <a:lumMod val="75000"/>
                    <a:lumOff val="2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549844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Picture with Caption">
    <p:bg>
      <p:bgPr>
        <a:solidFill>
          <a:schemeClr val="accent3"/>
        </a:solidFill>
        <a:effectLst/>
      </p:bgPr>
    </p:bg>
    <p:spTree>
      <p:nvGrpSpPr>
        <p:cNvPr id="1" name=""/>
        <p:cNvGrpSpPr/>
        <p:nvPr/>
      </p:nvGrpSpPr>
      <p:grpSpPr>
        <a:xfrm>
          <a:off x="0" y="0"/>
          <a:ext cx="0" cy="0"/>
          <a:chOff x="0" y="0"/>
          <a:chExt cx="0" cy="0"/>
        </a:xfrm>
      </p:grpSpPr>
      <p:sp>
        <p:nvSpPr>
          <p:cNvPr id="9" name="Picture Placeholder 2"/>
          <p:cNvSpPr>
            <a:spLocks noGrp="1"/>
          </p:cNvSpPr>
          <p:nvPr>
            <p:ph type="pic" idx="1" hasCustomPrompt="1"/>
          </p:nvPr>
        </p:nvSpPr>
        <p:spPr>
          <a:xfrm>
            <a:off x="0" y="1221014"/>
            <a:ext cx="2988000" cy="19988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0" name="Picture Placeholder 2"/>
          <p:cNvSpPr>
            <a:spLocks noGrp="1"/>
          </p:cNvSpPr>
          <p:nvPr>
            <p:ph type="pic" idx="10" hasCustomPrompt="1"/>
          </p:nvPr>
        </p:nvSpPr>
        <p:spPr>
          <a:xfrm>
            <a:off x="6156000" y="1221014"/>
            <a:ext cx="2988000" cy="19988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2" name="Rectangle 1"/>
          <p:cNvSpPr/>
          <p:nvPr userDrawn="1"/>
        </p:nvSpPr>
        <p:spPr>
          <a:xfrm>
            <a:off x="3061948" y="1221822"/>
            <a:ext cx="3024336" cy="199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latin typeface="+mn-lt"/>
            </a:endParaRPr>
          </a:p>
        </p:txBody>
      </p:sp>
      <p:sp>
        <p:nvSpPr>
          <p:cNvPr id="6" name="Title 2">
            <a:extLst>
              <a:ext uri="{FF2B5EF4-FFF2-40B4-BE49-F238E27FC236}">
                <a16:creationId xmlns:a16="http://schemas.microsoft.com/office/drawing/2014/main" xmlns="" id="{198C7C00-8428-4703-A32D-B42FC3CEC2A4}"/>
              </a:ext>
            </a:extLst>
          </p:cNvPr>
          <p:cNvSpPr>
            <a:spLocks noGrp="1"/>
          </p:cNvSpPr>
          <p:nvPr>
            <p:ph type="title"/>
          </p:nvPr>
        </p:nvSpPr>
        <p:spPr>
          <a:xfrm>
            <a:off x="0" y="150594"/>
            <a:ext cx="9144000" cy="684000"/>
          </a:xfrm>
          <a:prstGeom prst="rect">
            <a:avLst/>
          </a:prstGeom>
        </p:spPr>
        <p:txBody>
          <a:bodyPr anchor="ctr"/>
          <a:lstStyle>
            <a:lvl1pPr algn="ctr">
              <a:defRPr sz="3600" b="1">
                <a:solidFill>
                  <a:schemeClr val="bg1"/>
                </a:solidFill>
                <a:latin typeface="+mj-lt"/>
                <a:cs typeface="Arial" pitchFamily="34" charset="0"/>
              </a:defRPr>
            </a:lvl1pPr>
          </a:lstStyle>
          <a:p>
            <a:r>
              <a:rPr lang="en-US" dirty="0"/>
              <a:t> </a:t>
            </a:r>
            <a:r>
              <a:rPr lang="en-US" altLang="ko-KR" dirty="0"/>
              <a:t>Free PPT _ Click to add title</a:t>
            </a:r>
            <a:endParaRPr lang="en-US" dirty="0"/>
          </a:p>
        </p:txBody>
      </p:sp>
      <p:sp>
        <p:nvSpPr>
          <p:cNvPr id="7" name="텍스트 개체 틀 2">
            <a:extLst>
              <a:ext uri="{FF2B5EF4-FFF2-40B4-BE49-F238E27FC236}">
                <a16:creationId xmlns:a16="http://schemas.microsoft.com/office/drawing/2014/main" xmlns="" id="{B8B8BF13-A895-4860-BF57-D420F5A51965}"/>
              </a:ext>
            </a:extLst>
          </p:cNvPr>
          <p:cNvSpPr>
            <a:spLocks noGrp="1"/>
          </p:cNvSpPr>
          <p:nvPr>
            <p:ph type="body" sz="quarter" idx="41" hasCustomPrompt="1"/>
          </p:nvPr>
        </p:nvSpPr>
        <p:spPr>
          <a:xfrm>
            <a:off x="0" y="843558"/>
            <a:ext cx="9144000" cy="216024"/>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1200">
                <a:solidFill>
                  <a:schemeClr val="bg1"/>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2780142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542997" y="2715766"/>
            <a:ext cx="3959992" cy="189053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5" name="Picture Placeholder 2"/>
          <p:cNvSpPr>
            <a:spLocks noGrp="1"/>
          </p:cNvSpPr>
          <p:nvPr>
            <p:ph type="pic" idx="10" hasCustomPrompt="1"/>
          </p:nvPr>
        </p:nvSpPr>
        <p:spPr>
          <a:xfrm>
            <a:off x="4644008" y="2715766"/>
            <a:ext cx="3959992" cy="189053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2" name="Rectangle 1"/>
          <p:cNvSpPr/>
          <p:nvPr userDrawn="1"/>
        </p:nvSpPr>
        <p:spPr>
          <a:xfrm>
            <a:off x="540000" y="1181818"/>
            <a:ext cx="3962989" cy="1466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Rectangle 10"/>
          <p:cNvSpPr/>
          <p:nvPr userDrawn="1"/>
        </p:nvSpPr>
        <p:spPr>
          <a:xfrm>
            <a:off x="4641011" y="1181818"/>
            <a:ext cx="3962989" cy="14664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Title 2">
            <a:extLst>
              <a:ext uri="{FF2B5EF4-FFF2-40B4-BE49-F238E27FC236}">
                <a16:creationId xmlns:a16="http://schemas.microsoft.com/office/drawing/2014/main" xmlns="" id="{32E2CB55-DB02-4B94-9AA0-6EFBB8682F7F}"/>
              </a:ext>
            </a:extLst>
          </p:cNvPr>
          <p:cNvSpPr>
            <a:spLocks noGrp="1"/>
          </p:cNvSpPr>
          <p:nvPr>
            <p:ph type="title"/>
          </p:nvPr>
        </p:nvSpPr>
        <p:spPr>
          <a:xfrm>
            <a:off x="0" y="150594"/>
            <a:ext cx="9144000" cy="684000"/>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8" name="텍스트 개체 틀 2">
            <a:extLst>
              <a:ext uri="{FF2B5EF4-FFF2-40B4-BE49-F238E27FC236}">
                <a16:creationId xmlns:a16="http://schemas.microsoft.com/office/drawing/2014/main" xmlns="" id="{7DDB83E5-458E-46B2-9A0C-FA643319B2D1}"/>
              </a:ext>
            </a:extLst>
          </p:cNvPr>
          <p:cNvSpPr>
            <a:spLocks noGrp="1"/>
          </p:cNvSpPr>
          <p:nvPr>
            <p:ph type="body" sz="quarter" idx="41" hasCustomPrompt="1"/>
          </p:nvPr>
        </p:nvSpPr>
        <p:spPr>
          <a:xfrm>
            <a:off x="0" y="843558"/>
            <a:ext cx="9144000" cy="216024"/>
          </a:xfrm>
          <a:prstGeom prst="rect">
            <a:avLst/>
          </a:prstGeom>
        </p:spPr>
        <p:txBody>
          <a:bodyPr anchor="ctr"/>
          <a:lstStyle>
            <a:lvl1pPr marL="0" marR="0" indent="0" algn="r" defTabSz="914400" rtl="0" eaLnBrk="1" fontAlgn="auto" latinLnBrk="1" hangingPunct="1">
              <a:lnSpc>
                <a:spcPct val="90000"/>
              </a:lnSpc>
              <a:spcBef>
                <a:spcPts val="1000"/>
              </a:spcBef>
              <a:spcAft>
                <a:spcPts val="0"/>
              </a:spcAft>
              <a:buClrTx/>
              <a:buSzTx/>
              <a:buFontTx/>
              <a:buNone/>
              <a:tabLst/>
              <a:defRPr sz="1200">
                <a:solidFill>
                  <a:schemeClr val="tx1">
                    <a:lumMod val="75000"/>
                    <a:lumOff val="2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2353554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540000" y="1253190"/>
            <a:ext cx="2520000" cy="3350310"/>
          </a:xfrm>
          <a:prstGeom prst="rect">
            <a:avLst/>
          </a:prstGeom>
          <a:solidFill>
            <a:schemeClr val="bg1">
              <a:lumMod val="95000"/>
            </a:schemeClr>
          </a:solidFill>
        </p:spPr>
        <p:txBody>
          <a:bodyPr tIns="540000" anchor="t"/>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9" name="Picture Placeholder 2"/>
          <p:cNvSpPr>
            <a:spLocks noGrp="1"/>
          </p:cNvSpPr>
          <p:nvPr>
            <p:ph type="pic" idx="10" hasCustomPrompt="1"/>
          </p:nvPr>
        </p:nvSpPr>
        <p:spPr>
          <a:xfrm>
            <a:off x="3306788" y="1256958"/>
            <a:ext cx="2520000" cy="3350310"/>
          </a:xfrm>
          <a:prstGeom prst="rect">
            <a:avLst/>
          </a:prstGeom>
          <a:solidFill>
            <a:schemeClr val="bg1">
              <a:lumMod val="95000"/>
            </a:schemeClr>
          </a:solidFill>
        </p:spPr>
        <p:txBody>
          <a:bodyPr tIns="540000" anchor="t"/>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0" name="Picture Placeholder 2"/>
          <p:cNvSpPr>
            <a:spLocks noGrp="1"/>
          </p:cNvSpPr>
          <p:nvPr>
            <p:ph type="pic" idx="11" hasCustomPrompt="1"/>
          </p:nvPr>
        </p:nvSpPr>
        <p:spPr>
          <a:xfrm>
            <a:off x="6073576" y="1260726"/>
            <a:ext cx="2520000" cy="3350310"/>
          </a:xfrm>
          <a:prstGeom prst="rect">
            <a:avLst/>
          </a:prstGeom>
          <a:solidFill>
            <a:schemeClr val="bg1">
              <a:lumMod val="95000"/>
            </a:schemeClr>
          </a:solidFill>
        </p:spPr>
        <p:txBody>
          <a:bodyPr tIns="540000" anchor="t"/>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6" name="Title 2">
            <a:extLst>
              <a:ext uri="{FF2B5EF4-FFF2-40B4-BE49-F238E27FC236}">
                <a16:creationId xmlns:a16="http://schemas.microsoft.com/office/drawing/2014/main" xmlns="" id="{E28DB036-0B4F-4FC0-8B21-0350E5FF0C35}"/>
              </a:ext>
            </a:extLst>
          </p:cNvPr>
          <p:cNvSpPr>
            <a:spLocks noGrp="1"/>
          </p:cNvSpPr>
          <p:nvPr>
            <p:ph type="title"/>
          </p:nvPr>
        </p:nvSpPr>
        <p:spPr>
          <a:xfrm>
            <a:off x="0" y="150594"/>
            <a:ext cx="9144000" cy="684000"/>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7" name="텍스트 개체 틀 2">
            <a:extLst>
              <a:ext uri="{FF2B5EF4-FFF2-40B4-BE49-F238E27FC236}">
                <a16:creationId xmlns:a16="http://schemas.microsoft.com/office/drawing/2014/main" xmlns="" id="{92C50DF5-B06D-47A0-9932-607237B9E882}"/>
              </a:ext>
            </a:extLst>
          </p:cNvPr>
          <p:cNvSpPr>
            <a:spLocks noGrp="1"/>
          </p:cNvSpPr>
          <p:nvPr>
            <p:ph type="body" sz="quarter" idx="41" hasCustomPrompt="1"/>
          </p:nvPr>
        </p:nvSpPr>
        <p:spPr>
          <a:xfrm>
            <a:off x="0" y="843558"/>
            <a:ext cx="9144000" cy="216024"/>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1200">
                <a:solidFill>
                  <a:schemeClr val="tx1">
                    <a:lumMod val="75000"/>
                    <a:lumOff val="2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3477543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197768" y="205755"/>
            <a:ext cx="8748464" cy="4731990"/>
          </a:xfrm>
          <a:prstGeom prst="rect">
            <a:avLst/>
          </a:prstGeom>
          <a:solidFill>
            <a:schemeClr val="bg1">
              <a:lumMod val="95000"/>
            </a:schemeClr>
          </a:solidFill>
        </p:spPr>
        <p:txBody>
          <a:bodyPr tIns="576000" anchor="t"/>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731021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2660340" y="1"/>
            <a:ext cx="3823320" cy="257175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4" name="Picture Placeholder 2"/>
          <p:cNvSpPr>
            <a:spLocks noGrp="1"/>
          </p:cNvSpPr>
          <p:nvPr>
            <p:ph type="pic" idx="10" hasCustomPrompt="1"/>
          </p:nvPr>
        </p:nvSpPr>
        <p:spPr>
          <a:xfrm>
            <a:off x="0" y="1"/>
            <a:ext cx="2555776" cy="257175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5" name="Picture Placeholder 2"/>
          <p:cNvSpPr>
            <a:spLocks noGrp="1"/>
          </p:cNvSpPr>
          <p:nvPr>
            <p:ph type="pic" idx="11" hasCustomPrompt="1"/>
          </p:nvPr>
        </p:nvSpPr>
        <p:spPr>
          <a:xfrm>
            <a:off x="6588224" y="1"/>
            <a:ext cx="2555776" cy="257175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2" name="Rectangle 1"/>
          <p:cNvSpPr/>
          <p:nvPr userDrawn="1"/>
        </p:nvSpPr>
        <p:spPr>
          <a:xfrm>
            <a:off x="0" y="2674961"/>
            <a:ext cx="2555776" cy="24685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Rectangle 6"/>
          <p:cNvSpPr/>
          <p:nvPr userDrawn="1"/>
        </p:nvSpPr>
        <p:spPr>
          <a:xfrm>
            <a:off x="6588224" y="2674960"/>
            <a:ext cx="2555776" cy="24685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2715598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553128" y="1260014"/>
            <a:ext cx="2978251" cy="334348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4" name="Title 2"/>
          <p:cNvSpPr>
            <a:spLocks noGrp="1"/>
          </p:cNvSpPr>
          <p:nvPr>
            <p:ph type="title"/>
          </p:nvPr>
        </p:nvSpPr>
        <p:spPr>
          <a:xfrm>
            <a:off x="0" y="150594"/>
            <a:ext cx="9144000" cy="684000"/>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9" name="Picture Placeholder 2"/>
          <p:cNvSpPr>
            <a:spLocks noGrp="1"/>
          </p:cNvSpPr>
          <p:nvPr>
            <p:ph type="pic" idx="10" hasCustomPrompt="1"/>
          </p:nvPr>
        </p:nvSpPr>
        <p:spPr>
          <a:xfrm>
            <a:off x="3528345" y="2932112"/>
            <a:ext cx="1656000" cy="1671387"/>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0" name="Picture Placeholder 2"/>
          <p:cNvSpPr>
            <a:spLocks noGrp="1"/>
          </p:cNvSpPr>
          <p:nvPr>
            <p:ph type="pic" idx="11" hasCustomPrompt="1"/>
          </p:nvPr>
        </p:nvSpPr>
        <p:spPr>
          <a:xfrm>
            <a:off x="5183791" y="2932113"/>
            <a:ext cx="1656000" cy="1671387"/>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1" name="Picture Placeholder 2"/>
          <p:cNvSpPr>
            <a:spLocks noGrp="1"/>
          </p:cNvSpPr>
          <p:nvPr>
            <p:ph type="pic" idx="12" hasCustomPrompt="1"/>
          </p:nvPr>
        </p:nvSpPr>
        <p:spPr>
          <a:xfrm>
            <a:off x="6833749" y="2932114"/>
            <a:ext cx="1656000" cy="1671387"/>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2" name="Rectangle 1"/>
          <p:cNvSpPr/>
          <p:nvPr userDrawn="1"/>
        </p:nvSpPr>
        <p:spPr>
          <a:xfrm>
            <a:off x="3528345" y="1260014"/>
            <a:ext cx="1656184" cy="167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 name="Rectangle 12"/>
          <p:cNvSpPr/>
          <p:nvPr userDrawn="1"/>
        </p:nvSpPr>
        <p:spPr>
          <a:xfrm>
            <a:off x="5183607" y="1260014"/>
            <a:ext cx="1656184" cy="1670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Rectangle 13"/>
          <p:cNvSpPr/>
          <p:nvPr userDrawn="1"/>
        </p:nvSpPr>
        <p:spPr>
          <a:xfrm>
            <a:off x="6833749" y="1260014"/>
            <a:ext cx="1656184" cy="1670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 name="텍스트 개체 틀 2">
            <a:extLst>
              <a:ext uri="{FF2B5EF4-FFF2-40B4-BE49-F238E27FC236}">
                <a16:creationId xmlns:a16="http://schemas.microsoft.com/office/drawing/2014/main" xmlns="" id="{04DB8D5C-C91A-4755-AF2D-72EE2C637AD1}"/>
              </a:ext>
            </a:extLst>
          </p:cNvPr>
          <p:cNvSpPr>
            <a:spLocks noGrp="1"/>
          </p:cNvSpPr>
          <p:nvPr>
            <p:ph type="body" sz="quarter" idx="41" hasCustomPrompt="1"/>
          </p:nvPr>
        </p:nvSpPr>
        <p:spPr>
          <a:xfrm>
            <a:off x="0" y="843558"/>
            <a:ext cx="9144000" cy="216024"/>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1200">
                <a:solidFill>
                  <a:schemeClr val="tx1">
                    <a:lumMod val="75000"/>
                    <a:lumOff val="2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1205655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1087310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4000" b="0" baseline="0">
                <a:latin typeface="+mj-lt"/>
                <a:cs typeface="Arial" pitchFamily="34" charset="0"/>
              </a:defRPr>
            </a:lvl1pPr>
          </a:lstStyle>
          <a:p>
            <a:pPr lvl="0"/>
            <a:r>
              <a:rPr lang="en-US" altLang="ko-KR" dirty="0"/>
              <a:t>ICON SETS LAYOUT</a:t>
            </a:r>
          </a:p>
        </p:txBody>
      </p:sp>
      <p:grpSp>
        <p:nvGrpSpPr>
          <p:cNvPr id="4" name="Group 3"/>
          <p:cNvGrpSpPr/>
          <p:nvPr userDrawn="1"/>
        </p:nvGrpSpPr>
        <p:grpSpPr>
          <a:xfrm>
            <a:off x="354008" y="1131589"/>
            <a:ext cx="2849840" cy="3649171"/>
            <a:chOff x="354008" y="1131589"/>
            <a:chExt cx="2849840" cy="3649171"/>
          </a:xfrm>
        </p:grpSpPr>
        <p:sp>
          <p:nvSpPr>
            <p:cNvPr id="5" name="Rounded Rectangle 4"/>
            <p:cNvSpPr/>
            <p:nvPr/>
          </p:nvSpPr>
          <p:spPr>
            <a:xfrm>
              <a:off x="354008" y="1131589"/>
              <a:ext cx="2849840" cy="3649171"/>
            </a:xfrm>
            <a:prstGeom prst="roundRect">
              <a:avLst>
                <a:gd name="adj" fmla="val 39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ounded Rectangle 7"/>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9" name="Half Frame 8"/>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Tree>
    <p:extLst>
      <p:ext uri="{BB962C8B-B14F-4D97-AF65-F5344CB8AC3E}">
        <p14:creationId xmlns:p14="http://schemas.microsoft.com/office/powerpoint/2010/main" val="1325963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Images and Contents Layou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143508" y="92609"/>
            <a:ext cx="8856984" cy="49582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6" name="Picture Placeholder 2"/>
          <p:cNvSpPr>
            <a:spLocks noGrp="1"/>
          </p:cNvSpPr>
          <p:nvPr>
            <p:ph type="pic" idx="12" hasCustomPrompt="1"/>
          </p:nvPr>
        </p:nvSpPr>
        <p:spPr>
          <a:xfrm>
            <a:off x="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232792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465584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5" hasCustomPrompt="1"/>
          </p:nvPr>
        </p:nvSpPr>
        <p:spPr>
          <a:xfrm>
            <a:off x="698376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Rectangle 2"/>
          <p:cNvSpPr/>
          <p:nvPr userDrawn="1"/>
        </p:nvSpPr>
        <p:spPr>
          <a:xfrm>
            <a:off x="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11"/>
          <p:cNvSpPr/>
          <p:nvPr userDrawn="1"/>
        </p:nvSpPr>
        <p:spPr>
          <a:xfrm>
            <a:off x="2328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ectangle 12"/>
          <p:cNvSpPr/>
          <p:nvPr userDrawn="1"/>
        </p:nvSpPr>
        <p:spPr>
          <a:xfrm>
            <a:off x="4656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ectangle 13"/>
          <p:cNvSpPr/>
          <p:nvPr userDrawn="1"/>
        </p:nvSpPr>
        <p:spPr>
          <a:xfrm>
            <a:off x="6984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4262260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Rectangle 6"/>
          <p:cNvSpPr/>
          <p:nvPr userDrawn="1"/>
        </p:nvSpPr>
        <p:spPr>
          <a:xfrm>
            <a:off x="0" y="1785822"/>
            <a:ext cx="9144001" cy="3377864"/>
          </a:xfrm>
          <a:custGeom>
            <a:avLst/>
            <a:gdLst>
              <a:gd name="connsiteX0" fmla="*/ 0 w 9144001"/>
              <a:gd name="connsiteY0" fmla="*/ 0 h 1623922"/>
              <a:gd name="connsiteX1" fmla="*/ 9144001 w 9144001"/>
              <a:gd name="connsiteY1" fmla="*/ 0 h 1623922"/>
              <a:gd name="connsiteX2" fmla="*/ 9144001 w 9144001"/>
              <a:gd name="connsiteY2" fmla="*/ 1623922 h 1623922"/>
              <a:gd name="connsiteX3" fmla="*/ 0 w 9144001"/>
              <a:gd name="connsiteY3" fmla="*/ 1623922 h 1623922"/>
              <a:gd name="connsiteX4" fmla="*/ 0 w 9144001"/>
              <a:gd name="connsiteY4" fmla="*/ 0 h 1623922"/>
              <a:gd name="connsiteX0" fmla="*/ 0 w 9144001"/>
              <a:gd name="connsiteY0" fmla="*/ 1292045 h 2915967"/>
              <a:gd name="connsiteX1" fmla="*/ 9144001 w 9144001"/>
              <a:gd name="connsiteY1" fmla="*/ 1292045 h 2915967"/>
              <a:gd name="connsiteX2" fmla="*/ 9144001 w 9144001"/>
              <a:gd name="connsiteY2" fmla="*/ 2915967 h 2915967"/>
              <a:gd name="connsiteX3" fmla="*/ 0 w 9144001"/>
              <a:gd name="connsiteY3" fmla="*/ 2915967 h 2915967"/>
              <a:gd name="connsiteX4" fmla="*/ 0 w 9144001"/>
              <a:gd name="connsiteY4" fmla="*/ 1292045 h 2915967"/>
              <a:gd name="connsiteX0" fmla="*/ 0 w 9144001"/>
              <a:gd name="connsiteY0" fmla="*/ 1661157 h 3285079"/>
              <a:gd name="connsiteX1" fmla="*/ 9144001 w 9144001"/>
              <a:gd name="connsiteY1" fmla="*/ 1661157 h 3285079"/>
              <a:gd name="connsiteX2" fmla="*/ 9144001 w 9144001"/>
              <a:gd name="connsiteY2" fmla="*/ 3285079 h 3285079"/>
              <a:gd name="connsiteX3" fmla="*/ 0 w 9144001"/>
              <a:gd name="connsiteY3" fmla="*/ 3285079 h 3285079"/>
              <a:gd name="connsiteX4" fmla="*/ 0 w 9144001"/>
              <a:gd name="connsiteY4" fmla="*/ 1661157 h 3285079"/>
              <a:gd name="connsiteX0" fmla="*/ 0 w 9144001"/>
              <a:gd name="connsiteY0" fmla="*/ 1530125 h 3154047"/>
              <a:gd name="connsiteX1" fmla="*/ 9144001 w 9144001"/>
              <a:gd name="connsiteY1" fmla="*/ 1530125 h 3154047"/>
              <a:gd name="connsiteX2" fmla="*/ 9144001 w 9144001"/>
              <a:gd name="connsiteY2" fmla="*/ 3154047 h 3154047"/>
              <a:gd name="connsiteX3" fmla="*/ 0 w 9144001"/>
              <a:gd name="connsiteY3" fmla="*/ 3154047 h 3154047"/>
              <a:gd name="connsiteX4" fmla="*/ 0 w 9144001"/>
              <a:gd name="connsiteY4" fmla="*/ 1530125 h 3154047"/>
              <a:gd name="connsiteX0" fmla="*/ 0 w 9144001"/>
              <a:gd name="connsiteY0" fmla="*/ 1486810 h 3110732"/>
              <a:gd name="connsiteX1" fmla="*/ 9144001 w 9144001"/>
              <a:gd name="connsiteY1" fmla="*/ 1486810 h 3110732"/>
              <a:gd name="connsiteX2" fmla="*/ 9144001 w 9144001"/>
              <a:gd name="connsiteY2" fmla="*/ 3110732 h 3110732"/>
              <a:gd name="connsiteX3" fmla="*/ 0 w 9144001"/>
              <a:gd name="connsiteY3" fmla="*/ 3110732 h 3110732"/>
              <a:gd name="connsiteX4" fmla="*/ 0 w 9144001"/>
              <a:gd name="connsiteY4" fmla="*/ 1486810 h 3110732"/>
              <a:gd name="connsiteX0" fmla="*/ 0 w 9144001"/>
              <a:gd name="connsiteY0" fmla="*/ 1508441 h 3132363"/>
              <a:gd name="connsiteX1" fmla="*/ 9144001 w 9144001"/>
              <a:gd name="connsiteY1" fmla="*/ 1508441 h 3132363"/>
              <a:gd name="connsiteX2" fmla="*/ 9144001 w 9144001"/>
              <a:gd name="connsiteY2" fmla="*/ 3132363 h 3132363"/>
              <a:gd name="connsiteX3" fmla="*/ 0 w 9144001"/>
              <a:gd name="connsiteY3" fmla="*/ 3132363 h 3132363"/>
              <a:gd name="connsiteX4" fmla="*/ 0 w 9144001"/>
              <a:gd name="connsiteY4" fmla="*/ 1508441 h 3132363"/>
              <a:gd name="connsiteX0" fmla="*/ 0 w 9144001"/>
              <a:gd name="connsiteY0" fmla="*/ 1569794 h 3193716"/>
              <a:gd name="connsiteX1" fmla="*/ 9144001 w 9144001"/>
              <a:gd name="connsiteY1" fmla="*/ 1569794 h 3193716"/>
              <a:gd name="connsiteX2" fmla="*/ 9144001 w 9144001"/>
              <a:gd name="connsiteY2" fmla="*/ 3193716 h 3193716"/>
              <a:gd name="connsiteX3" fmla="*/ 0 w 9144001"/>
              <a:gd name="connsiteY3" fmla="*/ 3193716 h 3193716"/>
              <a:gd name="connsiteX4" fmla="*/ 0 w 9144001"/>
              <a:gd name="connsiteY4" fmla="*/ 1569794 h 3193716"/>
              <a:gd name="connsiteX0" fmla="*/ 0 w 9144001"/>
              <a:gd name="connsiteY0" fmla="*/ 1587570 h 3211492"/>
              <a:gd name="connsiteX1" fmla="*/ 9144001 w 9144001"/>
              <a:gd name="connsiteY1" fmla="*/ 1587570 h 3211492"/>
              <a:gd name="connsiteX2" fmla="*/ 9144001 w 9144001"/>
              <a:gd name="connsiteY2" fmla="*/ 3211492 h 3211492"/>
              <a:gd name="connsiteX3" fmla="*/ 0 w 9144001"/>
              <a:gd name="connsiteY3" fmla="*/ 3211492 h 3211492"/>
              <a:gd name="connsiteX4" fmla="*/ 0 w 9144001"/>
              <a:gd name="connsiteY4" fmla="*/ 1587570 h 3211492"/>
              <a:gd name="connsiteX0" fmla="*/ 0 w 9144001"/>
              <a:gd name="connsiteY0" fmla="*/ 1601749 h 3225671"/>
              <a:gd name="connsiteX1" fmla="*/ 9144001 w 9144001"/>
              <a:gd name="connsiteY1" fmla="*/ 1601749 h 3225671"/>
              <a:gd name="connsiteX2" fmla="*/ 9144001 w 9144001"/>
              <a:gd name="connsiteY2" fmla="*/ 3225671 h 3225671"/>
              <a:gd name="connsiteX3" fmla="*/ 0 w 9144001"/>
              <a:gd name="connsiteY3" fmla="*/ 3225671 h 3225671"/>
              <a:gd name="connsiteX4" fmla="*/ 0 w 9144001"/>
              <a:gd name="connsiteY4" fmla="*/ 1601749 h 3225671"/>
              <a:gd name="connsiteX0" fmla="*/ 0 w 9144001"/>
              <a:gd name="connsiteY0" fmla="*/ 1569907 h 3193829"/>
              <a:gd name="connsiteX1" fmla="*/ 9144001 w 9144001"/>
              <a:gd name="connsiteY1" fmla="*/ 1569907 h 3193829"/>
              <a:gd name="connsiteX2" fmla="*/ 9144001 w 9144001"/>
              <a:gd name="connsiteY2" fmla="*/ 3193829 h 3193829"/>
              <a:gd name="connsiteX3" fmla="*/ 0 w 9144001"/>
              <a:gd name="connsiteY3" fmla="*/ 3193829 h 3193829"/>
              <a:gd name="connsiteX4" fmla="*/ 0 w 9144001"/>
              <a:gd name="connsiteY4" fmla="*/ 1569907 h 3193829"/>
              <a:gd name="connsiteX0" fmla="*/ 0 w 9144001"/>
              <a:gd name="connsiteY0" fmla="*/ 1598836 h 3222758"/>
              <a:gd name="connsiteX1" fmla="*/ 9144001 w 9144001"/>
              <a:gd name="connsiteY1" fmla="*/ 1598836 h 3222758"/>
              <a:gd name="connsiteX2" fmla="*/ 9144001 w 9144001"/>
              <a:gd name="connsiteY2" fmla="*/ 3222758 h 3222758"/>
              <a:gd name="connsiteX3" fmla="*/ 0 w 9144001"/>
              <a:gd name="connsiteY3" fmla="*/ 3222758 h 3222758"/>
              <a:gd name="connsiteX4" fmla="*/ 0 w 9144001"/>
              <a:gd name="connsiteY4" fmla="*/ 1598836 h 3222758"/>
              <a:gd name="connsiteX0" fmla="*/ 0 w 9144001"/>
              <a:gd name="connsiteY0" fmla="*/ 1625232 h 3249154"/>
              <a:gd name="connsiteX1" fmla="*/ 9144001 w 9144001"/>
              <a:gd name="connsiteY1" fmla="*/ 1625232 h 3249154"/>
              <a:gd name="connsiteX2" fmla="*/ 9144001 w 9144001"/>
              <a:gd name="connsiteY2" fmla="*/ 3249154 h 3249154"/>
              <a:gd name="connsiteX3" fmla="*/ 0 w 9144001"/>
              <a:gd name="connsiteY3" fmla="*/ 3249154 h 3249154"/>
              <a:gd name="connsiteX4" fmla="*/ 0 w 9144001"/>
              <a:gd name="connsiteY4" fmla="*/ 1625232 h 3249154"/>
              <a:gd name="connsiteX0" fmla="*/ 0 w 9144001"/>
              <a:gd name="connsiteY0" fmla="*/ 1587134 h 3211056"/>
              <a:gd name="connsiteX1" fmla="*/ 9144001 w 9144001"/>
              <a:gd name="connsiteY1" fmla="*/ 1587134 h 3211056"/>
              <a:gd name="connsiteX2" fmla="*/ 9144001 w 9144001"/>
              <a:gd name="connsiteY2" fmla="*/ 3211056 h 3211056"/>
              <a:gd name="connsiteX3" fmla="*/ 0 w 9144001"/>
              <a:gd name="connsiteY3" fmla="*/ 3211056 h 3211056"/>
              <a:gd name="connsiteX4" fmla="*/ 0 w 9144001"/>
              <a:gd name="connsiteY4" fmla="*/ 1587134 h 3211056"/>
              <a:gd name="connsiteX0" fmla="*/ 0 w 9144001"/>
              <a:gd name="connsiteY0" fmla="*/ 1576790 h 3200712"/>
              <a:gd name="connsiteX1" fmla="*/ 9144001 w 9144001"/>
              <a:gd name="connsiteY1" fmla="*/ 1576790 h 3200712"/>
              <a:gd name="connsiteX2" fmla="*/ 9144001 w 9144001"/>
              <a:gd name="connsiteY2" fmla="*/ 3200712 h 3200712"/>
              <a:gd name="connsiteX3" fmla="*/ 0 w 9144001"/>
              <a:gd name="connsiteY3" fmla="*/ 3200712 h 3200712"/>
              <a:gd name="connsiteX4" fmla="*/ 0 w 9144001"/>
              <a:gd name="connsiteY4" fmla="*/ 1576790 h 3200712"/>
              <a:gd name="connsiteX0" fmla="*/ 0 w 9144001"/>
              <a:gd name="connsiteY0" fmla="*/ 1569906 h 3193828"/>
              <a:gd name="connsiteX1" fmla="*/ 9144001 w 9144001"/>
              <a:gd name="connsiteY1" fmla="*/ 1569906 h 3193828"/>
              <a:gd name="connsiteX2" fmla="*/ 9144001 w 9144001"/>
              <a:gd name="connsiteY2" fmla="*/ 3193828 h 3193828"/>
              <a:gd name="connsiteX3" fmla="*/ 0 w 9144001"/>
              <a:gd name="connsiteY3" fmla="*/ 3193828 h 3193828"/>
              <a:gd name="connsiteX4" fmla="*/ 0 w 9144001"/>
              <a:gd name="connsiteY4" fmla="*/ 1569906 h 3193828"/>
              <a:gd name="connsiteX0" fmla="*/ 0 w 9144001"/>
              <a:gd name="connsiteY0" fmla="*/ 1547983 h 3221219"/>
              <a:gd name="connsiteX1" fmla="*/ 9144001 w 9144001"/>
              <a:gd name="connsiteY1" fmla="*/ 1597297 h 3221219"/>
              <a:gd name="connsiteX2" fmla="*/ 9144001 w 9144001"/>
              <a:gd name="connsiteY2" fmla="*/ 3221219 h 3221219"/>
              <a:gd name="connsiteX3" fmla="*/ 0 w 9144001"/>
              <a:gd name="connsiteY3" fmla="*/ 3221219 h 3221219"/>
              <a:gd name="connsiteX4" fmla="*/ 0 w 9144001"/>
              <a:gd name="connsiteY4" fmla="*/ 1547983 h 3221219"/>
              <a:gd name="connsiteX0" fmla="*/ 0 w 9144001"/>
              <a:gd name="connsiteY0" fmla="*/ 1513373 h 3186609"/>
              <a:gd name="connsiteX1" fmla="*/ 9144001 w 9144001"/>
              <a:gd name="connsiteY1" fmla="*/ 1562687 h 3186609"/>
              <a:gd name="connsiteX2" fmla="*/ 9144001 w 9144001"/>
              <a:gd name="connsiteY2" fmla="*/ 3186609 h 3186609"/>
              <a:gd name="connsiteX3" fmla="*/ 0 w 9144001"/>
              <a:gd name="connsiteY3" fmla="*/ 3186609 h 3186609"/>
              <a:gd name="connsiteX4" fmla="*/ 0 w 9144001"/>
              <a:gd name="connsiteY4" fmla="*/ 1513373 h 3186609"/>
              <a:gd name="connsiteX0" fmla="*/ 0 w 9144001"/>
              <a:gd name="connsiteY0" fmla="*/ 1558284 h 3231520"/>
              <a:gd name="connsiteX1" fmla="*/ 9144001 w 9144001"/>
              <a:gd name="connsiteY1" fmla="*/ 1508969 h 3231520"/>
              <a:gd name="connsiteX2" fmla="*/ 9144001 w 9144001"/>
              <a:gd name="connsiteY2" fmla="*/ 3231520 h 3231520"/>
              <a:gd name="connsiteX3" fmla="*/ 0 w 9144001"/>
              <a:gd name="connsiteY3" fmla="*/ 3231520 h 3231520"/>
              <a:gd name="connsiteX4" fmla="*/ 0 w 9144001"/>
              <a:gd name="connsiteY4" fmla="*/ 1558284 h 3231520"/>
              <a:gd name="connsiteX0" fmla="*/ 0 w 9144001"/>
              <a:gd name="connsiteY0" fmla="*/ 1514779 h 3188015"/>
              <a:gd name="connsiteX1" fmla="*/ 9144001 w 9144001"/>
              <a:gd name="connsiteY1" fmla="*/ 1465464 h 3188015"/>
              <a:gd name="connsiteX2" fmla="*/ 9144001 w 9144001"/>
              <a:gd name="connsiteY2" fmla="*/ 3188015 h 3188015"/>
              <a:gd name="connsiteX3" fmla="*/ 0 w 9144001"/>
              <a:gd name="connsiteY3" fmla="*/ 3188015 h 3188015"/>
              <a:gd name="connsiteX4" fmla="*/ 0 w 9144001"/>
              <a:gd name="connsiteY4" fmla="*/ 1514779 h 3188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1" h="3188015">
                <a:moveTo>
                  <a:pt x="0" y="1514779"/>
                </a:moveTo>
                <a:cubicBezTo>
                  <a:pt x="3346967" y="-771184"/>
                  <a:pt x="6343088" y="-205543"/>
                  <a:pt x="9144001" y="1465464"/>
                </a:cubicBezTo>
                <a:lnTo>
                  <a:pt x="9144001" y="3188015"/>
                </a:lnTo>
                <a:lnTo>
                  <a:pt x="0" y="3188015"/>
                </a:lnTo>
                <a:lnTo>
                  <a:pt x="0" y="151477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 name="Freeform 5"/>
          <p:cNvSpPr/>
          <p:nvPr userDrawn="1"/>
        </p:nvSpPr>
        <p:spPr>
          <a:xfrm>
            <a:off x="-32411" y="1811489"/>
            <a:ext cx="9206391" cy="1551143"/>
          </a:xfrm>
          <a:custGeom>
            <a:avLst/>
            <a:gdLst>
              <a:gd name="connsiteX0" fmla="*/ 0 w 9152626"/>
              <a:gd name="connsiteY0" fmla="*/ 25879 h 25879"/>
              <a:gd name="connsiteX1" fmla="*/ 9152626 w 9152626"/>
              <a:gd name="connsiteY1" fmla="*/ 0 h 25879"/>
              <a:gd name="connsiteX0" fmla="*/ 0 w 9152626"/>
              <a:gd name="connsiteY0" fmla="*/ 1369701 h 1369701"/>
              <a:gd name="connsiteX1" fmla="*/ 9152626 w 9152626"/>
              <a:gd name="connsiteY1" fmla="*/ 1343822 h 1369701"/>
              <a:gd name="connsiteX0" fmla="*/ 0 w 9152626"/>
              <a:gd name="connsiteY0" fmla="*/ 1686391 h 1686391"/>
              <a:gd name="connsiteX1" fmla="*/ 9152626 w 9152626"/>
              <a:gd name="connsiteY1" fmla="*/ 1660512 h 1686391"/>
              <a:gd name="connsiteX0" fmla="*/ 0 w 9152626"/>
              <a:gd name="connsiteY0" fmla="*/ 1531416 h 1531416"/>
              <a:gd name="connsiteX1" fmla="*/ 9152626 w 9152626"/>
              <a:gd name="connsiteY1" fmla="*/ 1505537 h 1531416"/>
              <a:gd name="connsiteX0" fmla="*/ 0 w 9152626"/>
              <a:gd name="connsiteY0" fmla="*/ 1611986 h 1611986"/>
              <a:gd name="connsiteX1" fmla="*/ 9152626 w 9152626"/>
              <a:gd name="connsiteY1" fmla="*/ 1586107 h 1611986"/>
              <a:gd name="connsiteX0" fmla="*/ 0 w 9152626"/>
              <a:gd name="connsiteY0" fmla="*/ 1536682 h 1536682"/>
              <a:gd name="connsiteX1" fmla="*/ 9152626 w 9152626"/>
              <a:gd name="connsiteY1" fmla="*/ 1510803 h 1536682"/>
              <a:gd name="connsiteX0" fmla="*/ 0 w 9152626"/>
              <a:gd name="connsiteY0" fmla="*/ 1585062 h 1585062"/>
              <a:gd name="connsiteX1" fmla="*/ 9152626 w 9152626"/>
              <a:gd name="connsiteY1" fmla="*/ 1559183 h 1585062"/>
              <a:gd name="connsiteX0" fmla="*/ 0 w 9152626"/>
              <a:gd name="connsiteY0" fmla="*/ 1579305 h 1579305"/>
              <a:gd name="connsiteX1" fmla="*/ 9152626 w 9152626"/>
              <a:gd name="connsiteY1" fmla="*/ 1553426 h 1579305"/>
              <a:gd name="connsiteX0" fmla="*/ 0 w 9152626"/>
              <a:gd name="connsiteY0" fmla="*/ 1551143 h 1551143"/>
              <a:gd name="connsiteX1" fmla="*/ 9152626 w 9152626"/>
              <a:gd name="connsiteY1" fmla="*/ 1525264 h 1551143"/>
            </a:gdLst>
            <a:ahLst/>
            <a:cxnLst>
              <a:cxn ang="0">
                <a:pos x="connsiteX0" y="connsiteY0"/>
              </a:cxn>
              <a:cxn ang="0">
                <a:pos x="connsiteX1" y="connsiteY1"/>
              </a:cxn>
            </a:cxnLst>
            <a:rect l="l" t="t" r="r" b="b"/>
            <a:pathLst>
              <a:path w="9152626" h="1551143">
                <a:moveTo>
                  <a:pt x="0" y="1551143"/>
                </a:moveTo>
                <a:cubicBezTo>
                  <a:pt x="3378679" y="-907387"/>
                  <a:pt x="6800490" y="-79250"/>
                  <a:pt x="9152626" y="1525264"/>
                </a:cubicBezTo>
              </a:path>
            </a:pathLst>
          </a:custGeom>
          <a:ln w="635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dirty="0"/>
          </a:p>
        </p:txBody>
      </p:sp>
      <p:sp>
        <p:nvSpPr>
          <p:cNvPr id="9" name="Text Placeholder 1">
            <a:extLst>
              <a:ext uri="{FF2B5EF4-FFF2-40B4-BE49-F238E27FC236}">
                <a16:creationId xmlns:a16="http://schemas.microsoft.com/office/drawing/2014/main" xmlns="" id="{9E9CB1C7-B20E-45E9-99BF-5168D6E904EA}"/>
              </a:ext>
            </a:extLst>
          </p:cNvPr>
          <p:cNvSpPr>
            <a:spLocks noGrp="1"/>
          </p:cNvSpPr>
          <p:nvPr>
            <p:ph type="body" sz="quarter" idx="11" hasCustomPrompt="1"/>
          </p:nvPr>
        </p:nvSpPr>
        <p:spPr>
          <a:xfrm>
            <a:off x="1997968" y="1059582"/>
            <a:ext cx="5148064" cy="576064"/>
          </a:xfrm>
          <a:prstGeom prst="rect">
            <a:avLst/>
          </a:prstGeom>
        </p:spPr>
        <p:txBody>
          <a:bodyPr anchor="ctr"/>
          <a:lstStyle>
            <a:lvl1pPr marL="0" indent="0" algn="ctr">
              <a:buFontTx/>
              <a:buNone/>
              <a:defRPr sz="3600" b="1">
                <a:solidFill>
                  <a:schemeClr val="tx1">
                    <a:lumMod val="75000"/>
                    <a:lumOff val="25000"/>
                  </a:schemeClr>
                </a:solidFill>
                <a:latin typeface="+mj-lt"/>
                <a:cs typeface="Arial" pitchFamily="34" charset="0"/>
              </a:defRPr>
            </a:lvl1pPr>
          </a:lstStyle>
          <a:p>
            <a:pPr marL="0" indent="0" algn="ctr">
              <a:buNone/>
            </a:pPr>
            <a:r>
              <a:rPr lang="en-US" altLang="ko-KR" sz="3200" b="1" dirty="0">
                <a:solidFill>
                  <a:schemeClr val="tx1">
                    <a:lumMod val="75000"/>
                    <a:lumOff val="25000"/>
                  </a:schemeClr>
                </a:solidFill>
                <a:latin typeface="+mj-lt"/>
                <a:cs typeface="Arial" pitchFamily="34" charset="0"/>
              </a:rPr>
              <a:t>Welcome!!</a:t>
            </a:r>
            <a:endParaRPr lang="ko-KR" altLang="en-US" sz="3200" b="1" dirty="0">
              <a:solidFill>
                <a:schemeClr val="tx1">
                  <a:lumMod val="75000"/>
                  <a:lumOff val="25000"/>
                </a:schemeClr>
              </a:solidFill>
              <a:latin typeface="+mj-lt"/>
              <a:cs typeface="Arial" pitchFamily="34" charset="0"/>
            </a:endParaRPr>
          </a:p>
        </p:txBody>
      </p:sp>
      <p:sp>
        <p:nvSpPr>
          <p:cNvPr id="10" name="그림 개체 틀 9">
            <a:extLst>
              <a:ext uri="{FF2B5EF4-FFF2-40B4-BE49-F238E27FC236}">
                <a16:creationId xmlns:a16="http://schemas.microsoft.com/office/drawing/2014/main" xmlns="" id="{CD46BF13-6E05-4054-B2FE-E9511EDC0302}"/>
              </a:ext>
            </a:extLst>
          </p:cNvPr>
          <p:cNvSpPr>
            <a:spLocks noGrp="1"/>
          </p:cNvSpPr>
          <p:nvPr>
            <p:ph type="pic" idx="1" hasCustomPrompt="1"/>
          </p:nvPr>
        </p:nvSpPr>
        <p:spPr>
          <a:xfrm>
            <a:off x="0" y="1812889"/>
            <a:ext cx="9144000" cy="3350797"/>
          </a:xfrm>
          <a:custGeom>
            <a:avLst/>
            <a:gdLst>
              <a:gd name="connsiteX0" fmla="*/ 4490714 w 9144000"/>
              <a:gd name="connsiteY0" fmla="*/ 8 h 3350797"/>
              <a:gd name="connsiteX1" fmla="*/ 8897497 w 9144000"/>
              <a:gd name="connsiteY1" fmla="*/ 1631288 h 3350797"/>
              <a:gd name="connsiteX2" fmla="*/ 9144000 w 9144000"/>
              <a:gd name="connsiteY2" fmla="*/ 1825035 h 3350797"/>
              <a:gd name="connsiteX3" fmla="*/ 9144000 w 9144000"/>
              <a:gd name="connsiteY3" fmla="*/ 2662245 h 3350797"/>
              <a:gd name="connsiteX4" fmla="*/ 9141332 w 9144000"/>
              <a:gd name="connsiteY4" fmla="*/ 2958113 h 3350797"/>
              <a:gd name="connsiteX5" fmla="*/ 9140604 w 9144000"/>
              <a:gd name="connsiteY5" fmla="*/ 3149921 h 3350797"/>
              <a:gd name="connsiteX6" fmla="*/ 9140998 w 9144000"/>
              <a:gd name="connsiteY6" fmla="*/ 3350797 h 3350797"/>
              <a:gd name="connsiteX7" fmla="*/ 0 w 9144000"/>
              <a:gd name="connsiteY7" fmla="*/ 3350797 h 3350797"/>
              <a:gd name="connsiteX8" fmla="*/ 0 w 9144000"/>
              <a:gd name="connsiteY8" fmla="*/ 1766508 h 3350797"/>
              <a:gd name="connsiteX9" fmla="*/ 290022 w 9144000"/>
              <a:gd name="connsiteY9" fmla="*/ 1538857 h 3350797"/>
              <a:gd name="connsiteX10" fmla="*/ 4490714 w 9144000"/>
              <a:gd name="connsiteY10" fmla="*/ 8 h 335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0" h="3350797">
                <a:moveTo>
                  <a:pt x="4490714" y="8"/>
                </a:moveTo>
                <a:cubicBezTo>
                  <a:pt x="6053839" y="-2490"/>
                  <a:pt x="7550369" y="605730"/>
                  <a:pt x="8897497" y="1631288"/>
                </a:cubicBezTo>
                <a:lnTo>
                  <a:pt x="9144000" y="1825035"/>
                </a:lnTo>
                <a:lnTo>
                  <a:pt x="9144000" y="2662245"/>
                </a:lnTo>
                <a:lnTo>
                  <a:pt x="9141332" y="2958113"/>
                </a:lnTo>
                <a:cubicBezTo>
                  <a:pt x="9140944" y="3020873"/>
                  <a:pt x="9140681" y="3084641"/>
                  <a:pt x="9140604" y="3149921"/>
                </a:cubicBezTo>
                <a:lnTo>
                  <a:pt x="9140998" y="3350797"/>
                </a:lnTo>
                <a:lnTo>
                  <a:pt x="0" y="3350797"/>
                </a:lnTo>
                <a:lnTo>
                  <a:pt x="0" y="1766508"/>
                </a:lnTo>
                <a:lnTo>
                  <a:pt x="290022" y="1538857"/>
                </a:lnTo>
                <a:cubicBezTo>
                  <a:pt x="1704257" y="471960"/>
                  <a:pt x="3122979" y="2194"/>
                  <a:pt x="4490714" y="8"/>
                </a:cubicBezTo>
                <a:close/>
              </a:path>
            </a:pathLst>
          </a:custGeom>
          <a:solidFill>
            <a:schemeClr val="bg1">
              <a:lumMod val="7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1223280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Images and Contents Layout">
    <p:spTree>
      <p:nvGrpSpPr>
        <p:cNvPr id="1" name=""/>
        <p:cNvGrpSpPr/>
        <p:nvPr/>
      </p:nvGrpSpPr>
      <p:grpSpPr>
        <a:xfrm>
          <a:off x="0" y="0"/>
          <a:ext cx="0" cy="0"/>
          <a:chOff x="0" y="0"/>
          <a:chExt cx="0" cy="0"/>
        </a:xfrm>
      </p:grpSpPr>
      <p:sp>
        <p:nvSpPr>
          <p:cNvPr id="7" name="Rectangle 6"/>
          <p:cNvSpPr/>
          <p:nvPr userDrawn="1"/>
        </p:nvSpPr>
        <p:spPr>
          <a:xfrm>
            <a:off x="0" y="2932113"/>
            <a:ext cx="9144000" cy="22113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3" descr="D:\Fullppt\005-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55776" y="1131590"/>
            <a:ext cx="7230270" cy="3677432"/>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4513480" y="1626257"/>
            <a:ext cx="3465217" cy="256260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Rectangle 2"/>
          <p:cNvSpPr/>
          <p:nvPr userDrawn="1"/>
        </p:nvSpPr>
        <p:spPr>
          <a:xfrm>
            <a:off x="467544" y="3363838"/>
            <a:ext cx="3024336"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4230598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Picture with Caption">
    <p:spTree>
      <p:nvGrpSpPr>
        <p:cNvPr id="1" name=""/>
        <p:cNvGrpSpPr/>
        <p:nvPr/>
      </p:nvGrpSpPr>
      <p:grpSpPr>
        <a:xfrm>
          <a:off x="0" y="0"/>
          <a:ext cx="0" cy="0"/>
          <a:chOff x="0" y="0"/>
          <a:chExt cx="0" cy="0"/>
        </a:xfrm>
      </p:grpSpPr>
      <p:sp>
        <p:nvSpPr>
          <p:cNvPr id="5" name="Rectangle 6"/>
          <p:cNvSpPr/>
          <p:nvPr userDrawn="1"/>
        </p:nvSpPr>
        <p:spPr>
          <a:xfrm rot="10800000">
            <a:off x="0" y="195487"/>
            <a:ext cx="9144001" cy="3193828"/>
          </a:xfrm>
          <a:custGeom>
            <a:avLst/>
            <a:gdLst>
              <a:gd name="connsiteX0" fmla="*/ 0 w 9144001"/>
              <a:gd name="connsiteY0" fmla="*/ 0 h 1623922"/>
              <a:gd name="connsiteX1" fmla="*/ 9144001 w 9144001"/>
              <a:gd name="connsiteY1" fmla="*/ 0 h 1623922"/>
              <a:gd name="connsiteX2" fmla="*/ 9144001 w 9144001"/>
              <a:gd name="connsiteY2" fmla="*/ 1623922 h 1623922"/>
              <a:gd name="connsiteX3" fmla="*/ 0 w 9144001"/>
              <a:gd name="connsiteY3" fmla="*/ 1623922 h 1623922"/>
              <a:gd name="connsiteX4" fmla="*/ 0 w 9144001"/>
              <a:gd name="connsiteY4" fmla="*/ 0 h 1623922"/>
              <a:gd name="connsiteX0" fmla="*/ 0 w 9144001"/>
              <a:gd name="connsiteY0" fmla="*/ 1292045 h 2915967"/>
              <a:gd name="connsiteX1" fmla="*/ 9144001 w 9144001"/>
              <a:gd name="connsiteY1" fmla="*/ 1292045 h 2915967"/>
              <a:gd name="connsiteX2" fmla="*/ 9144001 w 9144001"/>
              <a:gd name="connsiteY2" fmla="*/ 2915967 h 2915967"/>
              <a:gd name="connsiteX3" fmla="*/ 0 w 9144001"/>
              <a:gd name="connsiteY3" fmla="*/ 2915967 h 2915967"/>
              <a:gd name="connsiteX4" fmla="*/ 0 w 9144001"/>
              <a:gd name="connsiteY4" fmla="*/ 1292045 h 2915967"/>
              <a:gd name="connsiteX0" fmla="*/ 0 w 9144001"/>
              <a:gd name="connsiteY0" fmla="*/ 1661157 h 3285079"/>
              <a:gd name="connsiteX1" fmla="*/ 9144001 w 9144001"/>
              <a:gd name="connsiteY1" fmla="*/ 1661157 h 3285079"/>
              <a:gd name="connsiteX2" fmla="*/ 9144001 w 9144001"/>
              <a:gd name="connsiteY2" fmla="*/ 3285079 h 3285079"/>
              <a:gd name="connsiteX3" fmla="*/ 0 w 9144001"/>
              <a:gd name="connsiteY3" fmla="*/ 3285079 h 3285079"/>
              <a:gd name="connsiteX4" fmla="*/ 0 w 9144001"/>
              <a:gd name="connsiteY4" fmla="*/ 1661157 h 3285079"/>
              <a:gd name="connsiteX0" fmla="*/ 0 w 9144001"/>
              <a:gd name="connsiteY0" fmla="*/ 1530125 h 3154047"/>
              <a:gd name="connsiteX1" fmla="*/ 9144001 w 9144001"/>
              <a:gd name="connsiteY1" fmla="*/ 1530125 h 3154047"/>
              <a:gd name="connsiteX2" fmla="*/ 9144001 w 9144001"/>
              <a:gd name="connsiteY2" fmla="*/ 3154047 h 3154047"/>
              <a:gd name="connsiteX3" fmla="*/ 0 w 9144001"/>
              <a:gd name="connsiteY3" fmla="*/ 3154047 h 3154047"/>
              <a:gd name="connsiteX4" fmla="*/ 0 w 9144001"/>
              <a:gd name="connsiteY4" fmla="*/ 1530125 h 3154047"/>
              <a:gd name="connsiteX0" fmla="*/ 0 w 9144001"/>
              <a:gd name="connsiteY0" fmla="*/ 1486810 h 3110732"/>
              <a:gd name="connsiteX1" fmla="*/ 9144001 w 9144001"/>
              <a:gd name="connsiteY1" fmla="*/ 1486810 h 3110732"/>
              <a:gd name="connsiteX2" fmla="*/ 9144001 w 9144001"/>
              <a:gd name="connsiteY2" fmla="*/ 3110732 h 3110732"/>
              <a:gd name="connsiteX3" fmla="*/ 0 w 9144001"/>
              <a:gd name="connsiteY3" fmla="*/ 3110732 h 3110732"/>
              <a:gd name="connsiteX4" fmla="*/ 0 w 9144001"/>
              <a:gd name="connsiteY4" fmla="*/ 1486810 h 3110732"/>
              <a:gd name="connsiteX0" fmla="*/ 0 w 9144001"/>
              <a:gd name="connsiteY0" fmla="*/ 1508441 h 3132363"/>
              <a:gd name="connsiteX1" fmla="*/ 9144001 w 9144001"/>
              <a:gd name="connsiteY1" fmla="*/ 1508441 h 3132363"/>
              <a:gd name="connsiteX2" fmla="*/ 9144001 w 9144001"/>
              <a:gd name="connsiteY2" fmla="*/ 3132363 h 3132363"/>
              <a:gd name="connsiteX3" fmla="*/ 0 w 9144001"/>
              <a:gd name="connsiteY3" fmla="*/ 3132363 h 3132363"/>
              <a:gd name="connsiteX4" fmla="*/ 0 w 9144001"/>
              <a:gd name="connsiteY4" fmla="*/ 1508441 h 3132363"/>
              <a:gd name="connsiteX0" fmla="*/ 0 w 9144001"/>
              <a:gd name="connsiteY0" fmla="*/ 1569794 h 3193716"/>
              <a:gd name="connsiteX1" fmla="*/ 9144001 w 9144001"/>
              <a:gd name="connsiteY1" fmla="*/ 1569794 h 3193716"/>
              <a:gd name="connsiteX2" fmla="*/ 9144001 w 9144001"/>
              <a:gd name="connsiteY2" fmla="*/ 3193716 h 3193716"/>
              <a:gd name="connsiteX3" fmla="*/ 0 w 9144001"/>
              <a:gd name="connsiteY3" fmla="*/ 3193716 h 3193716"/>
              <a:gd name="connsiteX4" fmla="*/ 0 w 9144001"/>
              <a:gd name="connsiteY4" fmla="*/ 1569794 h 3193716"/>
              <a:gd name="connsiteX0" fmla="*/ 0 w 9144001"/>
              <a:gd name="connsiteY0" fmla="*/ 1587570 h 3211492"/>
              <a:gd name="connsiteX1" fmla="*/ 9144001 w 9144001"/>
              <a:gd name="connsiteY1" fmla="*/ 1587570 h 3211492"/>
              <a:gd name="connsiteX2" fmla="*/ 9144001 w 9144001"/>
              <a:gd name="connsiteY2" fmla="*/ 3211492 h 3211492"/>
              <a:gd name="connsiteX3" fmla="*/ 0 w 9144001"/>
              <a:gd name="connsiteY3" fmla="*/ 3211492 h 3211492"/>
              <a:gd name="connsiteX4" fmla="*/ 0 w 9144001"/>
              <a:gd name="connsiteY4" fmla="*/ 1587570 h 3211492"/>
              <a:gd name="connsiteX0" fmla="*/ 0 w 9144001"/>
              <a:gd name="connsiteY0" fmla="*/ 1601749 h 3225671"/>
              <a:gd name="connsiteX1" fmla="*/ 9144001 w 9144001"/>
              <a:gd name="connsiteY1" fmla="*/ 1601749 h 3225671"/>
              <a:gd name="connsiteX2" fmla="*/ 9144001 w 9144001"/>
              <a:gd name="connsiteY2" fmla="*/ 3225671 h 3225671"/>
              <a:gd name="connsiteX3" fmla="*/ 0 w 9144001"/>
              <a:gd name="connsiteY3" fmla="*/ 3225671 h 3225671"/>
              <a:gd name="connsiteX4" fmla="*/ 0 w 9144001"/>
              <a:gd name="connsiteY4" fmla="*/ 1601749 h 3225671"/>
              <a:gd name="connsiteX0" fmla="*/ 0 w 9144001"/>
              <a:gd name="connsiteY0" fmla="*/ 1569907 h 3193829"/>
              <a:gd name="connsiteX1" fmla="*/ 9144001 w 9144001"/>
              <a:gd name="connsiteY1" fmla="*/ 1569907 h 3193829"/>
              <a:gd name="connsiteX2" fmla="*/ 9144001 w 9144001"/>
              <a:gd name="connsiteY2" fmla="*/ 3193829 h 3193829"/>
              <a:gd name="connsiteX3" fmla="*/ 0 w 9144001"/>
              <a:gd name="connsiteY3" fmla="*/ 3193829 h 3193829"/>
              <a:gd name="connsiteX4" fmla="*/ 0 w 9144001"/>
              <a:gd name="connsiteY4" fmla="*/ 1569907 h 3193829"/>
              <a:gd name="connsiteX0" fmla="*/ 0 w 9144001"/>
              <a:gd name="connsiteY0" fmla="*/ 1598836 h 3222758"/>
              <a:gd name="connsiteX1" fmla="*/ 9144001 w 9144001"/>
              <a:gd name="connsiteY1" fmla="*/ 1598836 h 3222758"/>
              <a:gd name="connsiteX2" fmla="*/ 9144001 w 9144001"/>
              <a:gd name="connsiteY2" fmla="*/ 3222758 h 3222758"/>
              <a:gd name="connsiteX3" fmla="*/ 0 w 9144001"/>
              <a:gd name="connsiteY3" fmla="*/ 3222758 h 3222758"/>
              <a:gd name="connsiteX4" fmla="*/ 0 w 9144001"/>
              <a:gd name="connsiteY4" fmla="*/ 1598836 h 3222758"/>
              <a:gd name="connsiteX0" fmla="*/ 0 w 9144001"/>
              <a:gd name="connsiteY0" fmla="*/ 1625232 h 3249154"/>
              <a:gd name="connsiteX1" fmla="*/ 9144001 w 9144001"/>
              <a:gd name="connsiteY1" fmla="*/ 1625232 h 3249154"/>
              <a:gd name="connsiteX2" fmla="*/ 9144001 w 9144001"/>
              <a:gd name="connsiteY2" fmla="*/ 3249154 h 3249154"/>
              <a:gd name="connsiteX3" fmla="*/ 0 w 9144001"/>
              <a:gd name="connsiteY3" fmla="*/ 3249154 h 3249154"/>
              <a:gd name="connsiteX4" fmla="*/ 0 w 9144001"/>
              <a:gd name="connsiteY4" fmla="*/ 1625232 h 3249154"/>
              <a:gd name="connsiteX0" fmla="*/ 0 w 9144001"/>
              <a:gd name="connsiteY0" fmla="*/ 1587134 h 3211056"/>
              <a:gd name="connsiteX1" fmla="*/ 9144001 w 9144001"/>
              <a:gd name="connsiteY1" fmla="*/ 1587134 h 3211056"/>
              <a:gd name="connsiteX2" fmla="*/ 9144001 w 9144001"/>
              <a:gd name="connsiteY2" fmla="*/ 3211056 h 3211056"/>
              <a:gd name="connsiteX3" fmla="*/ 0 w 9144001"/>
              <a:gd name="connsiteY3" fmla="*/ 3211056 h 3211056"/>
              <a:gd name="connsiteX4" fmla="*/ 0 w 9144001"/>
              <a:gd name="connsiteY4" fmla="*/ 1587134 h 3211056"/>
              <a:gd name="connsiteX0" fmla="*/ 0 w 9144001"/>
              <a:gd name="connsiteY0" fmla="*/ 1576790 h 3200712"/>
              <a:gd name="connsiteX1" fmla="*/ 9144001 w 9144001"/>
              <a:gd name="connsiteY1" fmla="*/ 1576790 h 3200712"/>
              <a:gd name="connsiteX2" fmla="*/ 9144001 w 9144001"/>
              <a:gd name="connsiteY2" fmla="*/ 3200712 h 3200712"/>
              <a:gd name="connsiteX3" fmla="*/ 0 w 9144001"/>
              <a:gd name="connsiteY3" fmla="*/ 3200712 h 3200712"/>
              <a:gd name="connsiteX4" fmla="*/ 0 w 9144001"/>
              <a:gd name="connsiteY4" fmla="*/ 1576790 h 3200712"/>
              <a:gd name="connsiteX0" fmla="*/ 0 w 9144001"/>
              <a:gd name="connsiteY0" fmla="*/ 1569906 h 3193828"/>
              <a:gd name="connsiteX1" fmla="*/ 9144001 w 9144001"/>
              <a:gd name="connsiteY1" fmla="*/ 1569906 h 3193828"/>
              <a:gd name="connsiteX2" fmla="*/ 9144001 w 9144001"/>
              <a:gd name="connsiteY2" fmla="*/ 3193828 h 3193828"/>
              <a:gd name="connsiteX3" fmla="*/ 0 w 9144001"/>
              <a:gd name="connsiteY3" fmla="*/ 3193828 h 3193828"/>
              <a:gd name="connsiteX4" fmla="*/ 0 w 9144001"/>
              <a:gd name="connsiteY4" fmla="*/ 1569906 h 3193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1" h="3193828">
                <a:moveTo>
                  <a:pt x="0" y="1569906"/>
                </a:moveTo>
                <a:cubicBezTo>
                  <a:pt x="3203276" y="-802358"/>
                  <a:pt x="6441059" y="-224389"/>
                  <a:pt x="9144001" y="1569906"/>
                </a:cubicBezTo>
                <a:lnTo>
                  <a:pt x="9144001" y="3193828"/>
                </a:lnTo>
                <a:lnTo>
                  <a:pt x="0" y="3193828"/>
                </a:lnTo>
                <a:lnTo>
                  <a:pt x="0" y="156990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black">
                  <a:lumMod val="75000"/>
                  <a:lumOff val="25000"/>
                </a:prstClr>
              </a:solidFill>
            </a:endParaRPr>
          </a:p>
        </p:txBody>
      </p:sp>
      <p:sp>
        <p:nvSpPr>
          <p:cNvPr id="8" name="Freeform 7"/>
          <p:cNvSpPr/>
          <p:nvPr userDrawn="1"/>
        </p:nvSpPr>
        <p:spPr>
          <a:xfrm rot="10800000">
            <a:off x="-25880" y="1815260"/>
            <a:ext cx="9169880" cy="1551143"/>
          </a:xfrm>
          <a:custGeom>
            <a:avLst/>
            <a:gdLst>
              <a:gd name="connsiteX0" fmla="*/ 0 w 9152626"/>
              <a:gd name="connsiteY0" fmla="*/ 25879 h 25879"/>
              <a:gd name="connsiteX1" fmla="*/ 9152626 w 9152626"/>
              <a:gd name="connsiteY1" fmla="*/ 0 h 25879"/>
              <a:gd name="connsiteX0" fmla="*/ 0 w 9152626"/>
              <a:gd name="connsiteY0" fmla="*/ 1369701 h 1369701"/>
              <a:gd name="connsiteX1" fmla="*/ 9152626 w 9152626"/>
              <a:gd name="connsiteY1" fmla="*/ 1343822 h 1369701"/>
              <a:gd name="connsiteX0" fmla="*/ 0 w 9152626"/>
              <a:gd name="connsiteY0" fmla="*/ 1686391 h 1686391"/>
              <a:gd name="connsiteX1" fmla="*/ 9152626 w 9152626"/>
              <a:gd name="connsiteY1" fmla="*/ 1660512 h 1686391"/>
              <a:gd name="connsiteX0" fmla="*/ 0 w 9152626"/>
              <a:gd name="connsiteY0" fmla="*/ 1531416 h 1531416"/>
              <a:gd name="connsiteX1" fmla="*/ 9152626 w 9152626"/>
              <a:gd name="connsiteY1" fmla="*/ 1505537 h 1531416"/>
              <a:gd name="connsiteX0" fmla="*/ 0 w 9152626"/>
              <a:gd name="connsiteY0" fmla="*/ 1611986 h 1611986"/>
              <a:gd name="connsiteX1" fmla="*/ 9152626 w 9152626"/>
              <a:gd name="connsiteY1" fmla="*/ 1586107 h 1611986"/>
              <a:gd name="connsiteX0" fmla="*/ 0 w 9152626"/>
              <a:gd name="connsiteY0" fmla="*/ 1536682 h 1536682"/>
              <a:gd name="connsiteX1" fmla="*/ 9152626 w 9152626"/>
              <a:gd name="connsiteY1" fmla="*/ 1510803 h 1536682"/>
              <a:gd name="connsiteX0" fmla="*/ 0 w 9152626"/>
              <a:gd name="connsiteY0" fmla="*/ 1585062 h 1585062"/>
              <a:gd name="connsiteX1" fmla="*/ 9152626 w 9152626"/>
              <a:gd name="connsiteY1" fmla="*/ 1559183 h 1585062"/>
              <a:gd name="connsiteX0" fmla="*/ 0 w 9152626"/>
              <a:gd name="connsiteY0" fmla="*/ 1579305 h 1579305"/>
              <a:gd name="connsiteX1" fmla="*/ 9152626 w 9152626"/>
              <a:gd name="connsiteY1" fmla="*/ 1553426 h 1579305"/>
              <a:gd name="connsiteX0" fmla="*/ 0 w 9152626"/>
              <a:gd name="connsiteY0" fmla="*/ 1551143 h 1551143"/>
              <a:gd name="connsiteX1" fmla="*/ 9152626 w 9152626"/>
              <a:gd name="connsiteY1" fmla="*/ 1525264 h 1551143"/>
            </a:gdLst>
            <a:ahLst/>
            <a:cxnLst>
              <a:cxn ang="0">
                <a:pos x="connsiteX0" y="connsiteY0"/>
              </a:cxn>
              <a:cxn ang="0">
                <a:pos x="connsiteX1" y="connsiteY1"/>
              </a:cxn>
            </a:cxnLst>
            <a:rect l="l" t="t" r="r" b="b"/>
            <a:pathLst>
              <a:path w="9152626" h="1551143">
                <a:moveTo>
                  <a:pt x="0" y="1551143"/>
                </a:moveTo>
                <a:cubicBezTo>
                  <a:pt x="3378679" y="-907387"/>
                  <a:pt x="6800490" y="-79250"/>
                  <a:pt x="9152626" y="1525264"/>
                </a:cubicBezTo>
              </a:path>
            </a:pathLst>
          </a:custGeom>
          <a:ln w="635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solidFill>
                <a:prstClr val="black">
                  <a:lumMod val="75000"/>
                  <a:lumOff val="25000"/>
                </a:prstClr>
              </a:solidFill>
            </a:endParaRPr>
          </a:p>
        </p:txBody>
      </p:sp>
      <p:sp>
        <p:nvSpPr>
          <p:cNvPr id="6" name="Text Placeholder 1"/>
          <p:cNvSpPr>
            <a:spLocks noGrp="1"/>
          </p:cNvSpPr>
          <p:nvPr>
            <p:ph type="body" sz="quarter" idx="10" hasCustomPrompt="1"/>
          </p:nvPr>
        </p:nvSpPr>
        <p:spPr>
          <a:xfrm>
            <a:off x="2001657" y="3407728"/>
            <a:ext cx="5148064" cy="576064"/>
          </a:xfrm>
          <a:prstGeom prst="rect">
            <a:avLst/>
          </a:prstGeom>
        </p:spPr>
        <p:txBody>
          <a:bodyPr anchor="ctr"/>
          <a:lstStyle>
            <a:lvl1pPr marL="0" indent="0" algn="ctr">
              <a:buFontTx/>
              <a:buNone/>
              <a:defRPr b="1">
                <a:solidFill>
                  <a:schemeClr val="tx1">
                    <a:lumMod val="75000"/>
                    <a:lumOff val="25000"/>
                  </a:schemeClr>
                </a:solidFill>
                <a:latin typeface="+mj-lt"/>
                <a:cs typeface="Arial" pitchFamily="34" charset="0"/>
              </a:defRPr>
            </a:lvl1pPr>
          </a:lstStyle>
          <a:p>
            <a:r>
              <a:rPr lang="en-US" altLang="ko-KR" dirty="0"/>
              <a:t>Thank you</a:t>
            </a:r>
            <a:endParaRPr lang="ko-KR" altLang="en-US" dirty="0"/>
          </a:p>
        </p:txBody>
      </p:sp>
      <p:sp>
        <p:nvSpPr>
          <p:cNvPr id="7" name="Text Placeholder 2"/>
          <p:cNvSpPr>
            <a:spLocks noGrp="1"/>
          </p:cNvSpPr>
          <p:nvPr>
            <p:ph type="body" sz="quarter" idx="11" hasCustomPrompt="1"/>
          </p:nvPr>
        </p:nvSpPr>
        <p:spPr>
          <a:xfrm>
            <a:off x="2001657" y="3983792"/>
            <a:ext cx="5148064" cy="216000"/>
          </a:xfrm>
          <a:prstGeom prst="rect">
            <a:avLst/>
          </a:prstGeom>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11" name="그림 개체 틀 10">
            <a:extLst>
              <a:ext uri="{FF2B5EF4-FFF2-40B4-BE49-F238E27FC236}">
                <a16:creationId xmlns:a16="http://schemas.microsoft.com/office/drawing/2014/main" xmlns="" id="{34FF424B-BE2F-4986-AD58-138B7315C314}"/>
              </a:ext>
            </a:extLst>
          </p:cNvPr>
          <p:cNvSpPr>
            <a:spLocks noGrp="1"/>
          </p:cNvSpPr>
          <p:nvPr>
            <p:ph type="pic" idx="12" hasCustomPrompt="1"/>
          </p:nvPr>
        </p:nvSpPr>
        <p:spPr>
          <a:xfrm>
            <a:off x="0" y="1"/>
            <a:ext cx="9159746" cy="3373377"/>
          </a:xfrm>
          <a:custGeom>
            <a:avLst/>
            <a:gdLst>
              <a:gd name="connsiteX0" fmla="*/ 0 w 9159746"/>
              <a:gd name="connsiteY0" fmla="*/ 0 h 3373377"/>
              <a:gd name="connsiteX1" fmla="*/ 9151194 w 9159746"/>
              <a:gd name="connsiteY1" fmla="*/ 0 h 3373377"/>
              <a:gd name="connsiteX2" fmla="*/ 9152198 w 9159746"/>
              <a:gd name="connsiteY2" fmla="*/ 169697 h 3373377"/>
              <a:gd name="connsiteX3" fmla="*/ 9159746 w 9159746"/>
              <a:gd name="connsiteY3" fmla="*/ 1559602 h 3373377"/>
              <a:gd name="connsiteX4" fmla="*/ 302415 w 9159746"/>
              <a:gd name="connsiteY4" fmla="*/ 1784341 h 3373377"/>
              <a:gd name="connsiteX5" fmla="*/ 0 w 9159746"/>
              <a:gd name="connsiteY5" fmla="*/ 1560400 h 337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9746" h="3373377">
                <a:moveTo>
                  <a:pt x="0" y="0"/>
                </a:moveTo>
                <a:lnTo>
                  <a:pt x="9151194" y="0"/>
                </a:lnTo>
                <a:lnTo>
                  <a:pt x="9152198" y="169697"/>
                </a:lnTo>
                <a:cubicBezTo>
                  <a:pt x="9154714" y="610983"/>
                  <a:pt x="9157230" y="1151339"/>
                  <a:pt x="9159746" y="1559602"/>
                </a:cubicBezTo>
                <a:cubicBezTo>
                  <a:pt x="6302680" y="3659955"/>
                  <a:pt x="3656101" y="4189744"/>
                  <a:pt x="302415" y="1784341"/>
                </a:cubicBezTo>
                <a:lnTo>
                  <a:pt x="0" y="1560400"/>
                </a:lnTo>
                <a:close/>
              </a:path>
            </a:pathLst>
          </a:custGeom>
          <a:solidFill>
            <a:schemeClr val="bg1">
              <a:lumMod val="7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1810145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3"/>
        </a:solidFill>
        <a:effectLst/>
      </p:bgPr>
    </p:bg>
    <p:spTree>
      <p:nvGrpSpPr>
        <p:cNvPr id="1" name=""/>
        <p:cNvGrpSpPr/>
        <p:nvPr/>
      </p:nvGrpSpPr>
      <p:grpSpPr>
        <a:xfrm>
          <a:off x="0" y="0"/>
          <a:ext cx="0" cy="0"/>
          <a:chOff x="0" y="0"/>
          <a:chExt cx="0" cy="0"/>
        </a:xfrm>
      </p:grpSpPr>
      <p:sp>
        <p:nvSpPr>
          <p:cNvPr id="2" name="Oval 1"/>
          <p:cNvSpPr/>
          <p:nvPr userDrawn="1"/>
        </p:nvSpPr>
        <p:spPr>
          <a:xfrm>
            <a:off x="1907704" y="1779662"/>
            <a:ext cx="1584176" cy="1584176"/>
          </a:xfrm>
          <a:prstGeom prst="ellipse">
            <a:avLst/>
          </a:prstGeom>
          <a:solidFill>
            <a:schemeClr val="accent3"/>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Picture Placeholder 2"/>
          <p:cNvSpPr>
            <a:spLocks noGrp="1"/>
          </p:cNvSpPr>
          <p:nvPr>
            <p:ph type="pic" idx="1" hasCustomPrompt="1"/>
          </p:nvPr>
        </p:nvSpPr>
        <p:spPr>
          <a:xfrm>
            <a:off x="2030016" y="1901974"/>
            <a:ext cx="1339552" cy="1339552"/>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5" name="Text Placeholder 9"/>
          <p:cNvSpPr>
            <a:spLocks noGrp="1"/>
          </p:cNvSpPr>
          <p:nvPr>
            <p:ph type="body" sz="quarter" idx="10" hasCustomPrompt="1"/>
          </p:nvPr>
        </p:nvSpPr>
        <p:spPr>
          <a:xfrm>
            <a:off x="3995936" y="2204395"/>
            <a:ext cx="5148064" cy="576064"/>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SECTION BREAK</a:t>
            </a:r>
          </a:p>
        </p:txBody>
      </p:sp>
      <p:sp>
        <p:nvSpPr>
          <p:cNvPr id="6" name="Text Placeholder 9"/>
          <p:cNvSpPr>
            <a:spLocks noGrp="1"/>
          </p:cNvSpPr>
          <p:nvPr>
            <p:ph type="body" sz="quarter" idx="11" hasCustomPrompt="1"/>
          </p:nvPr>
        </p:nvSpPr>
        <p:spPr>
          <a:xfrm>
            <a:off x="3995936" y="2780459"/>
            <a:ext cx="5148064" cy="288032"/>
          </a:xfrm>
          <a:prstGeom prst="rect">
            <a:avLst/>
          </a:prstGeom>
        </p:spPr>
        <p:txBody>
          <a:bodyPr anchor="ctr"/>
          <a:lstStyle>
            <a:lvl1pPr marL="0" indent="0" algn="l">
              <a:buNone/>
              <a:defRPr sz="1200" b="0" baseline="0">
                <a:solidFill>
                  <a:schemeClr val="bg1"/>
                </a:solidFill>
                <a:latin typeface="+mn-lt"/>
                <a:cs typeface="Arial" pitchFamily="34" charset="0"/>
              </a:defRPr>
            </a:lvl1pPr>
          </a:lstStyle>
          <a:p>
            <a:pPr lvl="0"/>
            <a:r>
              <a:rPr lang="en-US" altLang="ko-KR" dirty="0"/>
              <a:t>Insert the title of your subtitle Here</a:t>
            </a:r>
          </a:p>
        </p:txBody>
      </p:sp>
      <p:grpSp>
        <p:nvGrpSpPr>
          <p:cNvPr id="7" name="Group 6"/>
          <p:cNvGrpSpPr/>
          <p:nvPr userDrawn="1"/>
        </p:nvGrpSpPr>
        <p:grpSpPr>
          <a:xfrm>
            <a:off x="4064481" y="1952954"/>
            <a:ext cx="767433" cy="144000"/>
            <a:chOff x="7934433" y="3003797"/>
            <a:chExt cx="767433" cy="144000"/>
          </a:xfrm>
        </p:grpSpPr>
        <p:sp>
          <p:nvSpPr>
            <p:cNvPr id="8" name="Rectangle 7"/>
            <p:cNvSpPr/>
            <p:nvPr/>
          </p:nvSpPr>
          <p:spPr>
            <a:xfrm>
              <a:off x="7934433" y="3003797"/>
              <a:ext cx="144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p:nvSpPr>
          <p:spPr>
            <a:xfrm>
              <a:off x="8142244" y="3003797"/>
              <a:ext cx="144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A0C458"/>
                </a:solidFill>
              </a:endParaRPr>
            </a:p>
          </p:txBody>
        </p:sp>
        <p:sp>
          <p:nvSpPr>
            <p:cNvPr id="10" name="Rectangle 9"/>
            <p:cNvSpPr/>
            <p:nvPr/>
          </p:nvSpPr>
          <p:spPr>
            <a:xfrm>
              <a:off x="8350055" y="3003797"/>
              <a:ext cx="144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10"/>
            <p:cNvSpPr/>
            <p:nvPr/>
          </p:nvSpPr>
          <p:spPr>
            <a:xfrm>
              <a:off x="8557866" y="3003797"/>
              <a:ext cx="144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491486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Picture with Caption">
    <p:spTree>
      <p:nvGrpSpPr>
        <p:cNvPr id="1" name=""/>
        <p:cNvGrpSpPr/>
        <p:nvPr/>
      </p:nvGrpSpPr>
      <p:grpSpPr>
        <a:xfrm>
          <a:off x="0" y="0"/>
          <a:ext cx="0" cy="0"/>
          <a:chOff x="0" y="0"/>
          <a:chExt cx="0" cy="0"/>
        </a:xfrm>
      </p:grpSpPr>
      <p:sp>
        <p:nvSpPr>
          <p:cNvPr id="5" name="Rectangle 6"/>
          <p:cNvSpPr/>
          <p:nvPr userDrawn="1"/>
        </p:nvSpPr>
        <p:spPr>
          <a:xfrm rot="10800000">
            <a:off x="0" y="195487"/>
            <a:ext cx="9144001" cy="3193828"/>
          </a:xfrm>
          <a:custGeom>
            <a:avLst/>
            <a:gdLst>
              <a:gd name="connsiteX0" fmla="*/ 0 w 9144001"/>
              <a:gd name="connsiteY0" fmla="*/ 0 h 1623922"/>
              <a:gd name="connsiteX1" fmla="*/ 9144001 w 9144001"/>
              <a:gd name="connsiteY1" fmla="*/ 0 h 1623922"/>
              <a:gd name="connsiteX2" fmla="*/ 9144001 w 9144001"/>
              <a:gd name="connsiteY2" fmla="*/ 1623922 h 1623922"/>
              <a:gd name="connsiteX3" fmla="*/ 0 w 9144001"/>
              <a:gd name="connsiteY3" fmla="*/ 1623922 h 1623922"/>
              <a:gd name="connsiteX4" fmla="*/ 0 w 9144001"/>
              <a:gd name="connsiteY4" fmla="*/ 0 h 1623922"/>
              <a:gd name="connsiteX0" fmla="*/ 0 w 9144001"/>
              <a:gd name="connsiteY0" fmla="*/ 1292045 h 2915967"/>
              <a:gd name="connsiteX1" fmla="*/ 9144001 w 9144001"/>
              <a:gd name="connsiteY1" fmla="*/ 1292045 h 2915967"/>
              <a:gd name="connsiteX2" fmla="*/ 9144001 w 9144001"/>
              <a:gd name="connsiteY2" fmla="*/ 2915967 h 2915967"/>
              <a:gd name="connsiteX3" fmla="*/ 0 w 9144001"/>
              <a:gd name="connsiteY3" fmla="*/ 2915967 h 2915967"/>
              <a:gd name="connsiteX4" fmla="*/ 0 w 9144001"/>
              <a:gd name="connsiteY4" fmla="*/ 1292045 h 2915967"/>
              <a:gd name="connsiteX0" fmla="*/ 0 w 9144001"/>
              <a:gd name="connsiteY0" fmla="*/ 1661157 h 3285079"/>
              <a:gd name="connsiteX1" fmla="*/ 9144001 w 9144001"/>
              <a:gd name="connsiteY1" fmla="*/ 1661157 h 3285079"/>
              <a:gd name="connsiteX2" fmla="*/ 9144001 w 9144001"/>
              <a:gd name="connsiteY2" fmla="*/ 3285079 h 3285079"/>
              <a:gd name="connsiteX3" fmla="*/ 0 w 9144001"/>
              <a:gd name="connsiteY3" fmla="*/ 3285079 h 3285079"/>
              <a:gd name="connsiteX4" fmla="*/ 0 w 9144001"/>
              <a:gd name="connsiteY4" fmla="*/ 1661157 h 3285079"/>
              <a:gd name="connsiteX0" fmla="*/ 0 w 9144001"/>
              <a:gd name="connsiteY0" fmla="*/ 1530125 h 3154047"/>
              <a:gd name="connsiteX1" fmla="*/ 9144001 w 9144001"/>
              <a:gd name="connsiteY1" fmla="*/ 1530125 h 3154047"/>
              <a:gd name="connsiteX2" fmla="*/ 9144001 w 9144001"/>
              <a:gd name="connsiteY2" fmla="*/ 3154047 h 3154047"/>
              <a:gd name="connsiteX3" fmla="*/ 0 w 9144001"/>
              <a:gd name="connsiteY3" fmla="*/ 3154047 h 3154047"/>
              <a:gd name="connsiteX4" fmla="*/ 0 w 9144001"/>
              <a:gd name="connsiteY4" fmla="*/ 1530125 h 3154047"/>
              <a:gd name="connsiteX0" fmla="*/ 0 w 9144001"/>
              <a:gd name="connsiteY0" fmla="*/ 1486810 h 3110732"/>
              <a:gd name="connsiteX1" fmla="*/ 9144001 w 9144001"/>
              <a:gd name="connsiteY1" fmla="*/ 1486810 h 3110732"/>
              <a:gd name="connsiteX2" fmla="*/ 9144001 w 9144001"/>
              <a:gd name="connsiteY2" fmla="*/ 3110732 h 3110732"/>
              <a:gd name="connsiteX3" fmla="*/ 0 w 9144001"/>
              <a:gd name="connsiteY3" fmla="*/ 3110732 h 3110732"/>
              <a:gd name="connsiteX4" fmla="*/ 0 w 9144001"/>
              <a:gd name="connsiteY4" fmla="*/ 1486810 h 3110732"/>
              <a:gd name="connsiteX0" fmla="*/ 0 w 9144001"/>
              <a:gd name="connsiteY0" fmla="*/ 1508441 h 3132363"/>
              <a:gd name="connsiteX1" fmla="*/ 9144001 w 9144001"/>
              <a:gd name="connsiteY1" fmla="*/ 1508441 h 3132363"/>
              <a:gd name="connsiteX2" fmla="*/ 9144001 w 9144001"/>
              <a:gd name="connsiteY2" fmla="*/ 3132363 h 3132363"/>
              <a:gd name="connsiteX3" fmla="*/ 0 w 9144001"/>
              <a:gd name="connsiteY3" fmla="*/ 3132363 h 3132363"/>
              <a:gd name="connsiteX4" fmla="*/ 0 w 9144001"/>
              <a:gd name="connsiteY4" fmla="*/ 1508441 h 3132363"/>
              <a:gd name="connsiteX0" fmla="*/ 0 w 9144001"/>
              <a:gd name="connsiteY0" fmla="*/ 1569794 h 3193716"/>
              <a:gd name="connsiteX1" fmla="*/ 9144001 w 9144001"/>
              <a:gd name="connsiteY1" fmla="*/ 1569794 h 3193716"/>
              <a:gd name="connsiteX2" fmla="*/ 9144001 w 9144001"/>
              <a:gd name="connsiteY2" fmla="*/ 3193716 h 3193716"/>
              <a:gd name="connsiteX3" fmla="*/ 0 w 9144001"/>
              <a:gd name="connsiteY3" fmla="*/ 3193716 h 3193716"/>
              <a:gd name="connsiteX4" fmla="*/ 0 w 9144001"/>
              <a:gd name="connsiteY4" fmla="*/ 1569794 h 3193716"/>
              <a:gd name="connsiteX0" fmla="*/ 0 w 9144001"/>
              <a:gd name="connsiteY0" fmla="*/ 1587570 h 3211492"/>
              <a:gd name="connsiteX1" fmla="*/ 9144001 w 9144001"/>
              <a:gd name="connsiteY1" fmla="*/ 1587570 h 3211492"/>
              <a:gd name="connsiteX2" fmla="*/ 9144001 w 9144001"/>
              <a:gd name="connsiteY2" fmla="*/ 3211492 h 3211492"/>
              <a:gd name="connsiteX3" fmla="*/ 0 w 9144001"/>
              <a:gd name="connsiteY3" fmla="*/ 3211492 h 3211492"/>
              <a:gd name="connsiteX4" fmla="*/ 0 w 9144001"/>
              <a:gd name="connsiteY4" fmla="*/ 1587570 h 3211492"/>
              <a:gd name="connsiteX0" fmla="*/ 0 w 9144001"/>
              <a:gd name="connsiteY0" fmla="*/ 1601749 h 3225671"/>
              <a:gd name="connsiteX1" fmla="*/ 9144001 w 9144001"/>
              <a:gd name="connsiteY1" fmla="*/ 1601749 h 3225671"/>
              <a:gd name="connsiteX2" fmla="*/ 9144001 w 9144001"/>
              <a:gd name="connsiteY2" fmla="*/ 3225671 h 3225671"/>
              <a:gd name="connsiteX3" fmla="*/ 0 w 9144001"/>
              <a:gd name="connsiteY3" fmla="*/ 3225671 h 3225671"/>
              <a:gd name="connsiteX4" fmla="*/ 0 w 9144001"/>
              <a:gd name="connsiteY4" fmla="*/ 1601749 h 3225671"/>
              <a:gd name="connsiteX0" fmla="*/ 0 w 9144001"/>
              <a:gd name="connsiteY0" fmla="*/ 1569907 h 3193829"/>
              <a:gd name="connsiteX1" fmla="*/ 9144001 w 9144001"/>
              <a:gd name="connsiteY1" fmla="*/ 1569907 h 3193829"/>
              <a:gd name="connsiteX2" fmla="*/ 9144001 w 9144001"/>
              <a:gd name="connsiteY2" fmla="*/ 3193829 h 3193829"/>
              <a:gd name="connsiteX3" fmla="*/ 0 w 9144001"/>
              <a:gd name="connsiteY3" fmla="*/ 3193829 h 3193829"/>
              <a:gd name="connsiteX4" fmla="*/ 0 w 9144001"/>
              <a:gd name="connsiteY4" fmla="*/ 1569907 h 3193829"/>
              <a:gd name="connsiteX0" fmla="*/ 0 w 9144001"/>
              <a:gd name="connsiteY0" fmla="*/ 1598836 h 3222758"/>
              <a:gd name="connsiteX1" fmla="*/ 9144001 w 9144001"/>
              <a:gd name="connsiteY1" fmla="*/ 1598836 h 3222758"/>
              <a:gd name="connsiteX2" fmla="*/ 9144001 w 9144001"/>
              <a:gd name="connsiteY2" fmla="*/ 3222758 h 3222758"/>
              <a:gd name="connsiteX3" fmla="*/ 0 w 9144001"/>
              <a:gd name="connsiteY3" fmla="*/ 3222758 h 3222758"/>
              <a:gd name="connsiteX4" fmla="*/ 0 w 9144001"/>
              <a:gd name="connsiteY4" fmla="*/ 1598836 h 3222758"/>
              <a:gd name="connsiteX0" fmla="*/ 0 w 9144001"/>
              <a:gd name="connsiteY0" fmla="*/ 1625232 h 3249154"/>
              <a:gd name="connsiteX1" fmla="*/ 9144001 w 9144001"/>
              <a:gd name="connsiteY1" fmla="*/ 1625232 h 3249154"/>
              <a:gd name="connsiteX2" fmla="*/ 9144001 w 9144001"/>
              <a:gd name="connsiteY2" fmla="*/ 3249154 h 3249154"/>
              <a:gd name="connsiteX3" fmla="*/ 0 w 9144001"/>
              <a:gd name="connsiteY3" fmla="*/ 3249154 h 3249154"/>
              <a:gd name="connsiteX4" fmla="*/ 0 w 9144001"/>
              <a:gd name="connsiteY4" fmla="*/ 1625232 h 3249154"/>
              <a:gd name="connsiteX0" fmla="*/ 0 w 9144001"/>
              <a:gd name="connsiteY0" fmla="*/ 1587134 h 3211056"/>
              <a:gd name="connsiteX1" fmla="*/ 9144001 w 9144001"/>
              <a:gd name="connsiteY1" fmla="*/ 1587134 h 3211056"/>
              <a:gd name="connsiteX2" fmla="*/ 9144001 w 9144001"/>
              <a:gd name="connsiteY2" fmla="*/ 3211056 h 3211056"/>
              <a:gd name="connsiteX3" fmla="*/ 0 w 9144001"/>
              <a:gd name="connsiteY3" fmla="*/ 3211056 h 3211056"/>
              <a:gd name="connsiteX4" fmla="*/ 0 w 9144001"/>
              <a:gd name="connsiteY4" fmla="*/ 1587134 h 3211056"/>
              <a:gd name="connsiteX0" fmla="*/ 0 w 9144001"/>
              <a:gd name="connsiteY0" fmla="*/ 1576790 h 3200712"/>
              <a:gd name="connsiteX1" fmla="*/ 9144001 w 9144001"/>
              <a:gd name="connsiteY1" fmla="*/ 1576790 h 3200712"/>
              <a:gd name="connsiteX2" fmla="*/ 9144001 w 9144001"/>
              <a:gd name="connsiteY2" fmla="*/ 3200712 h 3200712"/>
              <a:gd name="connsiteX3" fmla="*/ 0 w 9144001"/>
              <a:gd name="connsiteY3" fmla="*/ 3200712 h 3200712"/>
              <a:gd name="connsiteX4" fmla="*/ 0 w 9144001"/>
              <a:gd name="connsiteY4" fmla="*/ 1576790 h 3200712"/>
              <a:gd name="connsiteX0" fmla="*/ 0 w 9144001"/>
              <a:gd name="connsiteY0" fmla="*/ 1569906 h 3193828"/>
              <a:gd name="connsiteX1" fmla="*/ 9144001 w 9144001"/>
              <a:gd name="connsiteY1" fmla="*/ 1569906 h 3193828"/>
              <a:gd name="connsiteX2" fmla="*/ 9144001 w 9144001"/>
              <a:gd name="connsiteY2" fmla="*/ 3193828 h 3193828"/>
              <a:gd name="connsiteX3" fmla="*/ 0 w 9144001"/>
              <a:gd name="connsiteY3" fmla="*/ 3193828 h 3193828"/>
              <a:gd name="connsiteX4" fmla="*/ 0 w 9144001"/>
              <a:gd name="connsiteY4" fmla="*/ 1569906 h 3193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1" h="3193828">
                <a:moveTo>
                  <a:pt x="0" y="1569906"/>
                </a:moveTo>
                <a:cubicBezTo>
                  <a:pt x="3203276" y="-802358"/>
                  <a:pt x="6441059" y="-224389"/>
                  <a:pt x="9144001" y="1569906"/>
                </a:cubicBezTo>
                <a:lnTo>
                  <a:pt x="9144001" y="3193828"/>
                </a:lnTo>
                <a:lnTo>
                  <a:pt x="0" y="3193828"/>
                </a:lnTo>
                <a:lnTo>
                  <a:pt x="0" y="156990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8" name="Freeform 7"/>
          <p:cNvSpPr/>
          <p:nvPr userDrawn="1"/>
        </p:nvSpPr>
        <p:spPr>
          <a:xfrm rot="10800000">
            <a:off x="-25880" y="1815260"/>
            <a:ext cx="9169880" cy="1551143"/>
          </a:xfrm>
          <a:custGeom>
            <a:avLst/>
            <a:gdLst>
              <a:gd name="connsiteX0" fmla="*/ 0 w 9152626"/>
              <a:gd name="connsiteY0" fmla="*/ 25879 h 25879"/>
              <a:gd name="connsiteX1" fmla="*/ 9152626 w 9152626"/>
              <a:gd name="connsiteY1" fmla="*/ 0 h 25879"/>
              <a:gd name="connsiteX0" fmla="*/ 0 w 9152626"/>
              <a:gd name="connsiteY0" fmla="*/ 1369701 h 1369701"/>
              <a:gd name="connsiteX1" fmla="*/ 9152626 w 9152626"/>
              <a:gd name="connsiteY1" fmla="*/ 1343822 h 1369701"/>
              <a:gd name="connsiteX0" fmla="*/ 0 w 9152626"/>
              <a:gd name="connsiteY0" fmla="*/ 1686391 h 1686391"/>
              <a:gd name="connsiteX1" fmla="*/ 9152626 w 9152626"/>
              <a:gd name="connsiteY1" fmla="*/ 1660512 h 1686391"/>
              <a:gd name="connsiteX0" fmla="*/ 0 w 9152626"/>
              <a:gd name="connsiteY0" fmla="*/ 1531416 h 1531416"/>
              <a:gd name="connsiteX1" fmla="*/ 9152626 w 9152626"/>
              <a:gd name="connsiteY1" fmla="*/ 1505537 h 1531416"/>
              <a:gd name="connsiteX0" fmla="*/ 0 w 9152626"/>
              <a:gd name="connsiteY0" fmla="*/ 1611986 h 1611986"/>
              <a:gd name="connsiteX1" fmla="*/ 9152626 w 9152626"/>
              <a:gd name="connsiteY1" fmla="*/ 1586107 h 1611986"/>
              <a:gd name="connsiteX0" fmla="*/ 0 w 9152626"/>
              <a:gd name="connsiteY0" fmla="*/ 1536682 h 1536682"/>
              <a:gd name="connsiteX1" fmla="*/ 9152626 w 9152626"/>
              <a:gd name="connsiteY1" fmla="*/ 1510803 h 1536682"/>
              <a:gd name="connsiteX0" fmla="*/ 0 w 9152626"/>
              <a:gd name="connsiteY0" fmla="*/ 1585062 h 1585062"/>
              <a:gd name="connsiteX1" fmla="*/ 9152626 w 9152626"/>
              <a:gd name="connsiteY1" fmla="*/ 1559183 h 1585062"/>
              <a:gd name="connsiteX0" fmla="*/ 0 w 9152626"/>
              <a:gd name="connsiteY0" fmla="*/ 1579305 h 1579305"/>
              <a:gd name="connsiteX1" fmla="*/ 9152626 w 9152626"/>
              <a:gd name="connsiteY1" fmla="*/ 1553426 h 1579305"/>
              <a:gd name="connsiteX0" fmla="*/ 0 w 9152626"/>
              <a:gd name="connsiteY0" fmla="*/ 1551143 h 1551143"/>
              <a:gd name="connsiteX1" fmla="*/ 9152626 w 9152626"/>
              <a:gd name="connsiteY1" fmla="*/ 1525264 h 1551143"/>
            </a:gdLst>
            <a:ahLst/>
            <a:cxnLst>
              <a:cxn ang="0">
                <a:pos x="connsiteX0" y="connsiteY0"/>
              </a:cxn>
              <a:cxn ang="0">
                <a:pos x="connsiteX1" y="connsiteY1"/>
              </a:cxn>
            </a:cxnLst>
            <a:rect l="l" t="t" r="r" b="b"/>
            <a:pathLst>
              <a:path w="9152626" h="1551143">
                <a:moveTo>
                  <a:pt x="0" y="1551143"/>
                </a:moveTo>
                <a:cubicBezTo>
                  <a:pt x="3378679" y="-907387"/>
                  <a:pt x="6800490" y="-79250"/>
                  <a:pt x="9152626" y="1525264"/>
                </a:cubicBezTo>
              </a:path>
            </a:pathLst>
          </a:custGeom>
          <a:ln w="635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solidFill>
                <a:schemeClr val="tx1">
                  <a:lumMod val="75000"/>
                  <a:lumOff val="25000"/>
                </a:schemeClr>
              </a:solidFill>
            </a:endParaRPr>
          </a:p>
        </p:txBody>
      </p:sp>
      <p:sp>
        <p:nvSpPr>
          <p:cNvPr id="6" name="Text Placeholder 1"/>
          <p:cNvSpPr>
            <a:spLocks noGrp="1"/>
          </p:cNvSpPr>
          <p:nvPr>
            <p:ph type="body" sz="quarter" idx="10" hasCustomPrompt="1"/>
          </p:nvPr>
        </p:nvSpPr>
        <p:spPr>
          <a:xfrm>
            <a:off x="2001657" y="3407728"/>
            <a:ext cx="5148064" cy="576064"/>
          </a:xfrm>
          <a:prstGeom prst="rect">
            <a:avLst/>
          </a:prstGeom>
        </p:spPr>
        <p:txBody>
          <a:bodyPr anchor="ctr"/>
          <a:lstStyle>
            <a:lvl1pPr marL="0" indent="0" algn="ctr">
              <a:buFontTx/>
              <a:buNone/>
              <a:defRPr b="1">
                <a:solidFill>
                  <a:schemeClr val="tx1">
                    <a:lumMod val="75000"/>
                    <a:lumOff val="25000"/>
                  </a:schemeClr>
                </a:solidFill>
                <a:latin typeface="+mj-lt"/>
                <a:cs typeface="Arial" pitchFamily="34" charset="0"/>
              </a:defRPr>
            </a:lvl1pPr>
          </a:lstStyle>
          <a:p>
            <a:r>
              <a:rPr lang="en-US" altLang="ko-KR" dirty="0"/>
              <a:t>Thank you</a:t>
            </a:r>
            <a:endParaRPr lang="ko-KR" altLang="en-US" dirty="0"/>
          </a:p>
        </p:txBody>
      </p:sp>
      <p:sp>
        <p:nvSpPr>
          <p:cNvPr id="7" name="Text Placeholder 2"/>
          <p:cNvSpPr>
            <a:spLocks noGrp="1"/>
          </p:cNvSpPr>
          <p:nvPr>
            <p:ph type="body" sz="quarter" idx="11" hasCustomPrompt="1"/>
          </p:nvPr>
        </p:nvSpPr>
        <p:spPr>
          <a:xfrm>
            <a:off x="2001657" y="3983792"/>
            <a:ext cx="5148064" cy="216000"/>
          </a:xfrm>
          <a:prstGeom prst="rect">
            <a:avLst/>
          </a:prstGeom>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11" name="그림 개체 틀 10">
            <a:extLst>
              <a:ext uri="{FF2B5EF4-FFF2-40B4-BE49-F238E27FC236}">
                <a16:creationId xmlns:a16="http://schemas.microsoft.com/office/drawing/2014/main" xmlns="" id="{34FF424B-BE2F-4986-AD58-138B7315C314}"/>
              </a:ext>
            </a:extLst>
          </p:cNvPr>
          <p:cNvSpPr>
            <a:spLocks noGrp="1"/>
          </p:cNvSpPr>
          <p:nvPr>
            <p:ph type="pic" idx="12" hasCustomPrompt="1"/>
          </p:nvPr>
        </p:nvSpPr>
        <p:spPr>
          <a:xfrm>
            <a:off x="0" y="1"/>
            <a:ext cx="9159746" cy="3373377"/>
          </a:xfrm>
          <a:custGeom>
            <a:avLst/>
            <a:gdLst>
              <a:gd name="connsiteX0" fmla="*/ 0 w 9159746"/>
              <a:gd name="connsiteY0" fmla="*/ 0 h 3373377"/>
              <a:gd name="connsiteX1" fmla="*/ 9151194 w 9159746"/>
              <a:gd name="connsiteY1" fmla="*/ 0 h 3373377"/>
              <a:gd name="connsiteX2" fmla="*/ 9152198 w 9159746"/>
              <a:gd name="connsiteY2" fmla="*/ 169697 h 3373377"/>
              <a:gd name="connsiteX3" fmla="*/ 9159746 w 9159746"/>
              <a:gd name="connsiteY3" fmla="*/ 1559602 h 3373377"/>
              <a:gd name="connsiteX4" fmla="*/ 302415 w 9159746"/>
              <a:gd name="connsiteY4" fmla="*/ 1784341 h 3373377"/>
              <a:gd name="connsiteX5" fmla="*/ 0 w 9159746"/>
              <a:gd name="connsiteY5" fmla="*/ 1560400 h 337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9746" h="3373377">
                <a:moveTo>
                  <a:pt x="0" y="0"/>
                </a:moveTo>
                <a:lnTo>
                  <a:pt x="9151194" y="0"/>
                </a:lnTo>
                <a:lnTo>
                  <a:pt x="9152198" y="169697"/>
                </a:lnTo>
                <a:cubicBezTo>
                  <a:pt x="9154714" y="610983"/>
                  <a:pt x="9157230" y="1151339"/>
                  <a:pt x="9159746" y="1559602"/>
                </a:cubicBezTo>
                <a:cubicBezTo>
                  <a:pt x="6302680" y="3659955"/>
                  <a:pt x="3656101" y="4189744"/>
                  <a:pt x="302415" y="1784341"/>
                </a:cubicBezTo>
                <a:lnTo>
                  <a:pt x="0" y="1560400"/>
                </a:lnTo>
                <a:close/>
              </a:path>
            </a:pathLst>
          </a:custGeom>
          <a:solidFill>
            <a:schemeClr val="bg1">
              <a:lumMod val="7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009564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2"/>
          <p:cNvSpPr>
            <a:spLocks noGrp="1"/>
          </p:cNvSpPr>
          <p:nvPr>
            <p:ph type="title"/>
          </p:nvPr>
        </p:nvSpPr>
        <p:spPr>
          <a:xfrm>
            <a:off x="107504" y="0"/>
            <a:ext cx="9036496" cy="884466"/>
          </a:xfrm>
          <a:prstGeom prst="rect">
            <a:avLst/>
          </a:prstGeom>
        </p:spPr>
        <p:txBody>
          <a:bodyPr anchor="ctr"/>
          <a:lstStyle>
            <a:lvl1pPr algn="l">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Tree>
    <p:extLst>
      <p:ext uri="{BB962C8B-B14F-4D97-AF65-F5344CB8AC3E}">
        <p14:creationId xmlns:p14="http://schemas.microsoft.com/office/powerpoint/2010/main" val="3984857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107504" y="0"/>
            <a:ext cx="9036496" cy="884466"/>
          </a:xfrm>
          <a:prstGeom prst="rect">
            <a:avLst/>
          </a:prstGeom>
        </p:spPr>
        <p:txBody>
          <a:bodyPr anchor="ctr"/>
          <a:lstStyle>
            <a:lvl1pPr algn="l">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Tree>
    <p:extLst>
      <p:ext uri="{BB962C8B-B14F-4D97-AF65-F5344CB8AC3E}">
        <p14:creationId xmlns:p14="http://schemas.microsoft.com/office/powerpoint/2010/main" val="2544583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1619672" y="0"/>
            <a:ext cx="7524328" cy="884466"/>
          </a:xfrm>
          <a:prstGeom prst="rect">
            <a:avLst/>
          </a:prstGeom>
        </p:spPr>
        <p:txBody>
          <a:bodyPr anchor="ctr"/>
          <a:lstStyle>
            <a:lvl1pPr algn="l">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Tree>
    <p:extLst>
      <p:ext uri="{BB962C8B-B14F-4D97-AF65-F5344CB8AC3E}">
        <p14:creationId xmlns:p14="http://schemas.microsoft.com/office/powerpoint/2010/main" val="1467844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650184" y="1446919"/>
            <a:ext cx="1656000" cy="115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4" name="Title 2"/>
          <p:cNvSpPr>
            <a:spLocks noGrp="1"/>
          </p:cNvSpPr>
          <p:nvPr>
            <p:ph type="title"/>
          </p:nvPr>
        </p:nvSpPr>
        <p:spPr>
          <a:xfrm>
            <a:off x="107504" y="0"/>
            <a:ext cx="9036496" cy="884466"/>
          </a:xfrm>
          <a:prstGeom prst="rect">
            <a:avLst/>
          </a:prstGeom>
        </p:spPr>
        <p:txBody>
          <a:bodyPr anchor="ctr"/>
          <a:lstStyle>
            <a:lvl1pPr algn="l">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9" name="Picture Placeholder 2"/>
          <p:cNvSpPr>
            <a:spLocks noGrp="1"/>
          </p:cNvSpPr>
          <p:nvPr>
            <p:ph type="pic" idx="10" hasCustomPrompt="1"/>
          </p:nvPr>
        </p:nvSpPr>
        <p:spPr>
          <a:xfrm>
            <a:off x="650184" y="3082758"/>
            <a:ext cx="1656000" cy="115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2" name="Rectangle 1"/>
          <p:cNvSpPr/>
          <p:nvPr userDrawn="1"/>
        </p:nvSpPr>
        <p:spPr>
          <a:xfrm>
            <a:off x="650184" y="2597347"/>
            <a:ext cx="1656000"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75000"/>
                  <a:lumOff val="25000"/>
                </a:schemeClr>
              </a:solidFill>
              <a:latin typeface="+mn-lt"/>
            </a:endParaRPr>
          </a:p>
        </p:txBody>
      </p:sp>
      <p:sp>
        <p:nvSpPr>
          <p:cNvPr id="10" name="Rectangle 9"/>
          <p:cNvSpPr/>
          <p:nvPr userDrawn="1"/>
        </p:nvSpPr>
        <p:spPr>
          <a:xfrm>
            <a:off x="650184" y="4234758"/>
            <a:ext cx="1656000" cy="36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75000"/>
                  <a:lumOff val="25000"/>
                </a:schemeClr>
              </a:solidFill>
              <a:latin typeface="+mn-lt"/>
            </a:endParaRPr>
          </a:p>
        </p:txBody>
      </p:sp>
      <p:sp>
        <p:nvSpPr>
          <p:cNvPr id="11" name="Picture Placeholder 2"/>
          <p:cNvSpPr>
            <a:spLocks noGrp="1"/>
          </p:cNvSpPr>
          <p:nvPr>
            <p:ph type="pic" idx="11" hasCustomPrompt="1"/>
          </p:nvPr>
        </p:nvSpPr>
        <p:spPr>
          <a:xfrm>
            <a:off x="4677950" y="1450687"/>
            <a:ext cx="1656000" cy="115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2" name="Picture Placeholder 2"/>
          <p:cNvSpPr>
            <a:spLocks noGrp="1"/>
          </p:cNvSpPr>
          <p:nvPr>
            <p:ph type="pic" idx="12" hasCustomPrompt="1"/>
          </p:nvPr>
        </p:nvSpPr>
        <p:spPr>
          <a:xfrm>
            <a:off x="4677950" y="3086526"/>
            <a:ext cx="1656000" cy="115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3" name="Rectangle 12"/>
          <p:cNvSpPr/>
          <p:nvPr userDrawn="1"/>
        </p:nvSpPr>
        <p:spPr>
          <a:xfrm>
            <a:off x="4677950" y="2601115"/>
            <a:ext cx="1656000"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75000"/>
                  <a:lumOff val="25000"/>
                </a:schemeClr>
              </a:solidFill>
              <a:latin typeface="+mn-lt"/>
            </a:endParaRPr>
          </a:p>
        </p:txBody>
      </p:sp>
      <p:sp>
        <p:nvSpPr>
          <p:cNvPr id="14" name="Rectangle 13"/>
          <p:cNvSpPr/>
          <p:nvPr userDrawn="1"/>
        </p:nvSpPr>
        <p:spPr>
          <a:xfrm>
            <a:off x="4677950" y="4238526"/>
            <a:ext cx="1656000"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75000"/>
                  <a:lumOff val="25000"/>
                </a:schemeClr>
              </a:solidFill>
              <a:latin typeface="+mn-lt"/>
            </a:endParaRPr>
          </a:p>
        </p:txBody>
      </p:sp>
    </p:spTree>
    <p:extLst>
      <p:ext uri="{BB962C8B-B14F-4D97-AF65-F5344CB8AC3E}">
        <p14:creationId xmlns:p14="http://schemas.microsoft.com/office/powerpoint/2010/main" val="574283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1255134"/>
            <a:ext cx="4572000" cy="332107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5" name="Title 2">
            <a:extLst>
              <a:ext uri="{FF2B5EF4-FFF2-40B4-BE49-F238E27FC236}">
                <a16:creationId xmlns:a16="http://schemas.microsoft.com/office/drawing/2014/main" xmlns="" id="{E62EAC56-5A2E-46B2-B8D9-375A807E3F65}"/>
              </a:ext>
            </a:extLst>
          </p:cNvPr>
          <p:cNvSpPr>
            <a:spLocks noGrp="1"/>
          </p:cNvSpPr>
          <p:nvPr>
            <p:ph type="title"/>
          </p:nvPr>
        </p:nvSpPr>
        <p:spPr>
          <a:xfrm>
            <a:off x="0" y="150594"/>
            <a:ext cx="9144000" cy="684000"/>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6" name="텍스트 개체 틀 2">
            <a:extLst>
              <a:ext uri="{FF2B5EF4-FFF2-40B4-BE49-F238E27FC236}">
                <a16:creationId xmlns:a16="http://schemas.microsoft.com/office/drawing/2014/main" xmlns="" id="{14844AF7-CCEE-4899-AEED-9D922F173586}"/>
              </a:ext>
            </a:extLst>
          </p:cNvPr>
          <p:cNvSpPr>
            <a:spLocks noGrp="1"/>
          </p:cNvSpPr>
          <p:nvPr>
            <p:ph type="body" sz="quarter" idx="41" hasCustomPrompt="1"/>
          </p:nvPr>
        </p:nvSpPr>
        <p:spPr>
          <a:xfrm>
            <a:off x="0" y="843558"/>
            <a:ext cx="9144000" cy="216024"/>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1200">
                <a:solidFill>
                  <a:schemeClr val="tx1">
                    <a:lumMod val="75000"/>
                    <a:lumOff val="2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3618635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33" y="1365030"/>
            <a:ext cx="4567767" cy="19988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9" name="Picture Placeholder 2"/>
          <p:cNvSpPr>
            <a:spLocks noGrp="1"/>
          </p:cNvSpPr>
          <p:nvPr>
            <p:ph type="pic" idx="10" hasCustomPrompt="1"/>
          </p:nvPr>
        </p:nvSpPr>
        <p:spPr>
          <a:xfrm>
            <a:off x="4576233" y="1365030"/>
            <a:ext cx="4567767" cy="19988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5" name="Title 2">
            <a:extLst>
              <a:ext uri="{FF2B5EF4-FFF2-40B4-BE49-F238E27FC236}">
                <a16:creationId xmlns:a16="http://schemas.microsoft.com/office/drawing/2014/main" xmlns="" id="{C292895B-CBD9-4745-8D30-91F49E9E1C2C}"/>
              </a:ext>
            </a:extLst>
          </p:cNvPr>
          <p:cNvSpPr>
            <a:spLocks noGrp="1"/>
          </p:cNvSpPr>
          <p:nvPr>
            <p:ph type="title"/>
          </p:nvPr>
        </p:nvSpPr>
        <p:spPr>
          <a:xfrm>
            <a:off x="0" y="150594"/>
            <a:ext cx="9144000" cy="684000"/>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6" name="텍스트 개체 틀 2">
            <a:extLst>
              <a:ext uri="{FF2B5EF4-FFF2-40B4-BE49-F238E27FC236}">
                <a16:creationId xmlns:a16="http://schemas.microsoft.com/office/drawing/2014/main" xmlns="" id="{A4041D5A-9284-440B-BB7E-072D9FB2DEF2}"/>
              </a:ext>
            </a:extLst>
          </p:cNvPr>
          <p:cNvSpPr>
            <a:spLocks noGrp="1"/>
          </p:cNvSpPr>
          <p:nvPr>
            <p:ph type="body" sz="quarter" idx="41" hasCustomPrompt="1"/>
          </p:nvPr>
        </p:nvSpPr>
        <p:spPr>
          <a:xfrm>
            <a:off x="0" y="843558"/>
            <a:ext cx="9144000" cy="216024"/>
          </a:xfrm>
          <a:prstGeom prst="rect">
            <a:avLst/>
          </a:prstGeom>
        </p:spPr>
        <p:txBody>
          <a:bodyPr anchor="ctr"/>
          <a:lstStyle>
            <a:lvl1pPr marL="0" marR="0" indent="0" algn="r" defTabSz="914400" rtl="0" eaLnBrk="1" fontAlgn="auto" latinLnBrk="1" hangingPunct="1">
              <a:lnSpc>
                <a:spcPct val="90000"/>
              </a:lnSpc>
              <a:spcBef>
                <a:spcPts val="1000"/>
              </a:spcBef>
              <a:spcAft>
                <a:spcPts val="0"/>
              </a:spcAft>
              <a:buClrTx/>
              <a:buSzTx/>
              <a:buFontTx/>
              <a:buNone/>
              <a:tabLst/>
              <a:defRPr sz="1200">
                <a:solidFill>
                  <a:schemeClr val="tx1">
                    <a:lumMod val="75000"/>
                    <a:lumOff val="2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6747576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9173561"/>
      </p:ext>
    </p:extLst>
  </p:cSld>
  <p:clrMap bg1="lt1" tx1="dk1" bg2="lt2" tx2="dk2" accent1="accent1" accent2="accent2" accent3="accent3" accent4="accent4" accent5="accent5" accent6="accent6" hlink="hlink" folHlink="folHlink"/>
  <p:sldLayoutIdLst>
    <p:sldLayoutId id="2147483678" r:id="rId1"/>
    <p:sldLayoutId id="2147483657" r:id="rId2"/>
    <p:sldLayoutId id="2147483675" r:id="rId3"/>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3554087"/>
      </p:ext>
    </p:extLst>
  </p:cSld>
  <p:clrMap bg1="lt1" tx1="dk1" bg2="lt2" tx2="dk2" accent1="accent1" accent2="accent2" accent3="accent3" accent4="accent4" accent5="accent5" accent6="accent6" hlink="hlink" folHlink="folHlink"/>
  <p:sldLayoutIdLst>
    <p:sldLayoutId id="2147483665" r:id="rId1"/>
    <p:sldLayoutId id="2147483649" r:id="rId2"/>
    <p:sldLayoutId id="2147483664" r:id="rId3"/>
    <p:sldLayoutId id="2147483666" r:id="rId4"/>
    <p:sldLayoutId id="2147483667" r:id="rId5"/>
    <p:sldLayoutId id="2147483668" r:id="rId6"/>
    <p:sldLayoutId id="2147483669" r:id="rId7"/>
    <p:sldLayoutId id="2147483670" r:id="rId8"/>
    <p:sldLayoutId id="2147483671" r:id="rId9"/>
    <p:sldLayoutId id="2147483672" r:id="rId10"/>
    <p:sldLayoutId id="2147483676" r:id="rId11"/>
    <p:sldLayoutId id="2147483673" r:id="rId12"/>
    <p:sldLayoutId id="2147483674" r:id="rId13"/>
    <p:sldLayoutId id="2147483679" r:id="rId14"/>
    <p:sldLayoutId id="2147483677" r:id="rId15"/>
    <p:sldLayoutId id="2147483694" r:id="rId16"/>
    <p:sldLayoutId id="2147483695" r:id="rId17"/>
    <p:sldLayoutId id="2147483696" r:id="rId18"/>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565916"/>
      </p:ext>
    </p:extLst>
  </p:cSld>
  <p:clrMap bg1="lt1" tx1="dk1" bg2="lt2" tx2="dk2" accent1="accent1" accent2="accent2" accent3="accent3" accent4="accent4" accent5="accent5" accent6="accent6" hlink="hlink" folHlink="folHlink"/>
  <p:sldLayoutIdLst>
    <p:sldLayoutId id="2147483659"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arget="../media/hdphoto1.wdp" Type="http://schemas.microsoft.com/office/2007/relationships/hdphoto"/><Relationship Id="rId2" Target="../media/image6.png" Type="http://schemas.openxmlformats.org/officeDocument/2006/relationships/image"/><Relationship Id="rId1" Target="../slideLayouts/slideLayout1.xml" Type="http://schemas.openxmlformats.org/officeDocument/2006/relationships/slideLayout"/><Relationship Id="rId6" Target="../media/hdphoto2.wdp" Type="http://schemas.microsoft.com/office/2007/relationships/hdphoto"/><Relationship Id="rId5" Target="../media/image8.png" Type="http://schemas.openxmlformats.org/officeDocument/2006/relationships/image"/><Relationship Id="rId4" Target="../media/image7.jpeg" Type="http://schemas.openxmlformats.org/officeDocument/2006/relationships/image"/></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26.jpeg"/><Relationship Id="rId3" Type="http://schemas.microsoft.com/office/2007/relationships/hdphoto" Target="../media/hdphoto2.wdp"/><Relationship Id="rId7" Type="http://schemas.openxmlformats.org/officeDocument/2006/relationships/image" Target="../media/image25.jp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8" Target="../media/image30.jpg" Type="http://schemas.openxmlformats.org/officeDocument/2006/relationships/image"/><Relationship Id="rId3" Target="../notesSlides/notesSlide1.xml" Type="http://schemas.openxmlformats.org/officeDocument/2006/relationships/notesSlide"/><Relationship Id="rId7" Target="../media/image29.jpg" Type="http://schemas.openxmlformats.org/officeDocument/2006/relationships/image"/><Relationship Id="rId2" Target="../slideLayouts/slideLayout19.xml" Type="http://schemas.openxmlformats.org/officeDocument/2006/relationships/slideLayout"/><Relationship Id="rId1" Target="../theme/themeOverride1.xml" Type="http://schemas.openxmlformats.org/officeDocument/2006/relationships/themeOverride"/><Relationship Id="rId6" Target="../media/image28.jpeg" Type="http://schemas.openxmlformats.org/officeDocument/2006/relationships/image"/><Relationship Id="rId5" Target="../media/image27.gif" Type="http://schemas.openxmlformats.org/officeDocument/2006/relationships/image"/><Relationship Id="rId4" Target="../media/image2.jpg" Type="http://schemas.openxmlformats.org/officeDocument/2006/relationships/image"/><Relationship Id="rId9" Target="../media/image31.jpeg" Type="http://schemas.openxmlformats.org/officeDocument/2006/relationships/image"/></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arget="../media/image33.jpeg" Type="http://schemas.openxmlformats.org/officeDocument/2006/relationships/image"/><Relationship Id="rId2" Target="../media/image32.gif" Type="http://schemas.openxmlformats.org/officeDocument/2006/relationships/image"/><Relationship Id="rId1" Target="../slideLayouts/slideLayout20.xml" Type="http://schemas.openxmlformats.org/officeDocument/2006/relationships/slideLayout"/></Relationships>
</file>

<file path=ppt/slides/_rels/slide1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3.jpg"/><Relationship Id="rId3" Type="http://schemas.microsoft.com/office/2007/relationships/hdphoto" Target="../media/hdphoto2.wdp"/><Relationship Id="rId7"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9.png"/><Relationship Id="rId5" Type="http://schemas.microsoft.com/office/2007/relationships/hdphoto" Target="../media/hdphoto3.wdp"/><Relationship Id="rId10" Type="http://schemas.openxmlformats.org/officeDocument/2006/relationships/image" Target="../media/image21.png"/><Relationship Id="rId4" Type="http://schemas.openxmlformats.org/officeDocument/2006/relationships/image" Target="../media/image18.png"/><Relationship Id="rId9" Type="http://schemas.microsoft.com/office/2007/relationships/hdphoto" Target="../media/hdphoto5.wdp"/></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텍스트 개체 틀 2">
            <a:extLst>
              <a:ext uri="{FF2B5EF4-FFF2-40B4-BE49-F238E27FC236}">
                <a16:creationId xmlns:a16="http://schemas.microsoft.com/office/drawing/2014/main" xmlns="" id="{27015DFC-F12C-4DBC-83B5-0BF4C6E04030}"/>
              </a:ext>
            </a:extLst>
          </p:cNvPr>
          <p:cNvSpPr>
            <a:spLocks noGrp="1"/>
          </p:cNvSpPr>
          <p:nvPr>
            <p:ph type="title"/>
          </p:nvPr>
        </p:nvSpPr>
        <p:spPr>
          <a:xfrm>
            <a:off x="3779912" y="3075918"/>
            <a:ext cx="5004047" cy="1008000"/>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1200">
                <a:solidFill>
                  <a:schemeClr val="tx1">
                    <a:lumMod val="75000"/>
                    <a:lumOff val="25000"/>
                  </a:schemeClr>
                </a:solidFill>
              </a:defRPr>
            </a:lvl1pPr>
          </a:lstStyle>
          <a:p>
            <a:pPr lvl="0" algn="r">
              <a:defRPr/>
            </a:pPr>
            <a:r>
              <a:rPr lang="fr-FR" altLang="ko-KR" sz="3200" dirty="0">
                <a:ea typeface="맑은 고딕" pitchFamily="50" charset="-127"/>
              </a:rPr>
              <a:t>ACCOMPAGNEMENT DE LA PETITE ENFANCE</a:t>
            </a:r>
          </a:p>
        </p:txBody>
      </p:sp>
      <p:pic>
        <p:nvPicPr>
          <p:cNvPr id="7" name="Picture 2" descr="D:\Mannani\Mes documents\Mes images\Image1.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596336" y="51470"/>
            <a:ext cx="468805" cy="470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2523" y="927515"/>
            <a:ext cx="1996429" cy="52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7108399" y="483518"/>
            <a:ext cx="1545616" cy="275588"/>
          </a:xfrm>
          <a:prstGeom prst="rect">
            <a:avLst/>
          </a:prstGeom>
        </p:spPr>
        <p:txBody>
          <a:bodyPr wrap="none">
            <a:spAutoFit/>
          </a:bodyPr>
          <a:lstStyle/>
          <a:p>
            <a:pPr algn="ctr">
              <a:lnSpc>
                <a:spcPct val="115000"/>
              </a:lnSpc>
              <a:spcBef>
                <a:spcPct val="0"/>
              </a:spcBef>
            </a:pPr>
            <a:r>
              <a:rPr lang="fr-FR" altLang="fr-FR" sz="1100" b="1" dirty="0" smtClean="0">
                <a:latin typeface="Calibri" pitchFamily="34" charset="0"/>
                <a:ea typeface="Calibri" pitchFamily="34" charset="0"/>
                <a:cs typeface="Arial" charset="0"/>
              </a:rPr>
              <a:t>Ministère de l’Intérieur</a:t>
            </a:r>
            <a:endParaRPr lang="fr-FR" altLang="fr-FR" sz="1100" b="1" dirty="0">
              <a:latin typeface="Calibri" pitchFamily="34" charset="0"/>
              <a:ea typeface="Calibri" pitchFamily="34" charset="0"/>
              <a:cs typeface="Arial" charset="0"/>
            </a:endParaRPr>
          </a:p>
        </p:txBody>
      </p:sp>
      <p:pic>
        <p:nvPicPr>
          <p:cNvPr id="3" name="Image 2"/>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65844" y1="18841" x2="65844" y2="18841"/>
                        <a14:foregroundMark x1="51029" y1="32367" x2="51029" y2="32367"/>
                        <a14:foregroundMark x1="37860" y1="57971" x2="37860" y2="57971"/>
                        <a14:foregroundMark x1="18930" y1="68599" x2="18930" y2="68599"/>
                        <a14:foregroundMark x1="8230" y1="78261" x2="8230" y2="78261"/>
                        <a14:backgroundMark x1="91770" y1="18357" x2="91770" y2="18357"/>
                        <a14:backgroundMark x1="86420" y1="75362" x2="86420" y2="75362"/>
                      </a14:backgroundRemoval>
                    </a14:imgEffect>
                  </a14:imgLayer>
                </a14:imgProps>
              </a:ext>
              <a:ext uri="{28A0092B-C50C-407E-A947-70E740481C1C}">
                <a14:useLocalDpi xmlns:a14="http://schemas.microsoft.com/office/drawing/2010/main" val="0"/>
              </a:ext>
            </a:extLst>
          </a:blip>
          <a:stretch>
            <a:fillRect/>
          </a:stretch>
        </p:blipFill>
        <p:spPr>
          <a:xfrm>
            <a:off x="1403648" y="3435846"/>
            <a:ext cx="2314575" cy="1971675"/>
          </a:xfrm>
          <a:prstGeom prst="rect">
            <a:avLst/>
          </a:prstGeom>
        </p:spPr>
      </p:pic>
      <p:sp>
        <p:nvSpPr>
          <p:cNvPr id="5" name="ZoneTexte 4"/>
          <p:cNvSpPr txBox="1"/>
          <p:nvPr/>
        </p:nvSpPr>
        <p:spPr>
          <a:xfrm>
            <a:off x="7596336" y="4681835"/>
            <a:ext cx="1490559" cy="461665"/>
          </a:xfrm>
          <a:prstGeom prst="rect">
            <a:avLst/>
          </a:prstGeom>
          <a:noFill/>
        </p:spPr>
        <p:txBody>
          <a:bodyPr wrap="square" rtlCol="0">
            <a:spAutoFit/>
          </a:bodyPr>
          <a:lstStyle/>
          <a:p>
            <a:pPr algn="ctr"/>
            <a:r>
              <a:rPr lang="fr-FR" sz="1200" dirty="0" smtClean="0">
                <a:solidFill>
                  <a:schemeClr val="accent3">
                    <a:lumMod val="50000"/>
                  </a:schemeClr>
                </a:solidFill>
              </a:rPr>
              <a:t>CN/INDH</a:t>
            </a:r>
          </a:p>
          <a:p>
            <a:pPr algn="ctr"/>
            <a:r>
              <a:rPr lang="fr-FR" sz="1200" dirty="0" smtClean="0">
                <a:solidFill>
                  <a:schemeClr val="accent3">
                    <a:lumMod val="50000"/>
                  </a:schemeClr>
                </a:solidFill>
              </a:rPr>
              <a:t>Le 2/11/2018</a:t>
            </a:r>
            <a:endParaRPr lang="fr-FR" sz="1200" dirty="0">
              <a:solidFill>
                <a:schemeClr val="accent3">
                  <a:lumMod val="50000"/>
                </a:schemeClr>
              </a:solidFill>
            </a:endParaRPr>
          </a:p>
        </p:txBody>
      </p:sp>
    </p:spTree>
    <p:extLst>
      <p:ext uri="{BB962C8B-B14F-4D97-AF65-F5344CB8AC3E}">
        <p14:creationId xmlns:p14="http://schemas.microsoft.com/office/powerpoint/2010/main" val="19864303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5"/>
          <p:cNvSpPr>
            <a:spLocks noGrp="1"/>
          </p:cNvSpPr>
          <p:nvPr>
            <p:ph type="title"/>
          </p:nvPr>
        </p:nvSpPr>
        <p:spPr>
          <a:xfrm>
            <a:off x="107504" y="0"/>
            <a:ext cx="9036496" cy="884466"/>
          </a:xfrm>
        </p:spPr>
        <p:txBody>
          <a:bodyPr/>
          <a:lstStyle/>
          <a:p>
            <a:r>
              <a:rPr lang="fr-FR" altLang="ko-KR" dirty="0" smtClean="0">
                <a:solidFill>
                  <a:schemeClr val="accent2"/>
                </a:solidFill>
              </a:rPr>
              <a:t>Les </a:t>
            </a:r>
            <a:r>
              <a:rPr lang="fr-FR" altLang="ko-KR" dirty="0">
                <a:solidFill>
                  <a:schemeClr val="accent2"/>
                </a:solidFill>
              </a:rPr>
              <a:t>modalités de mise en œuvre </a:t>
            </a:r>
            <a:endParaRPr lang="ko-KR" altLang="en-US" dirty="0"/>
          </a:p>
        </p:txBody>
      </p:sp>
      <p:pic>
        <p:nvPicPr>
          <p:cNvPr id="33" name="Image 32"/>
          <p:cNvPicPr>
            <a:picLocks noChangeAspect="1"/>
          </p:cNvPicPr>
          <p:nvPr/>
        </p:nvPicPr>
        <p:blipFill rotWithShape="1">
          <a:blip r:embed="rId2">
            <a:extLst>
              <a:ext uri="{BEBA8EAE-BF5A-486C-A8C5-ECC9F3942E4B}">
                <a14:imgProps xmlns:a14="http://schemas.microsoft.com/office/drawing/2010/main">
                  <a14:imgLayer r:embed="rId3">
                    <a14:imgEffect>
                      <a14:backgroundRemoval t="0" b="100000" l="0" r="100000">
                        <a14:foregroundMark x1="65844" y1="18841" x2="65844" y2="18841"/>
                        <a14:foregroundMark x1="51029" y1="32367" x2="51029" y2="32367"/>
                        <a14:foregroundMark x1="37860" y1="57971" x2="37860" y2="57971"/>
                        <a14:foregroundMark x1="18930" y1="68599" x2="18930" y2="68599"/>
                        <a14:foregroundMark x1="8230" y1="78261" x2="8230" y2="78261"/>
                        <a14:backgroundMark x1="91770" y1="18357" x2="91770" y2="18357"/>
                        <a14:backgroundMark x1="86420" y1="75362" x2="86420" y2="75362"/>
                      </a14:backgroundRemoval>
                    </a14:imgEffect>
                  </a14:imgLayer>
                </a14:imgProps>
              </a:ext>
              <a:ext uri="{28A0092B-C50C-407E-A947-70E740481C1C}">
                <a14:useLocalDpi xmlns:a14="http://schemas.microsoft.com/office/drawing/2010/main" val="0"/>
              </a:ext>
            </a:extLst>
          </a:blip>
          <a:srcRect b="15548"/>
          <a:stretch/>
        </p:blipFill>
        <p:spPr>
          <a:xfrm>
            <a:off x="7119641" y="51470"/>
            <a:ext cx="1290705" cy="866414"/>
          </a:xfrm>
          <a:prstGeom prst="rect">
            <a:avLst/>
          </a:prstGeom>
        </p:spPr>
      </p:pic>
      <p:sp>
        <p:nvSpPr>
          <p:cNvPr id="2" name="Rectangle 1"/>
          <p:cNvSpPr/>
          <p:nvPr/>
        </p:nvSpPr>
        <p:spPr>
          <a:xfrm>
            <a:off x="323528" y="1059582"/>
            <a:ext cx="7776864" cy="369332"/>
          </a:xfrm>
          <a:prstGeom prst="rect">
            <a:avLst/>
          </a:prstGeom>
        </p:spPr>
        <p:txBody>
          <a:bodyPr wrap="square">
            <a:spAutoFit/>
          </a:bodyPr>
          <a:lstStyle/>
          <a:p>
            <a:r>
              <a:rPr lang="fr-FR" dirty="0"/>
              <a:t>Partenariat avec les associations têtes de réseaux (ATR) :</a:t>
            </a:r>
          </a:p>
        </p:txBody>
      </p:sp>
      <p:sp>
        <p:nvSpPr>
          <p:cNvPr id="8" name="Rectangle 7"/>
          <p:cNvSpPr/>
          <p:nvPr/>
        </p:nvSpPr>
        <p:spPr>
          <a:xfrm>
            <a:off x="226699" y="1898258"/>
            <a:ext cx="3618095"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 name="Rectangle 8"/>
          <p:cNvSpPr/>
          <p:nvPr/>
        </p:nvSpPr>
        <p:spPr>
          <a:xfrm>
            <a:off x="226699" y="4948014"/>
            <a:ext cx="3618095"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0" name="Rectangle 9"/>
          <p:cNvSpPr/>
          <p:nvPr/>
        </p:nvSpPr>
        <p:spPr>
          <a:xfrm>
            <a:off x="4788024" y="1898258"/>
            <a:ext cx="3895558"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1" name="Rectangle 10"/>
          <p:cNvSpPr/>
          <p:nvPr/>
        </p:nvSpPr>
        <p:spPr>
          <a:xfrm>
            <a:off x="4788024" y="4912010"/>
            <a:ext cx="3895558"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nvGrpSpPr>
          <p:cNvPr id="12" name="Group 8"/>
          <p:cNvGrpSpPr/>
          <p:nvPr/>
        </p:nvGrpSpPr>
        <p:grpSpPr>
          <a:xfrm>
            <a:off x="323528" y="1970266"/>
            <a:ext cx="3495388" cy="3000271"/>
            <a:chOff x="2227884" y="1330362"/>
            <a:chExt cx="2835932" cy="2723608"/>
          </a:xfrm>
        </p:grpSpPr>
        <p:sp>
          <p:nvSpPr>
            <p:cNvPr id="13" name="TextBox 9"/>
            <p:cNvSpPr txBox="1"/>
            <p:nvPr/>
          </p:nvSpPr>
          <p:spPr>
            <a:xfrm>
              <a:off x="2227884" y="1745646"/>
              <a:ext cx="2835932" cy="2308324"/>
            </a:xfrm>
            <a:prstGeom prst="rect">
              <a:avLst/>
            </a:prstGeom>
            <a:noFill/>
          </p:spPr>
          <p:txBody>
            <a:bodyPr wrap="square" rtlCol="0">
              <a:spAutoFit/>
            </a:bodyPr>
            <a:lstStyle/>
            <a:p>
              <a:pPr marL="557199" lvl="1" indent="-214308" defTabSz="685783" latinLnBrk="0">
                <a:buFont typeface="Wingdings" panose="05000000000000000000" pitchFamily="2" charset="2"/>
                <a:buChar char="ü"/>
              </a:pPr>
              <a:r>
                <a:rPr lang="fr-FR" sz="1400" dirty="0">
                  <a:solidFill>
                    <a:prstClr val="black"/>
                  </a:solidFill>
                </a:rPr>
                <a:t>Mettant en œuvre directement des projets de développement humain </a:t>
              </a:r>
            </a:p>
            <a:p>
              <a:pPr marL="557199" lvl="1" indent="-214308" defTabSz="685783" latinLnBrk="0">
                <a:buFont typeface="Wingdings" panose="05000000000000000000" pitchFamily="2" charset="2"/>
                <a:buChar char="ü"/>
              </a:pPr>
              <a:r>
                <a:rPr lang="fr-FR" sz="1400" dirty="0">
                  <a:solidFill>
                    <a:prstClr val="black"/>
                  </a:solidFill>
                </a:rPr>
                <a:t>Développant les capacités et encadrant l'action d'acteurs associatifs moins </a:t>
              </a:r>
              <a:br>
                <a:rPr lang="fr-FR" sz="1400" dirty="0">
                  <a:solidFill>
                    <a:prstClr val="black"/>
                  </a:solidFill>
                </a:rPr>
              </a:br>
              <a:r>
                <a:rPr lang="fr-FR" sz="1400" dirty="0">
                  <a:solidFill>
                    <a:prstClr val="black"/>
                  </a:solidFill>
                </a:rPr>
                <a:t>structurés agissant à l'échelle locale, </a:t>
              </a:r>
            </a:p>
            <a:p>
              <a:pPr marL="557199" lvl="1" indent="-214308" defTabSz="685783" latinLnBrk="0">
                <a:buFont typeface="Wingdings" panose="05000000000000000000" pitchFamily="2" charset="2"/>
                <a:buChar char="ü"/>
              </a:pPr>
              <a:r>
                <a:rPr lang="fr-FR" sz="1400" dirty="0">
                  <a:solidFill>
                    <a:prstClr val="black"/>
                  </a:solidFill>
                </a:rPr>
                <a:t>Formalisant des bonnes pratiques et guides méthodologiques, sur lesquels d'autres acteurs pourront s'appuyer. </a:t>
              </a:r>
            </a:p>
          </p:txBody>
        </p:sp>
        <p:sp>
          <p:nvSpPr>
            <p:cNvPr id="14" name="TextBox 10"/>
            <p:cNvSpPr txBox="1"/>
            <p:nvPr/>
          </p:nvSpPr>
          <p:spPr>
            <a:xfrm>
              <a:off x="2227884" y="1330362"/>
              <a:ext cx="2835932" cy="474972"/>
            </a:xfrm>
            <a:prstGeom prst="rect">
              <a:avLst/>
            </a:prstGeom>
            <a:noFill/>
          </p:spPr>
          <p:txBody>
            <a:bodyPr wrap="square" rtlCol="0">
              <a:spAutoFit/>
            </a:bodyPr>
            <a:lstStyle/>
            <a:p>
              <a:r>
                <a:rPr lang="fr-FR" altLang="ko-KR" sz="1400" b="1" dirty="0">
                  <a:solidFill>
                    <a:schemeClr val="tx1">
                      <a:lumMod val="75000"/>
                      <a:lumOff val="25000"/>
                    </a:schemeClr>
                  </a:solidFill>
                  <a:cs typeface="Arial" pitchFamily="34" charset="0"/>
                </a:rPr>
                <a:t>Ces associations doivent permettre d'accroitre l'impact de l'INDH III en : </a:t>
              </a:r>
            </a:p>
          </p:txBody>
        </p:sp>
      </p:grpSp>
      <p:grpSp>
        <p:nvGrpSpPr>
          <p:cNvPr id="15" name="Group 11"/>
          <p:cNvGrpSpPr/>
          <p:nvPr/>
        </p:nvGrpSpPr>
        <p:grpSpPr>
          <a:xfrm>
            <a:off x="4840529" y="1995686"/>
            <a:ext cx="3843052" cy="2663948"/>
            <a:chOff x="2227884" y="1263852"/>
            <a:chExt cx="2895923" cy="2460544"/>
          </a:xfrm>
        </p:grpSpPr>
        <p:sp>
          <p:nvSpPr>
            <p:cNvPr id="16" name="TextBox 12"/>
            <p:cNvSpPr txBox="1"/>
            <p:nvPr/>
          </p:nvSpPr>
          <p:spPr>
            <a:xfrm>
              <a:off x="2227884" y="1649178"/>
              <a:ext cx="2835932" cy="2075218"/>
            </a:xfrm>
            <a:prstGeom prst="rect">
              <a:avLst/>
            </a:prstGeom>
            <a:noFill/>
          </p:spPr>
          <p:txBody>
            <a:bodyPr wrap="square" rtlCol="0">
              <a:spAutoFit/>
            </a:bodyPr>
            <a:lstStyle/>
            <a:p>
              <a:pPr marL="557199" lvl="1" indent="-214308" defTabSz="685783" latinLnBrk="0">
                <a:buFont typeface="Wingdings" panose="05000000000000000000" pitchFamily="2" charset="2"/>
                <a:buChar char="ü"/>
              </a:pPr>
              <a:r>
                <a:rPr lang="fr-FR" sz="1400" dirty="0">
                  <a:solidFill>
                    <a:prstClr val="black"/>
                  </a:solidFill>
                </a:rPr>
                <a:t>Avoir des valeurs alignées avec celles de l'INDH, </a:t>
              </a:r>
            </a:p>
            <a:p>
              <a:pPr marL="557199" lvl="1" indent="-214308" defTabSz="685783" latinLnBrk="0">
                <a:buFont typeface="Wingdings" panose="05000000000000000000" pitchFamily="2" charset="2"/>
                <a:buChar char="ü"/>
              </a:pPr>
              <a:r>
                <a:rPr lang="fr-FR" sz="1400" dirty="0">
                  <a:solidFill>
                    <a:prstClr val="black"/>
                  </a:solidFill>
                </a:rPr>
                <a:t>Avoir une administration pérenne et performante en termes de gestion de projets, </a:t>
              </a:r>
            </a:p>
            <a:p>
              <a:pPr marL="557199" lvl="1" indent="-214308" defTabSz="685783" latinLnBrk="0">
                <a:buFont typeface="Wingdings" panose="05000000000000000000" pitchFamily="2" charset="2"/>
                <a:buChar char="ü"/>
              </a:pPr>
              <a:r>
                <a:rPr lang="fr-FR" sz="1400" dirty="0">
                  <a:solidFill>
                    <a:prstClr val="black"/>
                  </a:solidFill>
                </a:rPr>
                <a:t>Se déployer sur un périmètre assez large </a:t>
              </a:r>
            </a:p>
            <a:p>
              <a:pPr marL="557199" lvl="1" indent="-214308" defTabSz="685783" latinLnBrk="0">
                <a:buFont typeface="Wingdings" panose="05000000000000000000" pitchFamily="2" charset="2"/>
                <a:buChar char="ü"/>
              </a:pPr>
              <a:r>
                <a:rPr lang="fr-FR" sz="1400" dirty="0">
                  <a:solidFill>
                    <a:prstClr val="black"/>
                  </a:solidFill>
                </a:rPr>
                <a:t>Avoir une certaine notoriété et une légitimité auprès des parties prenantes</a:t>
              </a:r>
              <a:r>
                <a:rPr lang="en-US" altLang="ko-KR" sz="1200" dirty="0" smtClean="0">
                  <a:solidFill>
                    <a:schemeClr val="tx1">
                      <a:lumMod val="75000"/>
                      <a:lumOff val="25000"/>
                    </a:schemeClr>
                  </a:solidFill>
                  <a:cs typeface="Arial" pitchFamily="34" charset="0"/>
                </a:rPr>
                <a:t>.   </a:t>
              </a:r>
              <a:endParaRPr lang="en-US" altLang="ko-KR" sz="1200" dirty="0">
                <a:solidFill>
                  <a:schemeClr val="tx1">
                    <a:lumMod val="75000"/>
                    <a:lumOff val="25000"/>
                  </a:schemeClr>
                </a:solidFill>
                <a:cs typeface="Arial" pitchFamily="34" charset="0"/>
              </a:endParaRPr>
            </a:p>
          </p:txBody>
        </p:sp>
        <p:sp>
          <p:nvSpPr>
            <p:cNvPr id="17" name="TextBox 13"/>
            <p:cNvSpPr txBox="1"/>
            <p:nvPr/>
          </p:nvSpPr>
          <p:spPr>
            <a:xfrm>
              <a:off x="2227884" y="1263852"/>
              <a:ext cx="2895923" cy="483270"/>
            </a:xfrm>
            <a:prstGeom prst="rect">
              <a:avLst/>
            </a:prstGeom>
            <a:noFill/>
          </p:spPr>
          <p:txBody>
            <a:bodyPr wrap="square" rtlCol="0">
              <a:spAutoFit/>
            </a:bodyPr>
            <a:lstStyle/>
            <a:p>
              <a:r>
                <a:rPr lang="fr-FR" altLang="ko-KR" sz="1400" b="1" dirty="0">
                  <a:solidFill>
                    <a:schemeClr val="tx1">
                      <a:lumMod val="75000"/>
                      <a:lumOff val="25000"/>
                    </a:schemeClr>
                  </a:solidFill>
                  <a:cs typeface="Arial" pitchFamily="34" charset="0"/>
                </a:rPr>
                <a:t>Les têtes de réseaux ont pour caractéristiques : </a:t>
              </a:r>
              <a:endParaRPr lang="ko-KR" altLang="en-US" sz="14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215091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5"/>
          <p:cNvSpPr>
            <a:spLocks noGrp="1"/>
          </p:cNvSpPr>
          <p:nvPr>
            <p:ph type="title"/>
          </p:nvPr>
        </p:nvSpPr>
        <p:spPr>
          <a:xfrm>
            <a:off x="107504" y="0"/>
            <a:ext cx="9036496" cy="884466"/>
          </a:xfrm>
        </p:spPr>
        <p:txBody>
          <a:bodyPr/>
          <a:lstStyle/>
          <a:p>
            <a:r>
              <a:rPr lang="fr-FR" altLang="ko-KR" dirty="0" smtClean="0">
                <a:solidFill>
                  <a:schemeClr val="accent2"/>
                </a:solidFill>
              </a:rPr>
              <a:t>Les </a:t>
            </a:r>
            <a:r>
              <a:rPr lang="fr-FR" altLang="ko-KR" dirty="0">
                <a:solidFill>
                  <a:schemeClr val="accent2"/>
                </a:solidFill>
              </a:rPr>
              <a:t>catégories cibles :</a:t>
            </a:r>
          </a:p>
        </p:txBody>
      </p:sp>
      <p:pic>
        <p:nvPicPr>
          <p:cNvPr id="33" name="Image 32"/>
          <p:cNvPicPr>
            <a:picLocks noChangeAspect="1"/>
          </p:cNvPicPr>
          <p:nvPr/>
        </p:nvPicPr>
        <p:blipFill rotWithShape="1">
          <a:blip r:embed="rId2">
            <a:extLst>
              <a:ext uri="{BEBA8EAE-BF5A-486C-A8C5-ECC9F3942E4B}">
                <a14:imgProps xmlns:a14="http://schemas.microsoft.com/office/drawing/2010/main">
                  <a14:imgLayer r:embed="rId3">
                    <a14:imgEffect>
                      <a14:backgroundRemoval t="0" b="100000" l="0" r="100000">
                        <a14:foregroundMark x1="65844" y1="18841" x2="65844" y2="18841"/>
                        <a14:foregroundMark x1="51029" y1="32367" x2="51029" y2="32367"/>
                        <a14:foregroundMark x1="37860" y1="57971" x2="37860" y2="57971"/>
                        <a14:foregroundMark x1="18930" y1="68599" x2="18930" y2="68599"/>
                        <a14:foregroundMark x1="8230" y1="78261" x2="8230" y2="78261"/>
                        <a14:backgroundMark x1="91770" y1="18357" x2="91770" y2="18357"/>
                        <a14:backgroundMark x1="86420" y1="75362" x2="86420" y2="75362"/>
                      </a14:backgroundRemoval>
                    </a14:imgEffect>
                  </a14:imgLayer>
                </a14:imgProps>
              </a:ext>
              <a:ext uri="{28A0092B-C50C-407E-A947-70E740481C1C}">
                <a14:useLocalDpi xmlns:a14="http://schemas.microsoft.com/office/drawing/2010/main" val="0"/>
              </a:ext>
            </a:extLst>
          </a:blip>
          <a:srcRect b="15548"/>
          <a:stretch/>
        </p:blipFill>
        <p:spPr>
          <a:xfrm>
            <a:off x="7119641" y="51470"/>
            <a:ext cx="1290705" cy="866414"/>
          </a:xfrm>
          <a:prstGeom prst="rect">
            <a:avLst/>
          </a:prstGeom>
        </p:spPr>
      </p:pic>
      <p:sp>
        <p:nvSpPr>
          <p:cNvPr id="3" name="Rectangle 2"/>
          <p:cNvSpPr/>
          <p:nvPr/>
        </p:nvSpPr>
        <p:spPr>
          <a:xfrm>
            <a:off x="0" y="953364"/>
            <a:ext cx="9144000" cy="584775"/>
          </a:xfrm>
          <a:prstGeom prst="rect">
            <a:avLst/>
          </a:prstGeom>
        </p:spPr>
        <p:txBody>
          <a:bodyPr wrap="square">
            <a:spAutoFit/>
          </a:bodyPr>
          <a:lstStyle/>
          <a:p>
            <a:pPr defTabSz="685783" eaLnBrk="0" latinLnBrk="0" hangingPunct="0"/>
            <a:r>
              <a:rPr lang="fr-FR" altLang="fr-FR" sz="1600" dirty="0">
                <a:solidFill>
                  <a:prstClr val="black"/>
                </a:solidFill>
                <a:latin typeface="Times New Roman" pitchFamily="18" charset="0"/>
                <a:ea typeface="Calibri" pitchFamily="34" charset="0"/>
                <a:cs typeface="Times New Roman" pitchFamily="18" charset="0"/>
              </a:rPr>
              <a:t>Les interventions au profit de la petite enfance doivent être en phase avec le cycle de vie de l</a:t>
            </a:r>
            <a:r>
              <a:rPr lang="fr-FR" altLang="fr-FR" sz="1600" dirty="0">
                <a:solidFill>
                  <a:prstClr val="black"/>
                </a:solidFill>
                <a:latin typeface="Calibri"/>
                <a:ea typeface="Calibri" pitchFamily="34" charset="0"/>
                <a:cs typeface="Times New Roman" pitchFamily="18" charset="0"/>
              </a:rPr>
              <a:t>’</a:t>
            </a:r>
            <a:r>
              <a:rPr lang="fr-FR" altLang="fr-FR" sz="1600" dirty="0">
                <a:solidFill>
                  <a:prstClr val="black"/>
                </a:solidFill>
                <a:latin typeface="Times New Roman" pitchFamily="18" charset="0"/>
                <a:ea typeface="Calibri" pitchFamily="34" charset="0"/>
                <a:cs typeface="Times New Roman" pitchFamily="18" charset="0"/>
              </a:rPr>
              <a:t>enfant, d</a:t>
            </a:r>
            <a:r>
              <a:rPr lang="fr-FR" altLang="fr-FR" sz="1600" dirty="0">
                <a:solidFill>
                  <a:prstClr val="black"/>
                </a:solidFill>
                <a:latin typeface="Calibri"/>
                <a:ea typeface="Calibri" pitchFamily="34" charset="0"/>
                <a:cs typeface="Times New Roman" pitchFamily="18" charset="0"/>
              </a:rPr>
              <a:t>’</a:t>
            </a:r>
            <a:r>
              <a:rPr lang="fr-FR" altLang="fr-FR" sz="1600" dirty="0">
                <a:solidFill>
                  <a:prstClr val="black"/>
                </a:solidFill>
                <a:latin typeface="Times New Roman" pitchFamily="18" charset="0"/>
                <a:ea typeface="Calibri" pitchFamily="34" charset="0"/>
                <a:cs typeface="Times New Roman" pitchFamily="18" charset="0"/>
              </a:rPr>
              <a:t>o</a:t>
            </a:r>
            <a:r>
              <a:rPr lang="fr-FR" altLang="fr-FR" sz="1600" dirty="0">
                <a:solidFill>
                  <a:prstClr val="black"/>
                </a:solidFill>
                <a:latin typeface="Calibri"/>
                <a:ea typeface="Calibri" pitchFamily="34" charset="0"/>
                <a:cs typeface="Times New Roman" pitchFamily="18" charset="0"/>
              </a:rPr>
              <a:t>ù</a:t>
            </a:r>
            <a:r>
              <a:rPr lang="fr-FR" altLang="fr-FR" sz="1600" dirty="0">
                <a:solidFill>
                  <a:prstClr val="black"/>
                </a:solidFill>
                <a:latin typeface="Times New Roman" pitchFamily="18" charset="0"/>
                <a:ea typeface="Calibri" pitchFamily="34" charset="0"/>
                <a:cs typeface="Times New Roman" pitchFamily="18" charset="0"/>
              </a:rPr>
              <a:t> le choix des cibles suivantes</a:t>
            </a:r>
            <a:r>
              <a:rPr lang="fr-FR" altLang="fr-FR" sz="1600" dirty="0">
                <a:solidFill>
                  <a:prstClr val="black"/>
                </a:solidFill>
                <a:latin typeface="Calibri"/>
                <a:ea typeface="Calibri" pitchFamily="34" charset="0"/>
                <a:cs typeface="Times New Roman" pitchFamily="18" charset="0"/>
              </a:rPr>
              <a:t> </a:t>
            </a:r>
            <a:r>
              <a:rPr lang="fr-FR" altLang="fr-FR" sz="1600" dirty="0">
                <a:solidFill>
                  <a:prstClr val="black"/>
                </a:solidFill>
                <a:latin typeface="Times New Roman" pitchFamily="18" charset="0"/>
                <a:ea typeface="Calibri" pitchFamily="34" charset="0"/>
                <a:cs typeface="Times New Roman" pitchFamily="18" charset="0"/>
              </a:rPr>
              <a:t>:</a:t>
            </a:r>
            <a:endParaRPr lang="fr-FR" altLang="fr-FR" sz="900" dirty="0">
              <a:solidFill>
                <a:prstClr val="black"/>
              </a:solidFill>
            </a:endParaRPr>
          </a:p>
        </p:txBody>
      </p:sp>
      <p:graphicFrame>
        <p:nvGraphicFramePr>
          <p:cNvPr id="18" name="Tableau 17"/>
          <p:cNvGraphicFramePr>
            <a:graphicFrameLocks noGrp="1"/>
          </p:cNvGraphicFramePr>
          <p:nvPr>
            <p:extLst>
              <p:ext uri="{D42A27DB-BD31-4B8C-83A1-F6EECF244321}">
                <p14:modId xmlns:p14="http://schemas.microsoft.com/office/powerpoint/2010/main" val="4161238588"/>
              </p:ext>
            </p:extLst>
          </p:nvPr>
        </p:nvGraphicFramePr>
        <p:xfrm>
          <a:off x="755576" y="1635646"/>
          <a:ext cx="8223445" cy="3429001"/>
        </p:xfrm>
        <a:graphic>
          <a:graphicData uri="http://schemas.openxmlformats.org/drawingml/2006/table">
            <a:tbl>
              <a:tblPr firstRow="1" firstCol="1" bandRow="1">
                <a:tableStyleId>{5A111915-BE36-4E01-A7E5-04B1672EAD32}</a:tableStyleId>
              </a:tblPr>
              <a:tblGrid>
                <a:gridCol w="1368152">
                  <a:extLst>
                    <a:ext uri="{9D8B030D-6E8A-4147-A177-3AD203B41FA5}">
                      <a16:colId xmlns:a16="http://schemas.microsoft.com/office/drawing/2014/main" xmlns="" val="20000"/>
                    </a:ext>
                  </a:extLst>
                </a:gridCol>
                <a:gridCol w="6855293">
                  <a:extLst>
                    <a:ext uri="{9D8B030D-6E8A-4147-A177-3AD203B41FA5}">
                      <a16:colId xmlns:a16="http://schemas.microsoft.com/office/drawing/2014/main" xmlns="" val="20001"/>
                    </a:ext>
                  </a:extLst>
                </a:gridCol>
              </a:tblGrid>
              <a:tr h="184856">
                <a:tc>
                  <a:txBody>
                    <a:bodyPr/>
                    <a:lstStyle/>
                    <a:p>
                      <a:pPr marL="457200" algn="ctr">
                        <a:lnSpc>
                          <a:spcPct val="115000"/>
                        </a:lnSpc>
                        <a:spcAft>
                          <a:spcPts val="0"/>
                        </a:spcAft>
                      </a:pPr>
                      <a:r>
                        <a:rPr lang="fr-FR" sz="1100" dirty="0">
                          <a:effectLst/>
                        </a:rPr>
                        <a:t>Cibles</a:t>
                      </a:r>
                      <a:endParaRPr lang="fr-FR" sz="800" dirty="0">
                        <a:effectLst/>
                        <a:latin typeface="Calibri"/>
                        <a:ea typeface="Calibri"/>
                        <a:cs typeface="Arial"/>
                      </a:endParaRPr>
                    </a:p>
                  </a:txBody>
                  <a:tcPr marL="45936" marR="45936" marT="0" marB="0" anchor="ctr"/>
                </a:tc>
                <a:tc>
                  <a:txBody>
                    <a:bodyPr/>
                    <a:lstStyle/>
                    <a:p>
                      <a:pPr marL="111760" algn="ctr">
                        <a:lnSpc>
                          <a:spcPct val="115000"/>
                        </a:lnSpc>
                        <a:spcAft>
                          <a:spcPts val="0"/>
                        </a:spcAft>
                      </a:pPr>
                      <a:r>
                        <a:rPr lang="fr-FR" sz="1100" dirty="0">
                          <a:effectLst/>
                        </a:rPr>
                        <a:t>Déficits enregistrés</a:t>
                      </a:r>
                      <a:endParaRPr lang="fr-FR" sz="800" dirty="0">
                        <a:effectLst/>
                        <a:latin typeface="Calibri"/>
                        <a:ea typeface="Calibri"/>
                        <a:cs typeface="Arial"/>
                      </a:endParaRPr>
                    </a:p>
                  </a:txBody>
                  <a:tcPr marL="45936" marR="45936" marT="0" marB="0" anchor="ctr"/>
                </a:tc>
                <a:extLst>
                  <a:ext uri="{0D108BD9-81ED-4DB2-BD59-A6C34878D82A}">
                    <a16:rowId xmlns:a16="http://schemas.microsoft.com/office/drawing/2014/main" xmlns="" val="10000"/>
                  </a:ext>
                </a:extLst>
              </a:tr>
              <a:tr h="731443">
                <a:tc>
                  <a:txBody>
                    <a:bodyPr/>
                    <a:lstStyle/>
                    <a:p>
                      <a:pPr marL="0" indent="0">
                        <a:lnSpc>
                          <a:spcPct val="115000"/>
                        </a:lnSpc>
                        <a:spcAft>
                          <a:spcPts val="0"/>
                        </a:spcAft>
                      </a:pPr>
                      <a:r>
                        <a:rPr lang="fr-FR" sz="1100" dirty="0">
                          <a:effectLst/>
                        </a:rPr>
                        <a:t>Femmes en </a:t>
                      </a:r>
                      <a:r>
                        <a:rPr lang="fr-FR" sz="1100" dirty="0" smtClean="0">
                          <a:effectLst/>
                        </a:rPr>
                        <a:t>âge    de </a:t>
                      </a:r>
                      <a:r>
                        <a:rPr lang="fr-FR" sz="1100" dirty="0">
                          <a:effectLst/>
                        </a:rPr>
                        <a:t>procréer </a:t>
                      </a:r>
                      <a:endParaRPr lang="fr-FR" sz="800" dirty="0">
                        <a:effectLst/>
                        <a:latin typeface="Calibri"/>
                        <a:ea typeface="Calibri"/>
                        <a:cs typeface="Arial"/>
                      </a:endParaRPr>
                    </a:p>
                  </a:txBody>
                  <a:tcPr marL="45936" marR="45936" marT="0" marB="0" anchor="ctr"/>
                </a:tc>
                <a:tc>
                  <a:txBody>
                    <a:bodyPr/>
                    <a:lstStyle/>
                    <a:p>
                      <a:pPr marL="265113" lvl="0" indent="-265113" algn="just" rtl="0">
                        <a:lnSpc>
                          <a:spcPct val="115000"/>
                        </a:lnSpc>
                        <a:spcAft>
                          <a:spcPts val="0"/>
                        </a:spcAft>
                        <a:buFont typeface="Symbol"/>
                        <a:buChar char=""/>
                      </a:pPr>
                      <a:r>
                        <a:rPr lang="fr-FR" sz="1100" dirty="0">
                          <a:effectLst/>
                        </a:rPr>
                        <a:t>Manque d’information et degré faible de conscientisation en matière de procréation chez les femmes en âge de </a:t>
                      </a:r>
                      <a:r>
                        <a:rPr lang="fr-FR" sz="1100" dirty="0" smtClean="0">
                          <a:effectLst/>
                        </a:rPr>
                        <a:t>procréer</a:t>
                      </a:r>
                      <a:r>
                        <a:rPr lang="fr-FR" sz="300" dirty="0">
                          <a:effectLst/>
                        </a:rPr>
                        <a:t> </a:t>
                      </a:r>
                      <a:endParaRPr lang="fr-FR" sz="800" dirty="0" smtClean="0">
                        <a:effectLst/>
                      </a:endParaRPr>
                    </a:p>
                    <a:p>
                      <a:pPr marL="265113" lvl="0" indent="-265113" algn="just">
                        <a:lnSpc>
                          <a:spcPct val="115000"/>
                        </a:lnSpc>
                        <a:spcAft>
                          <a:spcPts val="0"/>
                        </a:spcAft>
                        <a:buFont typeface="Symbol"/>
                        <a:buChar char=""/>
                      </a:pPr>
                      <a:r>
                        <a:rPr lang="fr-FR" sz="1100" kern="1200" dirty="0" smtClean="0">
                          <a:solidFill>
                            <a:schemeClr val="tx1"/>
                          </a:solidFill>
                          <a:effectLst/>
                          <a:latin typeface="+mn-lt"/>
                          <a:ea typeface="+mn-ea"/>
                          <a:cs typeface="+mn-cs"/>
                        </a:rPr>
                        <a:t>Risque de retard de croissance des enfants à cause de carences en micronutriments chez les femmes   en âge de procréation</a:t>
                      </a:r>
                      <a:endParaRPr lang="fr-FR" sz="1100" kern="1200" dirty="0">
                        <a:solidFill>
                          <a:schemeClr val="tx1"/>
                        </a:solidFill>
                        <a:effectLst/>
                        <a:latin typeface="+mn-lt"/>
                        <a:ea typeface="+mn-ea"/>
                        <a:cs typeface="+mn-cs"/>
                      </a:endParaRPr>
                    </a:p>
                  </a:txBody>
                  <a:tcPr marL="45936" marR="45936" marT="0" marB="0" anchor="ctr"/>
                </a:tc>
                <a:extLst>
                  <a:ext uri="{0D108BD9-81ED-4DB2-BD59-A6C34878D82A}">
                    <a16:rowId xmlns:a16="http://schemas.microsoft.com/office/drawing/2014/main" xmlns="" val="10001"/>
                  </a:ext>
                </a:extLst>
              </a:tr>
              <a:tr h="558116">
                <a:tc>
                  <a:txBody>
                    <a:bodyPr/>
                    <a:lstStyle/>
                    <a:p>
                      <a:pPr marL="0" indent="0">
                        <a:lnSpc>
                          <a:spcPct val="115000"/>
                        </a:lnSpc>
                        <a:spcAft>
                          <a:spcPts val="0"/>
                        </a:spcAft>
                      </a:pPr>
                      <a:r>
                        <a:rPr lang="fr-FR" sz="1100" dirty="0">
                          <a:effectLst/>
                        </a:rPr>
                        <a:t>Femmes enceintes et allaitantes  </a:t>
                      </a:r>
                      <a:endParaRPr lang="fr-FR" sz="800" dirty="0">
                        <a:effectLst/>
                        <a:latin typeface="Calibri"/>
                        <a:ea typeface="Calibri"/>
                        <a:cs typeface="Arial"/>
                      </a:endParaRPr>
                    </a:p>
                  </a:txBody>
                  <a:tcPr marL="45936" marR="45936" marT="0" marB="0" anchor="ctr"/>
                </a:tc>
                <a:tc>
                  <a:txBody>
                    <a:bodyPr/>
                    <a:lstStyle/>
                    <a:p>
                      <a:pPr marL="265113" lvl="0" indent="-265113" algn="just" rtl="0">
                        <a:lnSpc>
                          <a:spcPct val="115000"/>
                        </a:lnSpc>
                        <a:spcAft>
                          <a:spcPts val="0"/>
                        </a:spcAft>
                        <a:buFont typeface="Symbol"/>
                        <a:buChar char=""/>
                      </a:pPr>
                      <a:r>
                        <a:rPr lang="fr-FR" sz="1100" dirty="0">
                          <a:effectLst/>
                        </a:rPr>
                        <a:t>Augmentation du nombre de décès maternels (plus de deux tiers des décès peuvent-être évités)</a:t>
                      </a:r>
                      <a:endParaRPr lang="fr-FR" sz="800" dirty="0">
                        <a:effectLst/>
                      </a:endParaRPr>
                    </a:p>
                    <a:p>
                      <a:pPr marL="265113" lvl="0" indent="-265113" algn="just">
                        <a:lnSpc>
                          <a:spcPct val="115000"/>
                        </a:lnSpc>
                        <a:spcAft>
                          <a:spcPts val="0"/>
                        </a:spcAft>
                        <a:buFont typeface="Symbol"/>
                        <a:buChar char=""/>
                      </a:pPr>
                      <a:r>
                        <a:rPr lang="fr-FR" sz="1100" dirty="0">
                          <a:effectLst/>
                        </a:rPr>
                        <a:t>Non suivi de la grossesse d’où l’augmentation des risques de complications lors de l’accouchement </a:t>
                      </a:r>
                      <a:endParaRPr lang="fr-FR" sz="800" dirty="0">
                        <a:effectLst/>
                      </a:endParaRPr>
                    </a:p>
                    <a:p>
                      <a:pPr marL="265113" lvl="0" indent="-265113" algn="just">
                        <a:lnSpc>
                          <a:spcPct val="115000"/>
                        </a:lnSpc>
                        <a:spcAft>
                          <a:spcPts val="0"/>
                        </a:spcAft>
                        <a:buFont typeface="Symbol"/>
                        <a:buChar char=""/>
                        <a:tabLst/>
                      </a:pPr>
                      <a:r>
                        <a:rPr lang="fr-FR" sz="1100" dirty="0">
                          <a:effectLst/>
                        </a:rPr>
                        <a:t>Faiblesse du taux d’allaitement exclusif au sein durant les premiers six mois</a:t>
                      </a:r>
                      <a:endParaRPr lang="fr-FR" sz="800" dirty="0">
                        <a:effectLst/>
                        <a:latin typeface="Calibri"/>
                        <a:ea typeface="Calibri"/>
                        <a:cs typeface="Arial"/>
                      </a:endParaRPr>
                    </a:p>
                  </a:txBody>
                  <a:tcPr marL="45936" marR="45936" marT="0" marB="0" anchor="ctr"/>
                </a:tc>
                <a:extLst>
                  <a:ext uri="{0D108BD9-81ED-4DB2-BD59-A6C34878D82A}">
                    <a16:rowId xmlns:a16="http://schemas.microsoft.com/office/drawing/2014/main" xmlns="" val="10002"/>
                  </a:ext>
                </a:extLst>
              </a:tr>
              <a:tr h="727550">
                <a:tc>
                  <a:txBody>
                    <a:bodyPr/>
                    <a:lstStyle/>
                    <a:p>
                      <a:pPr marL="0" indent="0">
                        <a:lnSpc>
                          <a:spcPct val="115000"/>
                        </a:lnSpc>
                        <a:spcAft>
                          <a:spcPts val="0"/>
                        </a:spcAft>
                      </a:pPr>
                      <a:r>
                        <a:rPr lang="fr-FR" sz="1100" dirty="0">
                          <a:effectLst/>
                        </a:rPr>
                        <a:t>Nouveau-Né </a:t>
                      </a:r>
                      <a:endParaRPr lang="fr-FR" sz="800" dirty="0">
                        <a:effectLst/>
                        <a:latin typeface="Calibri"/>
                        <a:ea typeface="Calibri"/>
                        <a:cs typeface="Arial"/>
                      </a:endParaRPr>
                    </a:p>
                  </a:txBody>
                  <a:tcPr marL="45936" marR="45936" marT="0" marB="0" anchor="ctr"/>
                </a:tc>
                <a:tc>
                  <a:txBody>
                    <a:bodyPr/>
                    <a:lstStyle/>
                    <a:p>
                      <a:pPr marL="265113" lvl="0" indent="-265113" algn="just" rtl="0">
                        <a:lnSpc>
                          <a:spcPct val="115000"/>
                        </a:lnSpc>
                        <a:spcAft>
                          <a:spcPts val="0"/>
                        </a:spcAft>
                        <a:buFont typeface="Symbol"/>
                        <a:buChar char=""/>
                      </a:pPr>
                      <a:r>
                        <a:rPr lang="fr-FR" sz="1100" dirty="0">
                          <a:effectLst/>
                        </a:rPr>
                        <a:t>Insuffisance des ressources humaines formées et outillées (unités kangourou et unités de néonatologie)</a:t>
                      </a:r>
                      <a:endParaRPr lang="fr-FR" sz="800" dirty="0">
                        <a:effectLst/>
                      </a:endParaRPr>
                    </a:p>
                    <a:p>
                      <a:pPr marL="265113" lvl="0" indent="-265113" algn="just">
                        <a:lnSpc>
                          <a:spcPct val="115000"/>
                        </a:lnSpc>
                        <a:spcAft>
                          <a:spcPts val="0"/>
                        </a:spcAft>
                        <a:buFont typeface="Symbol"/>
                        <a:buChar char=""/>
                      </a:pPr>
                      <a:r>
                        <a:rPr lang="fr-FR" sz="1100" dirty="0">
                          <a:effectLst/>
                        </a:rPr>
                        <a:t>Taux élevé de décès des nouveau-nés liés à des causes évitables (comme l’hygiène, le froid, l’absence d’allaitement maternel, les pratiques traditionnelles dangereuses)</a:t>
                      </a:r>
                      <a:endParaRPr lang="fr-FR" sz="800" dirty="0">
                        <a:effectLst/>
                      </a:endParaRPr>
                    </a:p>
                    <a:p>
                      <a:pPr marL="265113" lvl="0" indent="-265113" algn="just">
                        <a:lnSpc>
                          <a:spcPct val="115000"/>
                        </a:lnSpc>
                        <a:spcAft>
                          <a:spcPts val="0"/>
                        </a:spcAft>
                        <a:buFont typeface="Symbol"/>
                        <a:buChar char=""/>
                      </a:pPr>
                      <a:r>
                        <a:rPr lang="fr-FR" sz="1100" dirty="0">
                          <a:effectLst/>
                        </a:rPr>
                        <a:t>Difficulté de dépistage de l’hyperthyroïdie congénitale</a:t>
                      </a:r>
                      <a:endParaRPr lang="fr-FR" sz="800" dirty="0">
                        <a:effectLst/>
                        <a:latin typeface="Calibri"/>
                        <a:ea typeface="Calibri"/>
                        <a:cs typeface="Arial"/>
                      </a:endParaRPr>
                    </a:p>
                  </a:txBody>
                  <a:tcPr marL="45936" marR="45936" marT="0" marB="0" anchor="ctr"/>
                </a:tc>
                <a:extLst>
                  <a:ext uri="{0D108BD9-81ED-4DB2-BD59-A6C34878D82A}">
                    <a16:rowId xmlns:a16="http://schemas.microsoft.com/office/drawing/2014/main" xmlns="" val="10003"/>
                  </a:ext>
                </a:extLst>
              </a:tr>
              <a:tr h="377185">
                <a:tc>
                  <a:txBody>
                    <a:bodyPr/>
                    <a:lstStyle/>
                    <a:p>
                      <a:pPr marL="0" indent="0">
                        <a:lnSpc>
                          <a:spcPct val="115000"/>
                        </a:lnSpc>
                        <a:spcAft>
                          <a:spcPts val="0"/>
                        </a:spcAft>
                      </a:pPr>
                      <a:r>
                        <a:rPr lang="fr-FR" sz="1100" dirty="0">
                          <a:effectLst/>
                        </a:rPr>
                        <a:t>Enfant moins de </a:t>
                      </a:r>
                      <a:r>
                        <a:rPr lang="fr-FR" sz="1100" dirty="0" smtClean="0">
                          <a:effectLst/>
                        </a:rPr>
                        <a:t>  2 </a:t>
                      </a:r>
                      <a:r>
                        <a:rPr lang="fr-FR" sz="1100" dirty="0">
                          <a:effectLst/>
                        </a:rPr>
                        <a:t>ans</a:t>
                      </a:r>
                      <a:endParaRPr lang="fr-FR" sz="800" dirty="0">
                        <a:effectLst/>
                        <a:latin typeface="Calibri"/>
                        <a:ea typeface="Calibri"/>
                        <a:cs typeface="Arial"/>
                      </a:endParaRPr>
                    </a:p>
                  </a:txBody>
                  <a:tcPr marL="45936" marR="45936" marT="0" marB="0" anchor="ctr"/>
                </a:tc>
                <a:tc>
                  <a:txBody>
                    <a:bodyPr/>
                    <a:lstStyle/>
                    <a:p>
                      <a:pPr marL="265113" lvl="0" indent="-265113" algn="just" rtl="0">
                        <a:lnSpc>
                          <a:spcPct val="115000"/>
                        </a:lnSpc>
                        <a:spcAft>
                          <a:spcPts val="0"/>
                        </a:spcAft>
                        <a:buFont typeface="Symbol"/>
                        <a:buChar char=""/>
                      </a:pPr>
                      <a:r>
                        <a:rPr lang="fr-FR" sz="1100" dirty="0">
                          <a:effectLst/>
                        </a:rPr>
                        <a:t>Déficit en termes de sensibilisation et de promotion.</a:t>
                      </a:r>
                      <a:endParaRPr lang="fr-FR" sz="800" dirty="0">
                        <a:effectLst/>
                      </a:endParaRPr>
                    </a:p>
                    <a:p>
                      <a:pPr marL="265113" lvl="0" indent="-265113" algn="just">
                        <a:lnSpc>
                          <a:spcPct val="115000"/>
                        </a:lnSpc>
                        <a:spcAft>
                          <a:spcPts val="0"/>
                        </a:spcAft>
                        <a:buFont typeface="Symbol"/>
                        <a:buChar char=""/>
                      </a:pPr>
                      <a:r>
                        <a:rPr lang="fr-FR" sz="1100" dirty="0">
                          <a:effectLst/>
                        </a:rPr>
                        <a:t>Augmentation des cas d’enfants souffrants d’infections respiratoires, précisément la broncho alvéolite </a:t>
                      </a:r>
                      <a:r>
                        <a:rPr lang="fr-FR" sz="1100" dirty="0" smtClean="0">
                          <a:effectLst/>
                        </a:rPr>
                        <a:t>     respiratoire</a:t>
                      </a:r>
                      <a:endParaRPr lang="fr-FR" sz="800" dirty="0">
                        <a:effectLst/>
                        <a:latin typeface="Calibri"/>
                        <a:ea typeface="Calibri"/>
                        <a:cs typeface="Arial"/>
                      </a:endParaRPr>
                    </a:p>
                  </a:txBody>
                  <a:tcPr marL="45936" marR="45936" marT="0" marB="0" anchor="ctr"/>
                </a:tc>
                <a:extLst>
                  <a:ext uri="{0D108BD9-81ED-4DB2-BD59-A6C34878D82A}">
                    <a16:rowId xmlns:a16="http://schemas.microsoft.com/office/drawing/2014/main" xmlns="" val="10004"/>
                  </a:ext>
                </a:extLst>
              </a:tr>
              <a:tr h="542694">
                <a:tc>
                  <a:txBody>
                    <a:bodyPr/>
                    <a:lstStyle/>
                    <a:p>
                      <a:pPr marL="0" indent="0">
                        <a:lnSpc>
                          <a:spcPct val="115000"/>
                        </a:lnSpc>
                        <a:spcAft>
                          <a:spcPts val="0"/>
                        </a:spcAft>
                      </a:pPr>
                      <a:r>
                        <a:rPr lang="fr-FR" sz="1100" dirty="0">
                          <a:effectLst/>
                        </a:rPr>
                        <a:t>Enfant moins de </a:t>
                      </a:r>
                      <a:r>
                        <a:rPr lang="fr-FR" sz="1100" dirty="0" smtClean="0">
                          <a:effectLst/>
                        </a:rPr>
                        <a:t>  5 </a:t>
                      </a:r>
                      <a:r>
                        <a:rPr lang="fr-FR" sz="1100" dirty="0">
                          <a:effectLst/>
                        </a:rPr>
                        <a:t>ans </a:t>
                      </a:r>
                      <a:endParaRPr lang="fr-FR" sz="800" dirty="0">
                        <a:effectLst/>
                      </a:endParaRPr>
                    </a:p>
                    <a:p>
                      <a:pPr marL="457200">
                        <a:lnSpc>
                          <a:spcPct val="115000"/>
                        </a:lnSpc>
                        <a:spcAft>
                          <a:spcPts val="0"/>
                        </a:spcAft>
                      </a:pPr>
                      <a:r>
                        <a:rPr lang="fr-FR" sz="1100" dirty="0">
                          <a:effectLst/>
                        </a:rPr>
                        <a:t> </a:t>
                      </a:r>
                      <a:endParaRPr lang="fr-FR" sz="800" dirty="0">
                        <a:effectLst/>
                        <a:latin typeface="Calibri"/>
                        <a:ea typeface="Calibri"/>
                        <a:cs typeface="Arial"/>
                      </a:endParaRPr>
                    </a:p>
                  </a:txBody>
                  <a:tcPr marL="45936" marR="45936" marT="0" marB="0" anchor="ctr"/>
                </a:tc>
                <a:tc>
                  <a:txBody>
                    <a:bodyPr/>
                    <a:lstStyle/>
                    <a:p>
                      <a:pPr marL="265113" lvl="0" indent="-265113" algn="just" rtl="0">
                        <a:lnSpc>
                          <a:spcPct val="115000"/>
                        </a:lnSpc>
                        <a:spcAft>
                          <a:spcPts val="0"/>
                        </a:spcAft>
                        <a:buFont typeface="Symbol"/>
                        <a:buChar char=""/>
                      </a:pPr>
                      <a:r>
                        <a:rPr lang="fr-FR" sz="1100" dirty="0">
                          <a:effectLst/>
                        </a:rPr>
                        <a:t>Non prise en considération de la nécessité de développement des techniques de stimulation précoce</a:t>
                      </a:r>
                      <a:endParaRPr lang="fr-FR" sz="800" dirty="0">
                        <a:effectLst/>
                      </a:endParaRPr>
                    </a:p>
                    <a:p>
                      <a:pPr marL="265113" lvl="0" indent="-265113" algn="just">
                        <a:lnSpc>
                          <a:spcPct val="115000"/>
                        </a:lnSpc>
                        <a:spcAft>
                          <a:spcPts val="0"/>
                        </a:spcAft>
                        <a:buFont typeface="Symbol"/>
                        <a:buChar char=""/>
                      </a:pPr>
                      <a:r>
                        <a:rPr lang="fr-FR" sz="1100" dirty="0">
                          <a:effectLst/>
                        </a:rPr>
                        <a:t>Retard dans le développement cognitif et social des enfants</a:t>
                      </a:r>
                      <a:endParaRPr lang="fr-FR" sz="800" dirty="0">
                        <a:effectLst/>
                        <a:latin typeface="Calibri"/>
                        <a:ea typeface="Calibri"/>
                        <a:cs typeface="Arial"/>
                      </a:endParaRPr>
                    </a:p>
                  </a:txBody>
                  <a:tcPr marL="45936" marR="45936" marT="0" marB="0" anchor="ctr"/>
                </a:tc>
                <a:extLst>
                  <a:ext uri="{0D108BD9-81ED-4DB2-BD59-A6C34878D82A}">
                    <a16:rowId xmlns:a16="http://schemas.microsoft.com/office/drawing/2014/main" xmlns="" val="10005"/>
                  </a:ext>
                </a:extLst>
              </a:tr>
            </a:tbl>
          </a:graphicData>
        </a:graphic>
      </p:graphicFrame>
      <p:pic>
        <p:nvPicPr>
          <p:cNvPr id="4" name="Image 3"/>
          <p:cNvPicPr>
            <a:picLocks noChangeAspect="1"/>
          </p:cNvPicPr>
          <p:nvPr/>
        </p:nvPicPr>
        <p:blipFill rotWithShape="1">
          <a:blip r:embed="rId4" cstate="print">
            <a:extLst>
              <a:ext uri="{28A0092B-C50C-407E-A947-70E740481C1C}">
                <a14:useLocalDpi xmlns:a14="http://schemas.microsoft.com/office/drawing/2010/main" val="0"/>
              </a:ext>
            </a:extLst>
          </a:blip>
          <a:srcRect r="38568"/>
          <a:stretch/>
        </p:blipFill>
        <p:spPr>
          <a:xfrm>
            <a:off x="797" y="1835686"/>
            <a:ext cx="754779" cy="709209"/>
          </a:xfrm>
          <a:prstGeom prst="rect">
            <a:avLst/>
          </a:prstGeom>
        </p:spPr>
      </p:pic>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571751"/>
            <a:ext cx="769167" cy="576064"/>
          </a:xfrm>
          <a:prstGeom prst="rect">
            <a:avLst/>
          </a:prstGeom>
        </p:spPr>
      </p:pic>
      <p:pic>
        <p:nvPicPr>
          <p:cNvPr id="6" name="Image 5"/>
          <p:cNvPicPr>
            <a:picLocks noChangeAspect="1"/>
          </p:cNvPicPr>
          <p:nvPr/>
        </p:nvPicPr>
        <p:blipFill rotWithShape="1">
          <a:blip r:embed="rId6" cstate="print">
            <a:extLst>
              <a:ext uri="{28A0092B-C50C-407E-A947-70E740481C1C}">
                <a14:useLocalDpi xmlns:a14="http://schemas.microsoft.com/office/drawing/2010/main" val="0"/>
              </a:ext>
            </a:extLst>
          </a:blip>
          <a:srcRect l="8334"/>
          <a:stretch/>
        </p:blipFill>
        <p:spPr>
          <a:xfrm>
            <a:off x="-36512" y="3168801"/>
            <a:ext cx="792089" cy="771101"/>
          </a:xfrm>
          <a:prstGeom prst="rect">
            <a:avLst/>
          </a:prstGeom>
        </p:spPr>
      </p:pic>
      <p:pic>
        <p:nvPicPr>
          <p:cNvPr id="7" name="Image 6"/>
          <p:cNvPicPr>
            <a:picLocks noChangeAspect="1"/>
          </p:cNvPicPr>
          <p:nvPr/>
        </p:nvPicPr>
        <p:blipFill rotWithShape="1">
          <a:blip r:embed="rId7">
            <a:extLst>
              <a:ext uri="{28A0092B-C50C-407E-A947-70E740481C1C}">
                <a14:useLocalDpi xmlns:a14="http://schemas.microsoft.com/office/drawing/2010/main" val="0"/>
              </a:ext>
            </a:extLst>
          </a:blip>
          <a:srcRect l="37400"/>
          <a:stretch/>
        </p:blipFill>
        <p:spPr>
          <a:xfrm>
            <a:off x="-19121" y="3960889"/>
            <a:ext cx="788288" cy="549872"/>
          </a:xfrm>
          <a:prstGeom prst="rect">
            <a:avLst/>
          </a:prstGeom>
        </p:spPr>
      </p:pic>
      <p:pic>
        <p:nvPicPr>
          <p:cNvPr id="19" name="Image 18"/>
          <p:cNvPicPr>
            <a:picLocks noChangeAspect="1"/>
          </p:cNvPicPr>
          <p:nvPr/>
        </p:nvPicPr>
        <p:blipFill rotWithShape="1">
          <a:blip r:embed="rId8" cstate="print">
            <a:extLst>
              <a:ext uri="{28A0092B-C50C-407E-A947-70E740481C1C}">
                <a14:useLocalDpi xmlns:a14="http://schemas.microsoft.com/office/drawing/2010/main" val="0"/>
              </a:ext>
            </a:extLst>
          </a:blip>
          <a:srcRect l="10622"/>
          <a:stretch/>
        </p:blipFill>
        <p:spPr>
          <a:xfrm>
            <a:off x="-36513" y="4531747"/>
            <a:ext cx="792087" cy="532899"/>
          </a:xfrm>
          <a:prstGeom prst="rect">
            <a:avLst/>
          </a:prstGeom>
        </p:spPr>
      </p:pic>
      <p:sp>
        <p:nvSpPr>
          <p:cNvPr id="20" name="Rectangle 19"/>
          <p:cNvSpPr/>
          <p:nvPr/>
        </p:nvSpPr>
        <p:spPr>
          <a:xfrm>
            <a:off x="0" y="1635646"/>
            <a:ext cx="755574" cy="17905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27180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a:xfrm>
            <a:off x="180496" y="2889685"/>
            <a:ext cx="8784000" cy="19863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07504" y="2499742"/>
            <a:ext cx="2124000" cy="2304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Espace réservé pour une image  9"/>
          <p:cNvPicPr>
            <a:picLocks noGrp="1" noChangeAspect="1"/>
          </p:cNvPicPr>
          <p:nvPr>
            <p:ph type="pic" idx="12"/>
          </p:nvPr>
        </p:nvPicPr>
        <p:blipFill>
          <a:blip r:embed="rId5">
            <a:extLst>
              <a:ext uri="{28A0092B-C50C-407E-A947-70E740481C1C}">
                <a14:useLocalDpi xmlns:a14="http://schemas.microsoft.com/office/drawing/2010/main" val="0"/>
              </a:ext>
            </a:extLst>
          </a:blip>
          <a:srcRect t="16043" b="16043"/>
          <a:stretch>
            <a:fillRect/>
          </a:stretch>
        </p:blipFill>
        <p:spPr>
          <a:xfrm>
            <a:off x="107950" y="1058863"/>
            <a:ext cx="2122488" cy="1532216"/>
          </a:xfrm>
        </p:spPr>
      </p:pic>
      <p:pic>
        <p:nvPicPr>
          <p:cNvPr id="11" name="Espace réservé pour une image  10"/>
          <p:cNvPicPr>
            <a:picLocks noGrp="1" noChangeAspect="1"/>
          </p:cNvPicPr>
          <p:nvPr>
            <p:ph type="pic" idx="13"/>
          </p:nvPr>
        </p:nvPicPr>
        <p:blipFill>
          <a:blip r:embed="rId6" cstate="print">
            <a:extLst>
              <a:ext uri="{28A0092B-C50C-407E-A947-70E740481C1C}">
                <a14:useLocalDpi xmlns:a14="http://schemas.microsoft.com/office/drawing/2010/main" val="0"/>
              </a:ext>
            </a:extLst>
          </a:blip>
          <a:srcRect t="2820" b="2820"/>
          <a:stretch>
            <a:fillRect/>
          </a:stretch>
        </p:blipFill>
        <p:spPr>
          <a:xfrm>
            <a:off x="2327275" y="1058863"/>
            <a:ext cx="2160588" cy="1441450"/>
          </a:xfrm>
        </p:spPr>
      </p:pic>
      <p:pic>
        <p:nvPicPr>
          <p:cNvPr id="46" name="Espace réservé pour une image  45"/>
          <p:cNvPicPr>
            <a:picLocks noGrp="1" noChangeAspect="1"/>
          </p:cNvPicPr>
          <p:nvPr>
            <p:ph type="pic" idx="14"/>
          </p:nvPr>
        </p:nvPicPr>
        <p:blipFill>
          <a:blip r:embed="rId7">
            <a:extLst>
              <a:ext uri="{28A0092B-C50C-407E-A947-70E740481C1C}">
                <a14:useLocalDpi xmlns:a14="http://schemas.microsoft.com/office/drawing/2010/main" val="0"/>
              </a:ext>
            </a:extLst>
          </a:blip>
          <a:srcRect t="18752" b="18752"/>
          <a:stretch>
            <a:fillRect/>
          </a:stretch>
        </p:blipFill>
        <p:spPr>
          <a:xfrm>
            <a:off x="4656138" y="1081710"/>
            <a:ext cx="2188295" cy="1441450"/>
          </a:xfrm>
        </p:spPr>
      </p:pic>
      <p:pic>
        <p:nvPicPr>
          <p:cNvPr id="47" name="Espace réservé pour une image  46"/>
          <p:cNvPicPr>
            <a:picLocks noGrp="1" noChangeAspect="1"/>
          </p:cNvPicPr>
          <p:nvPr>
            <p:ph type="pic" idx="15"/>
          </p:nvPr>
        </p:nvPicPr>
        <p:blipFill rotWithShape="1">
          <a:blip r:embed="rId8">
            <a:extLst>
              <a:ext uri="{28A0092B-C50C-407E-A947-70E740481C1C}">
                <a14:useLocalDpi xmlns:a14="http://schemas.microsoft.com/office/drawing/2010/main" val="0"/>
              </a:ext>
            </a:extLst>
          </a:blip>
          <a:srcRect t="14845" r="3446" b="14845"/>
          <a:stretch/>
        </p:blipFill>
        <p:spPr>
          <a:xfrm>
            <a:off x="6948264" y="1058863"/>
            <a:ext cx="2088000" cy="1465263"/>
          </a:xfrm>
        </p:spPr>
      </p:pic>
      <p:grpSp>
        <p:nvGrpSpPr>
          <p:cNvPr id="16" name="Group 15"/>
          <p:cNvGrpSpPr/>
          <p:nvPr/>
        </p:nvGrpSpPr>
        <p:grpSpPr>
          <a:xfrm>
            <a:off x="106884" y="2571750"/>
            <a:ext cx="2121113" cy="2201203"/>
            <a:chOff x="251520" y="3350185"/>
            <a:chExt cx="1656183" cy="2201203"/>
          </a:xfrm>
        </p:grpSpPr>
        <p:sp>
          <p:nvSpPr>
            <p:cNvPr id="13" name="Text Placeholder 17"/>
            <p:cNvSpPr txBox="1">
              <a:spLocks/>
            </p:cNvSpPr>
            <p:nvPr/>
          </p:nvSpPr>
          <p:spPr>
            <a:xfrm>
              <a:off x="251520" y="3350185"/>
              <a:ext cx="1656183" cy="246087"/>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tx1">
                      <a:lumMod val="75000"/>
                      <a:lumOff val="25000"/>
                    </a:schemeClr>
                  </a:solidFill>
                  <a:cs typeface="Arial" pitchFamily="34" charset="0"/>
                </a:rPr>
                <a:t>Sensibilisation</a:t>
              </a:r>
            </a:p>
          </p:txBody>
        </p:sp>
        <p:sp>
          <p:nvSpPr>
            <p:cNvPr id="15" name="TextBox 14"/>
            <p:cNvSpPr txBox="1"/>
            <p:nvPr/>
          </p:nvSpPr>
          <p:spPr>
            <a:xfrm>
              <a:off x="251520" y="3612396"/>
              <a:ext cx="1656183" cy="1938992"/>
            </a:xfrm>
            <a:prstGeom prst="rect">
              <a:avLst/>
            </a:prstGeom>
            <a:noFill/>
          </p:spPr>
          <p:txBody>
            <a:bodyPr wrap="square" rtlCol="0">
              <a:spAutoFit/>
            </a:bodyPr>
            <a:lstStyle/>
            <a:p>
              <a:r>
                <a:rPr lang="fr-FR" altLang="ko-KR" sz="1200" dirty="0">
                  <a:solidFill>
                    <a:schemeClr val="tx1">
                      <a:lumMod val="75000"/>
                      <a:lumOff val="25000"/>
                    </a:schemeClr>
                  </a:solidFill>
                  <a:cs typeface="Arial" pitchFamily="34" charset="0"/>
                </a:rPr>
                <a:t>Il s’agit d’identifier des associations têtes de réseau actives dans le domaine de la sensibilisation (planification familiale, nutrition, …) qui vont assurer la maitrise d’ouvrage à travers un contrat programme avec le </a:t>
              </a:r>
              <a:r>
                <a:rPr lang="fr-FR" altLang="ko-KR" sz="1200" dirty="0" smtClean="0">
                  <a:solidFill>
                    <a:schemeClr val="tx1">
                      <a:lumMod val="75000"/>
                      <a:lumOff val="25000"/>
                    </a:schemeClr>
                  </a:solidFill>
                  <a:cs typeface="Arial" pitchFamily="34" charset="0"/>
                </a:rPr>
                <a:t>CRDH</a:t>
              </a:r>
              <a:endParaRPr lang="ko-KR" altLang="en-US" sz="1200" dirty="0">
                <a:solidFill>
                  <a:schemeClr val="tx1">
                    <a:lumMod val="75000"/>
                    <a:lumOff val="25000"/>
                  </a:schemeClr>
                </a:solidFill>
                <a:cs typeface="Arial" pitchFamily="34" charset="0"/>
              </a:endParaRPr>
            </a:p>
          </p:txBody>
        </p:sp>
      </p:grpSp>
      <p:pic>
        <p:nvPicPr>
          <p:cNvPr id="7" name="Image 6"/>
          <p:cNvPicPr>
            <a:picLocks noChangeAspect="1"/>
          </p:cNvPicPr>
          <p:nvPr/>
        </p:nvPicPr>
        <p:blipFill>
          <a:blip r:embed="rId9"/>
          <a:stretch>
            <a:fillRect/>
          </a:stretch>
        </p:blipFill>
        <p:spPr>
          <a:xfrm>
            <a:off x="-35248" y="-28514"/>
            <a:ext cx="9179248" cy="983713"/>
          </a:xfrm>
          <a:prstGeom prst="rect">
            <a:avLst/>
          </a:prstGeom>
        </p:spPr>
      </p:pic>
      <p:sp>
        <p:nvSpPr>
          <p:cNvPr id="32" name="Rectangle 31"/>
          <p:cNvSpPr/>
          <p:nvPr/>
        </p:nvSpPr>
        <p:spPr>
          <a:xfrm>
            <a:off x="2321946" y="2499582"/>
            <a:ext cx="2166214" cy="2327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p:cNvSpPr/>
          <p:nvPr/>
        </p:nvSpPr>
        <p:spPr>
          <a:xfrm>
            <a:off x="4654535" y="2522589"/>
            <a:ext cx="2189898" cy="2304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p:cNvSpPr/>
          <p:nvPr/>
        </p:nvSpPr>
        <p:spPr>
          <a:xfrm>
            <a:off x="6962229" y="2499742"/>
            <a:ext cx="2088000" cy="2304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7" name="Group 15"/>
          <p:cNvGrpSpPr/>
          <p:nvPr/>
        </p:nvGrpSpPr>
        <p:grpSpPr>
          <a:xfrm>
            <a:off x="2325154" y="2539689"/>
            <a:ext cx="2051043" cy="1616237"/>
            <a:chOff x="251520" y="3350185"/>
            <a:chExt cx="1656183" cy="1616237"/>
          </a:xfrm>
        </p:grpSpPr>
        <p:sp>
          <p:nvSpPr>
            <p:cNvPr id="38" name="Text Placeholder 17"/>
            <p:cNvSpPr txBox="1">
              <a:spLocks/>
            </p:cNvSpPr>
            <p:nvPr/>
          </p:nvSpPr>
          <p:spPr>
            <a:xfrm>
              <a:off x="251520" y="3350185"/>
              <a:ext cx="1656183" cy="246087"/>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tx1">
                      <a:lumMod val="75000"/>
                      <a:lumOff val="25000"/>
                    </a:schemeClr>
                  </a:solidFill>
                  <a:cs typeface="Arial" pitchFamily="34" charset="0"/>
                </a:rPr>
                <a:t>Formation</a:t>
              </a:r>
            </a:p>
          </p:txBody>
        </p:sp>
        <p:sp>
          <p:nvSpPr>
            <p:cNvPr id="39" name="TextBox 14"/>
            <p:cNvSpPr txBox="1"/>
            <p:nvPr/>
          </p:nvSpPr>
          <p:spPr>
            <a:xfrm>
              <a:off x="251520" y="3766093"/>
              <a:ext cx="1656183" cy="1200329"/>
            </a:xfrm>
            <a:prstGeom prst="rect">
              <a:avLst/>
            </a:prstGeom>
            <a:noFill/>
          </p:spPr>
          <p:txBody>
            <a:bodyPr wrap="square" rtlCol="0">
              <a:spAutoFit/>
            </a:bodyPr>
            <a:lstStyle/>
            <a:p>
              <a:r>
                <a:rPr lang="fr-FR" altLang="ko-KR" sz="1200" dirty="0">
                  <a:solidFill>
                    <a:schemeClr val="tx1">
                      <a:lumMod val="75000"/>
                      <a:lumOff val="25000"/>
                    </a:schemeClr>
                  </a:solidFill>
                  <a:cs typeface="Arial" pitchFamily="34" charset="0"/>
                </a:rPr>
                <a:t>Le plan de formation sera destiné aux personnes ressources aptes à assurer les séances de sensibilisation à la population bénéficiaire. </a:t>
              </a:r>
              <a:endParaRPr lang="ko-KR" altLang="en-US" sz="1200" dirty="0">
                <a:solidFill>
                  <a:schemeClr val="tx1">
                    <a:lumMod val="75000"/>
                    <a:lumOff val="25000"/>
                  </a:schemeClr>
                </a:solidFill>
                <a:cs typeface="Arial" pitchFamily="34" charset="0"/>
              </a:endParaRPr>
            </a:p>
          </p:txBody>
        </p:sp>
      </p:grpSp>
      <p:grpSp>
        <p:nvGrpSpPr>
          <p:cNvPr id="40" name="Group 15"/>
          <p:cNvGrpSpPr/>
          <p:nvPr/>
        </p:nvGrpSpPr>
        <p:grpSpPr>
          <a:xfrm>
            <a:off x="4632848" y="2591079"/>
            <a:ext cx="2211585" cy="2140911"/>
            <a:chOff x="197560" y="3401575"/>
            <a:chExt cx="1785818" cy="2140911"/>
          </a:xfrm>
        </p:grpSpPr>
        <p:sp>
          <p:nvSpPr>
            <p:cNvPr id="41" name="Text Placeholder 17"/>
            <p:cNvSpPr txBox="1">
              <a:spLocks/>
            </p:cNvSpPr>
            <p:nvPr/>
          </p:nvSpPr>
          <p:spPr>
            <a:xfrm>
              <a:off x="251520" y="3401575"/>
              <a:ext cx="1656183" cy="246087"/>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1200" b="1" dirty="0">
                  <a:solidFill>
                    <a:schemeClr val="tx1">
                      <a:lumMod val="75000"/>
                      <a:lumOff val="25000"/>
                    </a:schemeClr>
                  </a:solidFill>
                  <a:cs typeface="Arial" pitchFamily="34" charset="0"/>
                </a:rPr>
                <a:t>Création et mise à </a:t>
              </a:r>
              <a:r>
                <a:rPr lang="fr-FR" sz="1100" b="1" dirty="0">
                  <a:solidFill>
                    <a:schemeClr val="tx1">
                      <a:lumMod val="75000"/>
                      <a:lumOff val="25000"/>
                    </a:schemeClr>
                  </a:solidFill>
                  <a:cs typeface="Arial" pitchFamily="34" charset="0"/>
                </a:rPr>
                <a:t>niveau</a:t>
              </a:r>
              <a:r>
                <a:rPr lang="fr-FR" sz="1200" b="1" dirty="0">
                  <a:solidFill>
                    <a:schemeClr val="tx1">
                      <a:lumMod val="75000"/>
                      <a:lumOff val="25000"/>
                    </a:schemeClr>
                  </a:solidFill>
                  <a:cs typeface="Arial" pitchFamily="34" charset="0"/>
                </a:rPr>
                <a:t> des structures d’appui</a:t>
              </a:r>
              <a:endParaRPr lang="en-US" sz="1200" b="1" dirty="0">
                <a:solidFill>
                  <a:schemeClr val="tx1">
                    <a:lumMod val="75000"/>
                    <a:lumOff val="25000"/>
                  </a:schemeClr>
                </a:solidFill>
                <a:cs typeface="Arial" pitchFamily="34" charset="0"/>
              </a:endParaRPr>
            </a:p>
          </p:txBody>
        </p:sp>
        <p:sp>
          <p:nvSpPr>
            <p:cNvPr id="42" name="TextBox 14"/>
            <p:cNvSpPr txBox="1"/>
            <p:nvPr/>
          </p:nvSpPr>
          <p:spPr>
            <a:xfrm>
              <a:off x="197560" y="3788160"/>
              <a:ext cx="1785818" cy="1754326"/>
            </a:xfrm>
            <a:prstGeom prst="rect">
              <a:avLst/>
            </a:prstGeom>
            <a:noFill/>
          </p:spPr>
          <p:txBody>
            <a:bodyPr wrap="square" rtlCol="0">
              <a:spAutoFit/>
            </a:bodyPr>
            <a:lstStyle/>
            <a:p>
              <a:r>
                <a:rPr lang="fr-FR" altLang="ko-KR" sz="1200" dirty="0">
                  <a:solidFill>
                    <a:schemeClr val="tx1">
                      <a:lumMod val="75000"/>
                      <a:lumOff val="25000"/>
                    </a:schemeClr>
                  </a:solidFill>
                  <a:cs typeface="Arial" pitchFamily="34" charset="0"/>
                </a:rPr>
                <a:t>Elaboration d’un </a:t>
              </a:r>
              <a:r>
                <a:rPr lang="fr-FR" altLang="ko-KR" sz="1200" dirty="0" smtClean="0">
                  <a:solidFill>
                    <a:schemeClr val="tx1">
                      <a:lumMod val="75000"/>
                      <a:lumOff val="25000"/>
                    </a:schemeClr>
                  </a:solidFill>
                  <a:cs typeface="Arial" pitchFamily="34" charset="0"/>
                </a:rPr>
                <a:t>programme </a:t>
              </a:r>
              <a:r>
                <a:rPr lang="fr-FR" altLang="ko-KR" sz="1200" dirty="0">
                  <a:solidFill>
                    <a:schemeClr val="tx1">
                      <a:lumMod val="75000"/>
                      <a:lumOff val="25000"/>
                    </a:schemeClr>
                  </a:solidFill>
                  <a:cs typeface="Arial" pitchFamily="34" charset="0"/>
                </a:rPr>
                <a:t>de normalisation, de création et de mise à niveau des Dar Al Omouma existantes, et de réhabilitation des espaces de sensibilisation. D’autres types d’espaces sont à programmer tels que les unités kangourou et les unités de néonatologie</a:t>
              </a:r>
              <a:endParaRPr lang="ko-KR" altLang="en-US" sz="1200" dirty="0">
                <a:solidFill>
                  <a:schemeClr val="tx1">
                    <a:lumMod val="75000"/>
                    <a:lumOff val="25000"/>
                  </a:schemeClr>
                </a:solidFill>
                <a:cs typeface="Arial" pitchFamily="34" charset="0"/>
              </a:endParaRPr>
            </a:p>
          </p:txBody>
        </p:sp>
      </p:grpSp>
      <p:grpSp>
        <p:nvGrpSpPr>
          <p:cNvPr id="43" name="Group 15"/>
          <p:cNvGrpSpPr/>
          <p:nvPr/>
        </p:nvGrpSpPr>
        <p:grpSpPr>
          <a:xfrm>
            <a:off x="7035440" y="2506309"/>
            <a:ext cx="2051043" cy="1831871"/>
            <a:chOff x="251520" y="3350185"/>
            <a:chExt cx="1656183" cy="1831871"/>
          </a:xfrm>
        </p:grpSpPr>
        <p:sp>
          <p:nvSpPr>
            <p:cNvPr id="44" name="Text Placeholder 17"/>
            <p:cNvSpPr txBox="1">
              <a:spLocks/>
            </p:cNvSpPr>
            <p:nvPr/>
          </p:nvSpPr>
          <p:spPr>
            <a:xfrm>
              <a:off x="251520" y="3350185"/>
              <a:ext cx="1656183" cy="246087"/>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tx1">
                      <a:lumMod val="75000"/>
                      <a:lumOff val="25000"/>
                    </a:schemeClr>
                  </a:solidFill>
                  <a:cs typeface="Arial" pitchFamily="34" charset="0"/>
                </a:rPr>
                <a:t>Equipement</a:t>
              </a:r>
            </a:p>
          </p:txBody>
        </p:sp>
        <p:sp>
          <p:nvSpPr>
            <p:cNvPr id="45" name="TextBox 14"/>
            <p:cNvSpPr txBox="1"/>
            <p:nvPr/>
          </p:nvSpPr>
          <p:spPr>
            <a:xfrm>
              <a:off x="251520" y="3612396"/>
              <a:ext cx="1656183" cy="1569660"/>
            </a:xfrm>
            <a:prstGeom prst="rect">
              <a:avLst/>
            </a:prstGeom>
            <a:noFill/>
          </p:spPr>
          <p:txBody>
            <a:bodyPr wrap="square" rtlCol="0">
              <a:spAutoFit/>
            </a:bodyPr>
            <a:lstStyle/>
            <a:p>
              <a:pPr marL="171450" indent="-171450">
                <a:buFont typeface="Arial" panose="020B0604020202020204" pitchFamily="34" charset="0"/>
                <a:buChar char="•"/>
              </a:pPr>
              <a:r>
                <a:rPr lang="fr-FR" altLang="ko-KR" sz="1200" dirty="0">
                  <a:solidFill>
                    <a:schemeClr val="tx1">
                      <a:lumMod val="75000"/>
                      <a:lumOff val="25000"/>
                    </a:schemeClr>
                  </a:solidFill>
                  <a:cs typeface="Arial" pitchFamily="34" charset="0"/>
                </a:rPr>
                <a:t>Equipements audiovisuels/Communication/Médias </a:t>
              </a:r>
            </a:p>
            <a:p>
              <a:pPr marL="171450" indent="-171450">
                <a:buFont typeface="Arial" panose="020B0604020202020204" pitchFamily="34" charset="0"/>
                <a:buChar char="•"/>
              </a:pPr>
              <a:r>
                <a:rPr lang="fr-FR" altLang="ko-KR" sz="1200" dirty="0">
                  <a:solidFill>
                    <a:schemeClr val="tx1">
                      <a:lumMod val="75000"/>
                      <a:lumOff val="25000"/>
                    </a:schemeClr>
                  </a:solidFill>
                  <a:cs typeface="Arial" pitchFamily="34" charset="0"/>
                </a:rPr>
                <a:t>Equipement et petits matériels de dépistage </a:t>
              </a:r>
            </a:p>
            <a:p>
              <a:pPr marL="171450" indent="-171450">
                <a:buFont typeface="Arial" panose="020B0604020202020204" pitchFamily="34" charset="0"/>
                <a:buChar char="•"/>
              </a:pPr>
              <a:r>
                <a:rPr lang="fr-FR" altLang="ko-KR" sz="1200" dirty="0">
                  <a:solidFill>
                    <a:schemeClr val="tx1">
                      <a:lumMod val="75000"/>
                      <a:lumOff val="25000"/>
                    </a:schemeClr>
                  </a:solidFill>
                  <a:cs typeface="Arial" pitchFamily="34" charset="0"/>
                </a:rPr>
                <a:t>Equipement d’espaces pour crèches et garderies</a:t>
              </a:r>
            </a:p>
          </p:txBody>
        </p:sp>
      </p:grpSp>
    </p:spTree>
    <p:extLst>
      <p:ext uri="{BB962C8B-B14F-4D97-AF65-F5344CB8AC3E}">
        <p14:creationId xmlns:p14="http://schemas.microsoft.com/office/powerpoint/2010/main" val="42591881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500"/>
                                        <p:tgtEl>
                                          <p:spTgt spid="46"/>
                                        </p:tgtEl>
                                      </p:cBhvr>
                                    </p:animEffect>
                                  </p:childTnLst>
                                </p:cTn>
                              </p:par>
                              <p:par>
                                <p:cTn id="30" presetID="10" presetClass="entr" presetSubtype="0" fill="hold"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500"/>
                                        <p:tgtEl>
                                          <p:spTgt spid="47"/>
                                        </p:tgtEl>
                                      </p:cBhvr>
                                    </p:animEffect>
                                  </p:childTnLst>
                                </p:cTn>
                              </p:par>
                              <p:par>
                                <p:cTn id="41" presetID="10"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2" grpId="0" animBg="1"/>
      <p:bldP spid="34"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5"/>
          <p:cNvSpPr>
            <a:spLocks noGrp="1"/>
          </p:cNvSpPr>
          <p:nvPr>
            <p:ph type="title"/>
          </p:nvPr>
        </p:nvSpPr>
        <p:spPr>
          <a:xfrm>
            <a:off x="33051" y="0"/>
            <a:ext cx="9110949" cy="837282"/>
          </a:xfrm>
        </p:spPr>
        <p:txBody>
          <a:bodyPr/>
          <a:lstStyle/>
          <a:p>
            <a:r>
              <a:rPr lang="fr-FR" altLang="ko-KR" dirty="0">
                <a:solidFill>
                  <a:schemeClr val="accent2"/>
                </a:solidFill>
              </a:rPr>
              <a:t>Les relais communautaires</a:t>
            </a:r>
          </a:p>
        </p:txBody>
      </p:sp>
      <p:pic>
        <p:nvPicPr>
          <p:cNvPr id="33" name="Image 32"/>
          <p:cNvPicPr>
            <a:picLocks noChangeAspect="1"/>
          </p:cNvPicPr>
          <p:nvPr/>
        </p:nvPicPr>
        <p:blipFill rotWithShape="1">
          <a:blip r:embed="rId2">
            <a:extLst>
              <a:ext uri="{BEBA8EAE-BF5A-486C-A8C5-ECC9F3942E4B}">
                <a14:imgProps xmlns:a14="http://schemas.microsoft.com/office/drawing/2010/main">
                  <a14:imgLayer r:embed="rId3">
                    <a14:imgEffect>
                      <a14:backgroundRemoval t="0" b="100000" l="0" r="100000">
                        <a14:foregroundMark x1="65844" y1="18841" x2="65844" y2="18841"/>
                        <a14:foregroundMark x1="51029" y1="32367" x2="51029" y2="32367"/>
                        <a14:foregroundMark x1="37860" y1="57971" x2="37860" y2="57971"/>
                        <a14:foregroundMark x1="18930" y1="68599" x2="18930" y2="68599"/>
                        <a14:foregroundMark x1="8230" y1="78261" x2="8230" y2="78261"/>
                        <a14:backgroundMark x1="91770" y1="18357" x2="91770" y2="18357"/>
                        <a14:backgroundMark x1="86420" y1="75362" x2="86420" y2="75362"/>
                      </a14:backgroundRemoval>
                    </a14:imgEffect>
                  </a14:imgLayer>
                </a14:imgProps>
              </a:ext>
              <a:ext uri="{28A0092B-C50C-407E-A947-70E740481C1C}">
                <a14:useLocalDpi xmlns:a14="http://schemas.microsoft.com/office/drawing/2010/main" val="0"/>
              </a:ext>
            </a:extLst>
          </a:blip>
          <a:srcRect b="15548"/>
          <a:stretch/>
        </p:blipFill>
        <p:spPr>
          <a:xfrm>
            <a:off x="7119641" y="51470"/>
            <a:ext cx="1290705" cy="866414"/>
          </a:xfrm>
          <a:prstGeom prst="rect">
            <a:avLst/>
          </a:prstGeom>
        </p:spPr>
      </p:pic>
      <p:grpSp>
        <p:nvGrpSpPr>
          <p:cNvPr id="48" name="Group 25"/>
          <p:cNvGrpSpPr/>
          <p:nvPr/>
        </p:nvGrpSpPr>
        <p:grpSpPr>
          <a:xfrm>
            <a:off x="5102335" y="1388325"/>
            <a:ext cx="1571385" cy="493983"/>
            <a:chOff x="4932039" y="1388325"/>
            <a:chExt cx="1931425" cy="493983"/>
          </a:xfrm>
        </p:grpSpPr>
        <p:sp>
          <p:nvSpPr>
            <p:cNvPr id="49" name="TextBox 23"/>
            <p:cNvSpPr txBox="1"/>
            <p:nvPr/>
          </p:nvSpPr>
          <p:spPr>
            <a:xfrm>
              <a:off x="4932039" y="1388325"/>
              <a:ext cx="1931425" cy="307777"/>
            </a:xfrm>
            <a:prstGeom prst="rect">
              <a:avLst/>
            </a:prstGeom>
            <a:noFill/>
          </p:spPr>
          <p:txBody>
            <a:bodyPr wrap="square" rtlCol="0">
              <a:spAutoFit/>
            </a:bodyPr>
            <a:lstStyle/>
            <a:p>
              <a:r>
                <a:rPr lang="en-US" altLang="ko-KR" sz="1400" b="1" dirty="0">
                  <a:solidFill>
                    <a:prstClr val="white"/>
                  </a:solidFill>
                  <a:cs typeface="Arial" pitchFamily="34" charset="0"/>
                </a:rPr>
                <a:t>Add Text</a:t>
              </a:r>
              <a:endParaRPr lang="ko-KR" altLang="en-US" sz="1400" b="1" dirty="0">
                <a:solidFill>
                  <a:prstClr val="white"/>
                </a:solidFill>
                <a:cs typeface="Arial" pitchFamily="34" charset="0"/>
              </a:endParaRPr>
            </a:p>
          </p:txBody>
        </p:sp>
        <p:sp>
          <p:nvSpPr>
            <p:cNvPr id="50" name="TextBox 24"/>
            <p:cNvSpPr txBox="1"/>
            <p:nvPr/>
          </p:nvSpPr>
          <p:spPr>
            <a:xfrm>
              <a:off x="4932039" y="1605309"/>
              <a:ext cx="1931425" cy="276999"/>
            </a:xfrm>
            <a:prstGeom prst="rect">
              <a:avLst/>
            </a:prstGeom>
            <a:noFill/>
          </p:spPr>
          <p:txBody>
            <a:bodyPr wrap="square" rtlCol="0">
              <a:spAutoFit/>
            </a:bodyPr>
            <a:lstStyle/>
            <a:p>
              <a:r>
                <a:rPr lang="en-US" altLang="ko-KR" sz="1200" dirty="0">
                  <a:solidFill>
                    <a:prstClr val="white"/>
                  </a:solidFill>
                  <a:cs typeface="Arial" pitchFamily="34" charset="0"/>
                </a:rPr>
                <a:t>Simple PowerPoint</a:t>
              </a:r>
              <a:endParaRPr lang="ko-KR" altLang="en-US" sz="1200" dirty="0">
                <a:solidFill>
                  <a:prstClr val="white"/>
                </a:solidFill>
                <a:cs typeface="Arial" pitchFamily="34" charset="0"/>
              </a:endParaRPr>
            </a:p>
          </p:txBody>
        </p:sp>
      </p:grpSp>
      <p:sp>
        <p:nvSpPr>
          <p:cNvPr id="9" name="Forme libre 8"/>
          <p:cNvSpPr/>
          <p:nvPr/>
        </p:nvSpPr>
        <p:spPr>
          <a:xfrm>
            <a:off x="197260" y="1001410"/>
            <a:ext cx="8856984" cy="1216800"/>
          </a:xfrm>
          <a:custGeom>
            <a:avLst/>
            <a:gdLst>
              <a:gd name="connsiteX0" fmla="*/ 0 w 8856984"/>
              <a:gd name="connsiteY0" fmla="*/ 202804 h 1216800"/>
              <a:gd name="connsiteX1" fmla="*/ 202804 w 8856984"/>
              <a:gd name="connsiteY1" fmla="*/ 0 h 1216800"/>
              <a:gd name="connsiteX2" fmla="*/ 8654180 w 8856984"/>
              <a:gd name="connsiteY2" fmla="*/ 0 h 1216800"/>
              <a:gd name="connsiteX3" fmla="*/ 8856984 w 8856984"/>
              <a:gd name="connsiteY3" fmla="*/ 202804 h 1216800"/>
              <a:gd name="connsiteX4" fmla="*/ 8856984 w 8856984"/>
              <a:gd name="connsiteY4" fmla="*/ 1013996 h 1216800"/>
              <a:gd name="connsiteX5" fmla="*/ 8654180 w 8856984"/>
              <a:gd name="connsiteY5" fmla="*/ 1216800 h 1216800"/>
              <a:gd name="connsiteX6" fmla="*/ 202804 w 8856984"/>
              <a:gd name="connsiteY6" fmla="*/ 1216800 h 1216800"/>
              <a:gd name="connsiteX7" fmla="*/ 0 w 8856984"/>
              <a:gd name="connsiteY7" fmla="*/ 1013996 h 1216800"/>
              <a:gd name="connsiteX8" fmla="*/ 0 w 8856984"/>
              <a:gd name="connsiteY8" fmla="*/ 20280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56984" h="1216800">
                <a:moveTo>
                  <a:pt x="0" y="202804"/>
                </a:moveTo>
                <a:cubicBezTo>
                  <a:pt x="0" y="90798"/>
                  <a:pt x="90798" y="0"/>
                  <a:pt x="202804" y="0"/>
                </a:cubicBezTo>
                <a:lnTo>
                  <a:pt x="8654180" y="0"/>
                </a:lnTo>
                <a:cubicBezTo>
                  <a:pt x="8766186" y="0"/>
                  <a:pt x="8856984" y="90798"/>
                  <a:pt x="8856984" y="202804"/>
                </a:cubicBezTo>
                <a:lnTo>
                  <a:pt x="8856984" y="1013996"/>
                </a:lnTo>
                <a:cubicBezTo>
                  <a:pt x="8856984" y="1126002"/>
                  <a:pt x="8766186" y="1216800"/>
                  <a:pt x="8654180" y="1216800"/>
                </a:cubicBezTo>
                <a:lnTo>
                  <a:pt x="202804" y="1216800"/>
                </a:lnTo>
                <a:cubicBezTo>
                  <a:pt x="90798" y="1216800"/>
                  <a:pt x="0" y="1126002"/>
                  <a:pt x="0" y="1013996"/>
                </a:cubicBezTo>
                <a:lnTo>
                  <a:pt x="0" y="202804"/>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0359" tIns="120359" rIns="120359" bIns="120359" numCol="1" spcCol="1270" anchor="ctr" anchorCtr="0">
            <a:noAutofit/>
          </a:bodyPr>
          <a:lstStyle/>
          <a:p>
            <a:pPr lvl="0" algn="l" defTabSz="711200">
              <a:lnSpc>
                <a:spcPct val="90000"/>
              </a:lnSpc>
              <a:spcBef>
                <a:spcPct val="0"/>
              </a:spcBef>
              <a:spcAft>
                <a:spcPct val="35000"/>
              </a:spcAft>
            </a:pPr>
            <a:r>
              <a:rPr lang="fr-FR" sz="1600" kern="1200" dirty="0" smtClean="0"/>
              <a:t>Les ressources humaines nécessaires à la sensibilisation seront mobilisées par les associations têtes de réseaux à travers des contrats programmes signés avec le Ministère de la santé et le CRDH de chaque région.</a:t>
            </a:r>
          </a:p>
        </p:txBody>
      </p:sp>
      <p:sp>
        <p:nvSpPr>
          <p:cNvPr id="10" name="Forme libre 9"/>
          <p:cNvSpPr/>
          <p:nvPr/>
        </p:nvSpPr>
        <p:spPr>
          <a:xfrm>
            <a:off x="197260" y="2405411"/>
            <a:ext cx="8856984" cy="1216800"/>
          </a:xfrm>
          <a:custGeom>
            <a:avLst/>
            <a:gdLst>
              <a:gd name="connsiteX0" fmla="*/ 0 w 8856984"/>
              <a:gd name="connsiteY0" fmla="*/ 202804 h 1216800"/>
              <a:gd name="connsiteX1" fmla="*/ 202804 w 8856984"/>
              <a:gd name="connsiteY1" fmla="*/ 0 h 1216800"/>
              <a:gd name="connsiteX2" fmla="*/ 8654180 w 8856984"/>
              <a:gd name="connsiteY2" fmla="*/ 0 h 1216800"/>
              <a:gd name="connsiteX3" fmla="*/ 8856984 w 8856984"/>
              <a:gd name="connsiteY3" fmla="*/ 202804 h 1216800"/>
              <a:gd name="connsiteX4" fmla="*/ 8856984 w 8856984"/>
              <a:gd name="connsiteY4" fmla="*/ 1013996 h 1216800"/>
              <a:gd name="connsiteX5" fmla="*/ 8654180 w 8856984"/>
              <a:gd name="connsiteY5" fmla="*/ 1216800 h 1216800"/>
              <a:gd name="connsiteX6" fmla="*/ 202804 w 8856984"/>
              <a:gd name="connsiteY6" fmla="*/ 1216800 h 1216800"/>
              <a:gd name="connsiteX7" fmla="*/ 0 w 8856984"/>
              <a:gd name="connsiteY7" fmla="*/ 1013996 h 1216800"/>
              <a:gd name="connsiteX8" fmla="*/ 0 w 8856984"/>
              <a:gd name="connsiteY8" fmla="*/ 20280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56984" h="1216800">
                <a:moveTo>
                  <a:pt x="0" y="202804"/>
                </a:moveTo>
                <a:cubicBezTo>
                  <a:pt x="0" y="90798"/>
                  <a:pt x="90798" y="0"/>
                  <a:pt x="202804" y="0"/>
                </a:cubicBezTo>
                <a:lnTo>
                  <a:pt x="8654180" y="0"/>
                </a:lnTo>
                <a:cubicBezTo>
                  <a:pt x="8766186" y="0"/>
                  <a:pt x="8856984" y="90798"/>
                  <a:pt x="8856984" y="202804"/>
                </a:cubicBezTo>
                <a:lnTo>
                  <a:pt x="8856984" y="1013996"/>
                </a:lnTo>
                <a:cubicBezTo>
                  <a:pt x="8856984" y="1126002"/>
                  <a:pt x="8766186" y="1216800"/>
                  <a:pt x="8654180" y="1216800"/>
                </a:cubicBezTo>
                <a:lnTo>
                  <a:pt x="202804" y="1216800"/>
                </a:lnTo>
                <a:cubicBezTo>
                  <a:pt x="90798" y="1216800"/>
                  <a:pt x="0" y="1126002"/>
                  <a:pt x="0" y="1013996"/>
                </a:cubicBezTo>
                <a:lnTo>
                  <a:pt x="0" y="202804"/>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0359" tIns="120359" rIns="120359" bIns="120359" numCol="1" spcCol="1270" anchor="ctr" anchorCtr="0">
            <a:noAutofit/>
          </a:bodyPr>
          <a:lstStyle/>
          <a:p>
            <a:pPr lvl="0" algn="l" defTabSz="711200">
              <a:lnSpc>
                <a:spcPct val="90000"/>
              </a:lnSpc>
              <a:spcBef>
                <a:spcPct val="0"/>
              </a:spcBef>
              <a:spcAft>
                <a:spcPct val="35000"/>
              </a:spcAft>
            </a:pPr>
            <a:r>
              <a:rPr lang="fr-FR" sz="1600" kern="1200" smtClean="0"/>
              <a:t>Leur </a:t>
            </a:r>
            <a:r>
              <a:rPr lang="fr-FR" sz="1600" kern="1200" dirty="0" smtClean="0"/>
              <a:t>nombre varie en fonction de la population cible, des zones concernées, et du type de communication à utiliser. </a:t>
            </a:r>
          </a:p>
        </p:txBody>
      </p:sp>
      <p:sp>
        <p:nvSpPr>
          <p:cNvPr id="11" name="Forme libre 10"/>
          <p:cNvSpPr/>
          <p:nvPr/>
        </p:nvSpPr>
        <p:spPr>
          <a:xfrm>
            <a:off x="197260" y="3809411"/>
            <a:ext cx="8856984" cy="1216800"/>
          </a:xfrm>
          <a:custGeom>
            <a:avLst/>
            <a:gdLst>
              <a:gd name="connsiteX0" fmla="*/ 0 w 8856984"/>
              <a:gd name="connsiteY0" fmla="*/ 202804 h 1216800"/>
              <a:gd name="connsiteX1" fmla="*/ 202804 w 8856984"/>
              <a:gd name="connsiteY1" fmla="*/ 0 h 1216800"/>
              <a:gd name="connsiteX2" fmla="*/ 8654180 w 8856984"/>
              <a:gd name="connsiteY2" fmla="*/ 0 h 1216800"/>
              <a:gd name="connsiteX3" fmla="*/ 8856984 w 8856984"/>
              <a:gd name="connsiteY3" fmla="*/ 202804 h 1216800"/>
              <a:gd name="connsiteX4" fmla="*/ 8856984 w 8856984"/>
              <a:gd name="connsiteY4" fmla="*/ 1013996 h 1216800"/>
              <a:gd name="connsiteX5" fmla="*/ 8654180 w 8856984"/>
              <a:gd name="connsiteY5" fmla="*/ 1216800 h 1216800"/>
              <a:gd name="connsiteX6" fmla="*/ 202804 w 8856984"/>
              <a:gd name="connsiteY6" fmla="*/ 1216800 h 1216800"/>
              <a:gd name="connsiteX7" fmla="*/ 0 w 8856984"/>
              <a:gd name="connsiteY7" fmla="*/ 1013996 h 1216800"/>
              <a:gd name="connsiteX8" fmla="*/ 0 w 8856984"/>
              <a:gd name="connsiteY8" fmla="*/ 20280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56984" h="1216800">
                <a:moveTo>
                  <a:pt x="0" y="202804"/>
                </a:moveTo>
                <a:cubicBezTo>
                  <a:pt x="0" y="90798"/>
                  <a:pt x="90798" y="0"/>
                  <a:pt x="202804" y="0"/>
                </a:cubicBezTo>
                <a:lnTo>
                  <a:pt x="8654180" y="0"/>
                </a:lnTo>
                <a:cubicBezTo>
                  <a:pt x="8766186" y="0"/>
                  <a:pt x="8856984" y="90798"/>
                  <a:pt x="8856984" y="202804"/>
                </a:cubicBezTo>
                <a:lnTo>
                  <a:pt x="8856984" y="1013996"/>
                </a:lnTo>
                <a:cubicBezTo>
                  <a:pt x="8856984" y="1126002"/>
                  <a:pt x="8766186" y="1216800"/>
                  <a:pt x="8654180" y="1216800"/>
                </a:cubicBezTo>
                <a:lnTo>
                  <a:pt x="202804" y="1216800"/>
                </a:lnTo>
                <a:cubicBezTo>
                  <a:pt x="90798" y="1216800"/>
                  <a:pt x="0" y="1126002"/>
                  <a:pt x="0" y="1013996"/>
                </a:cubicBezTo>
                <a:lnTo>
                  <a:pt x="0" y="202804"/>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0359" tIns="120359" rIns="120359" bIns="120359" numCol="1" spcCol="1270" anchor="ctr" anchorCtr="0">
            <a:noAutofit/>
          </a:bodyPr>
          <a:lstStyle/>
          <a:p>
            <a:pPr lvl="0" algn="l" defTabSz="711200">
              <a:lnSpc>
                <a:spcPct val="90000"/>
              </a:lnSpc>
              <a:spcBef>
                <a:spcPct val="0"/>
              </a:spcBef>
              <a:spcAft>
                <a:spcPct val="35000"/>
              </a:spcAft>
            </a:pPr>
            <a:r>
              <a:rPr lang="fr-FR" sz="1600" kern="1200" smtClean="0"/>
              <a:t>S’agissant </a:t>
            </a:r>
            <a:r>
              <a:rPr lang="fr-FR" sz="1600" kern="1200" dirty="0" smtClean="0"/>
              <a:t>de volet formation, le Ministère de la Santé est le seul habilité à mobiliser les formateurs, ainsi que le contenu des formations. </a:t>
            </a:r>
            <a:endParaRPr lang="fr-FR" sz="1600" kern="1200" dirty="0"/>
          </a:p>
        </p:txBody>
      </p:sp>
    </p:spTree>
    <p:extLst>
      <p:ext uri="{BB962C8B-B14F-4D97-AF65-F5344CB8AC3E}">
        <p14:creationId xmlns:p14="http://schemas.microsoft.com/office/powerpoint/2010/main" val="65163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5"/>
          <p:cNvSpPr>
            <a:spLocks noGrp="1"/>
          </p:cNvSpPr>
          <p:nvPr>
            <p:ph type="title"/>
          </p:nvPr>
        </p:nvSpPr>
        <p:spPr>
          <a:xfrm>
            <a:off x="107504" y="0"/>
            <a:ext cx="9036496" cy="884466"/>
          </a:xfrm>
        </p:spPr>
        <p:txBody>
          <a:bodyPr/>
          <a:lstStyle/>
          <a:p>
            <a:r>
              <a:rPr lang="fr-FR" altLang="ko-KR" dirty="0" smtClean="0">
                <a:solidFill>
                  <a:schemeClr val="accent2"/>
                </a:solidFill>
              </a:rPr>
              <a:t>5. Indicateurs </a:t>
            </a:r>
            <a:endParaRPr lang="fr-FR" altLang="ko-KR" dirty="0">
              <a:solidFill>
                <a:schemeClr val="accent2"/>
              </a:solidFill>
            </a:endParaRPr>
          </a:p>
        </p:txBody>
      </p:sp>
      <p:pic>
        <p:nvPicPr>
          <p:cNvPr id="33" name="Image 32"/>
          <p:cNvPicPr>
            <a:picLocks noChangeAspect="1"/>
          </p:cNvPicPr>
          <p:nvPr/>
        </p:nvPicPr>
        <p:blipFill rotWithShape="1">
          <a:blip r:embed="rId2">
            <a:extLst>
              <a:ext uri="{BEBA8EAE-BF5A-486C-A8C5-ECC9F3942E4B}">
                <a14:imgProps xmlns:a14="http://schemas.microsoft.com/office/drawing/2010/main">
                  <a14:imgLayer r:embed="rId3">
                    <a14:imgEffect>
                      <a14:backgroundRemoval t="0" b="100000" l="0" r="100000">
                        <a14:foregroundMark x1="65844" y1="18841" x2="65844" y2="18841"/>
                        <a14:foregroundMark x1="51029" y1="32367" x2="51029" y2="32367"/>
                        <a14:foregroundMark x1="37860" y1="57971" x2="37860" y2="57971"/>
                        <a14:foregroundMark x1="18930" y1="68599" x2="18930" y2="68599"/>
                        <a14:foregroundMark x1="8230" y1="78261" x2="8230" y2="78261"/>
                        <a14:backgroundMark x1="91770" y1="18357" x2="91770" y2="18357"/>
                        <a14:backgroundMark x1="86420" y1="75362" x2="86420" y2="75362"/>
                      </a14:backgroundRemoval>
                    </a14:imgEffect>
                  </a14:imgLayer>
                </a14:imgProps>
              </a:ext>
              <a:ext uri="{28A0092B-C50C-407E-A947-70E740481C1C}">
                <a14:useLocalDpi xmlns:a14="http://schemas.microsoft.com/office/drawing/2010/main" val="0"/>
              </a:ext>
            </a:extLst>
          </a:blip>
          <a:srcRect b="15548"/>
          <a:stretch/>
        </p:blipFill>
        <p:spPr>
          <a:xfrm>
            <a:off x="7119641" y="51470"/>
            <a:ext cx="1290705" cy="866414"/>
          </a:xfrm>
          <a:prstGeom prst="rect">
            <a:avLst/>
          </a:prstGeom>
        </p:spPr>
      </p:pic>
      <p:grpSp>
        <p:nvGrpSpPr>
          <p:cNvPr id="48" name="Group 25"/>
          <p:cNvGrpSpPr/>
          <p:nvPr/>
        </p:nvGrpSpPr>
        <p:grpSpPr>
          <a:xfrm>
            <a:off x="5102335" y="1388325"/>
            <a:ext cx="1571385" cy="493983"/>
            <a:chOff x="4932039" y="1388325"/>
            <a:chExt cx="1931425" cy="493983"/>
          </a:xfrm>
        </p:grpSpPr>
        <p:sp>
          <p:nvSpPr>
            <p:cNvPr id="49" name="TextBox 23"/>
            <p:cNvSpPr txBox="1"/>
            <p:nvPr/>
          </p:nvSpPr>
          <p:spPr>
            <a:xfrm>
              <a:off x="4932039" y="1388325"/>
              <a:ext cx="1931425" cy="307777"/>
            </a:xfrm>
            <a:prstGeom prst="rect">
              <a:avLst/>
            </a:prstGeom>
            <a:noFill/>
          </p:spPr>
          <p:txBody>
            <a:bodyPr wrap="square" rtlCol="0">
              <a:spAutoFit/>
            </a:bodyPr>
            <a:lstStyle/>
            <a:p>
              <a:r>
                <a:rPr lang="en-US" altLang="ko-KR" sz="1400" b="1" dirty="0">
                  <a:solidFill>
                    <a:prstClr val="white"/>
                  </a:solidFill>
                  <a:cs typeface="Arial" pitchFamily="34" charset="0"/>
                </a:rPr>
                <a:t>Add Text</a:t>
              </a:r>
              <a:endParaRPr lang="ko-KR" altLang="en-US" sz="1400" b="1" dirty="0">
                <a:solidFill>
                  <a:prstClr val="white"/>
                </a:solidFill>
                <a:cs typeface="Arial" pitchFamily="34" charset="0"/>
              </a:endParaRPr>
            </a:p>
          </p:txBody>
        </p:sp>
        <p:sp>
          <p:nvSpPr>
            <p:cNvPr id="50" name="TextBox 24"/>
            <p:cNvSpPr txBox="1"/>
            <p:nvPr/>
          </p:nvSpPr>
          <p:spPr>
            <a:xfrm>
              <a:off x="4932039" y="1605309"/>
              <a:ext cx="1931425" cy="276999"/>
            </a:xfrm>
            <a:prstGeom prst="rect">
              <a:avLst/>
            </a:prstGeom>
            <a:noFill/>
          </p:spPr>
          <p:txBody>
            <a:bodyPr wrap="square" rtlCol="0">
              <a:spAutoFit/>
            </a:bodyPr>
            <a:lstStyle/>
            <a:p>
              <a:r>
                <a:rPr lang="en-US" altLang="ko-KR" sz="1200" dirty="0">
                  <a:solidFill>
                    <a:prstClr val="white"/>
                  </a:solidFill>
                  <a:cs typeface="Arial" pitchFamily="34" charset="0"/>
                </a:rPr>
                <a:t>Simple PowerPoint</a:t>
              </a:r>
              <a:endParaRPr lang="ko-KR" altLang="en-US" sz="1200" dirty="0">
                <a:solidFill>
                  <a:prstClr val="white"/>
                </a:solidFill>
                <a:cs typeface="Arial" pitchFamily="34" charset="0"/>
              </a:endParaRPr>
            </a:p>
          </p:txBody>
        </p:sp>
      </p:grpSp>
      <p:sp>
        <p:nvSpPr>
          <p:cNvPr id="9" name="Rectangle 2"/>
          <p:cNvSpPr>
            <a:spLocks noChangeArrowheads="1"/>
          </p:cNvSpPr>
          <p:nvPr/>
        </p:nvSpPr>
        <p:spPr bwMode="auto">
          <a:xfrm>
            <a:off x="197495" y="953064"/>
            <a:ext cx="8856514" cy="807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79" tIns="34289" rIns="68579" bIns="34289"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685783" latinLnBrk="0"/>
            <a:r>
              <a:rPr lang="fr-FR" altLang="fr-FR" sz="1600" b="1" dirty="0">
                <a:solidFill>
                  <a:prstClr val="black"/>
                </a:solidFill>
                <a:latin typeface="Times New Roman" pitchFamily="18" charset="0"/>
                <a:ea typeface="Calibri" pitchFamily="34" charset="0"/>
                <a:cs typeface="Times New Roman" pitchFamily="18" charset="0"/>
              </a:rPr>
              <a:t>Pour mesurer l</a:t>
            </a:r>
            <a:r>
              <a:rPr lang="fr-FR" altLang="fr-FR" sz="1600" b="1" dirty="0">
                <a:solidFill>
                  <a:prstClr val="black"/>
                </a:solidFill>
                <a:latin typeface="Calibri"/>
                <a:ea typeface="Calibri" pitchFamily="34" charset="0"/>
                <a:cs typeface="Times New Roman" pitchFamily="18" charset="0"/>
              </a:rPr>
              <a:t>’</a:t>
            </a:r>
            <a:r>
              <a:rPr lang="fr-FR" altLang="fr-FR" sz="1600" b="1" dirty="0">
                <a:solidFill>
                  <a:prstClr val="black"/>
                </a:solidFill>
                <a:latin typeface="Times New Roman" pitchFamily="18" charset="0"/>
                <a:ea typeface="Calibri" pitchFamily="34" charset="0"/>
                <a:cs typeface="Times New Roman" pitchFamily="18" charset="0"/>
              </a:rPr>
              <a:t>efficacit</a:t>
            </a:r>
            <a:r>
              <a:rPr lang="fr-FR" altLang="fr-FR" sz="1600" b="1" dirty="0">
                <a:solidFill>
                  <a:prstClr val="black"/>
                </a:solidFill>
                <a:latin typeface="Calibri"/>
                <a:ea typeface="Calibri" pitchFamily="34" charset="0"/>
                <a:cs typeface="Times New Roman" pitchFamily="18" charset="0"/>
              </a:rPr>
              <a:t>é</a:t>
            </a:r>
            <a:r>
              <a:rPr lang="fr-FR" altLang="fr-FR" sz="1600" b="1" dirty="0">
                <a:solidFill>
                  <a:prstClr val="black"/>
                </a:solidFill>
                <a:latin typeface="Times New Roman" pitchFamily="18" charset="0"/>
                <a:ea typeface="Calibri" pitchFamily="34" charset="0"/>
                <a:cs typeface="Times New Roman" pitchFamily="18" charset="0"/>
              </a:rPr>
              <a:t> des actions INDH, des indicateurs de suivi et de r</a:t>
            </a:r>
            <a:r>
              <a:rPr lang="fr-FR" altLang="fr-FR" sz="1600" b="1" dirty="0">
                <a:solidFill>
                  <a:prstClr val="black"/>
                </a:solidFill>
                <a:latin typeface="Calibri"/>
                <a:ea typeface="Calibri" pitchFamily="34" charset="0"/>
                <a:cs typeface="Times New Roman" pitchFamily="18" charset="0"/>
              </a:rPr>
              <a:t>é</a:t>
            </a:r>
            <a:r>
              <a:rPr lang="fr-FR" altLang="fr-FR" sz="1600" b="1" dirty="0">
                <a:solidFill>
                  <a:prstClr val="black"/>
                </a:solidFill>
                <a:latin typeface="Times New Roman" pitchFamily="18" charset="0"/>
                <a:ea typeface="Calibri" pitchFamily="34" charset="0"/>
                <a:cs typeface="Times New Roman" pitchFamily="18" charset="0"/>
              </a:rPr>
              <a:t>sultat sont adopt</a:t>
            </a:r>
            <a:r>
              <a:rPr lang="fr-FR" altLang="fr-FR" sz="1600" b="1" dirty="0">
                <a:solidFill>
                  <a:prstClr val="black"/>
                </a:solidFill>
                <a:latin typeface="Calibri"/>
                <a:ea typeface="Calibri" pitchFamily="34" charset="0"/>
                <a:cs typeface="Times New Roman" pitchFamily="18" charset="0"/>
              </a:rPr>
              <a:t>é</a:t>
            </a:r>
            <a:r>
              <a:rPr lang="fr-FR" altLang="fr-FR" sz="1600" b="1" dirty="0">
                <a:solidFill>
                  <a:prstClr val="black"/>
                </a:solidFill>
                <a:latin typeface="Times New Roman" pitchFamily="18" charset="0"/>
                <a:ea typeface="Calibri" pitchFamily="34" charset="0"/>
                <a:cs typeface="Times New Roman" pitchFamily="18" charset="0"/>
              </a:rPr>
              <a:t>s, tels que</a:t>
            </a:r>
            <a:r>
              <a:rPr lang="fr-FR" altLang="fr-FR" sz="1600" b="1" dirty="0">
                <a:solidFill>
                  <a:prstClr val="black"/>
                </a:solidFill>
                <a:latin typeface="Calibri"/>
                <a:ea typeface="Calibri" pitchFamily="34" charset="0"/>
                <a:cs typeface="Times New Roman" pitchFamily="18" charset="0"/>
              </a:rPr>
              <a:t> </a:t>
            </a:r>
            <a:r>
              <a:rPr lang="fr-FR" altLang="fr-FR" sz="1600" b="1" dirty="0">
                <a:solidFill>
                  <a:prstClr val="black"/>
                </a:solidFill>
                <a:latin typeface="Times New Roman" pitchFamily="18" charset="0"/>
                <a:ea typeface="Calibri" pitchFamily="34" charset="0"/>
                <a:cs typeface="Times New Roman" pitchFamily="18" charset="0"/>
              </a:rPr>
              <a:t>:</a:t>
            </a:r>
            <a:endParaRPr lang="fr-FR" altLang="fr-FR" sz="1600" b="1" dirty="0">
              <a:solidFill>
                <a:prstClr val="black"/>
              </a:solidFill>
            </a:endParaRPr>
          </a:p>
          <a:p>
            <a:pPr defTabSz="685783" eaLnBrk="0" latinLnBrk="0" hangingPunct="0"/>
            <a:endParaRPr lang="fr-FR" altLang="fr-FR" sz="1600" b="1" dirty="0">
              <a:solidFill>
                <a:prstClr val="black"/>
              </a:solidFill>
            </a:endParaRPr>
          </a:p>
        </p:txBody>
      </p:sp>
      <p:graphicFrame>
        <p:nvGraphicFramePr>
          <p:cNvPr id="10" name="Tableau 9"/>
          <p:cNvGraphicFramePr>
            <a:graphicFrameLocks noGrp="1"/>
          </p:cNvGraphicFramePr>
          <p:nvPr>
            <p:extLst>
              <p:ext uri="{D42A27DB-BD31-4B8C-83A1-F6EECF244321}">
                <p14:modId xmlns:p14="http://schemas.microsoft.com/office/powerpoint/2010/main" val="3142927372"/>
              </p:ext>
            </p:extLst>
          </p:nvPr>
        </p:nvGraphicFramePr>
        <p:xfrm>
          <a:off x="197495" y="1605309"/>
          <a:ext cx="8622978" cy="3395603"/>
        </p:xfrm>
        <a:graphic>
          <a:graphicData uri="http://schemas.openxmlformats.org/drawingml/2006/table">
            <a:tbl>
              <a:tblPr firstRow="1" firstCol="1" bandRow="1">
                <a:tableStyleId>{5A111915-BE36-4E01-A7E5-04B1672EAD32}</a:tableStyleId>
              </a:tblPr>
              <a:tblGrid>
                <a:gridCol w="4311489">
                  <a:extLst>
                    <a:ext uri="{9D8B030D-6E8A-4147-A177-3AD203B41FA5}">
                      <a16:colId xmlns:a16="http://schemas.microsoft.com/office/drawing/2014/main" xmlns="" val="20000"/>
                    </a:ext>
                  </a:extLst>
                </a:gridCol>
                <a:gridCol w="4311489">
                  <a:extLst>
                    <a:ext uri="{9D8B030D-6E8A-4147-A177-3AD203B41FA5}">
                      <a16:colId xmlns:a16="http://schemas.microsoft.com/office/drawing/2014/main" xmlns="" val="20001"/>
                    </a:ext>
                  </a:extLst>
                </a:gridCol>
              </a:tblGrid>
              <a:tr h="329124">
                <a:tc>
                  <a:txBody>
                    <a:bodyPr/>
                    <a:lstStyle/>
                    <a:p>
                      <a:pPr algn="ctr">
                        <a:lnSpc>
                          <a:spcPct val="115000"/>
                        </a:lnSpc>
                        <a:spcAft>
                          <a:spcPts val="0"/>
                        </a:spcAft>
                      </a:pPr>
                      <a:r>
                        <a:rPr lang="fr-FR" sz="1600">
                          <a:effectLst/>
                        </a:rPr>
                        <a:t>Indicateurs de suivi</a:t>
                      </a:r>
                      <a:endParaRPr lang="fr-FR" sz="1600">
                        <a:effectLst/>
                        <a:latin typeface="Calibri"/>
                        <a:ea typeface="Calibri"/>
                        <a:cs typeface="Arial"/>
                      </a:endParaRPr>
                    </a:p>
                  </a:txBody>
                  <a:tcPr marL="51435" marR="51435" marT="0" marB="0"/>
                </a:tc>
                <a:tc>
                  <a:txBody>
                    <a:bodyPr/>
                    <a:lstStyle/>
                    <a:p>
                      <a:pPr algn="ctr">
                        <a:lnSpc>
                          <a:spcPct val="115000"/>
                        </a:lnSpc>
                        <a:spcAft>
                          <a:spcPts val="0"/>
                        </a:spcAft>
                      </a:pPr>
                      <a:r>
                        <a:rPr lang="fr-FR" sz="1600" dirty="0">
                          <a:effectLst/>
                        </a:rPr>
                        <a:t>Indicateurs </a:t>
                      </a:r>
                      <a:r>
                        <a:rPr lang="fr-FR" sz="1600" dirty="0" smtClean="0">
                          <a:effectLst/>
                        </a:rPr>
                        <a:t>d’impact</a:t>
                      </a:r>
                      <a:r>
                        <a:rPr lang="fr-FR" sz="1600" baseline="0" dirty="0" smtClean="0">
                          <a:effectLst/>
                        </a:rPr>
                        <a:t> </a:t>
                      </a:r>
                      <a:r>
                        <a:rPr lang="fr-FR" sz="1600" dirty="0" smtClean="0">
                          <a:effectLst/>
                        </a:rPr>
                        <a:t>/ de résultat</a:t>
                      </a:r>
                      <a:endParaRPr lang="fr-FR" sz="1600" dirty="0">
                        <a:effectLst/>
                        <a:latin typeface="Calibri"/>
                        <a:ea typeface="Calibri"/>
                        <a:cs typeface="Arial"/>
                      </a:endParaRPr>
                    </a:p>
                  </a:txBody>
                  <a:tcPr marL="51435" marR="51435" marT="0" marB="0"/>
                </a:tc>
                <a:extLst>
                  <a:ext uri="{0D108BD9-81ED-4DB2-BD59-A6C34878D82A}">
                    <a16:rowId xmlns:a16="http://schemas.microsoft.com/office/drawing/2014/main" xmlns="" val="10000"/>
                  </a:ext>
                </a:extLst>
              </a:tr>
              <a:tr h="2632981">
                <a:tc>
                  <a:txBody>
                    <a:bodyPr/>
                    <a:lstStyle/>
                    <a:p>
                      <a:pPr marL="363538" lvl="0" indent="-254000" algn="just" rtl="0">
                        <a:lnSpc>
                          <a:spcPct val="115000"/>
                        </a:lnSpc>
                        <a:spcAft>
                          <a:spcPts val="0"/>
                        </a:spcAft>
                        <a:buFont typeface="Symbol"/>
                        <a:buChar char=""/>
                      </a:pPr>
                      <a:r>
                        <a:rPr lang="fr-FR" sz="1600" b="0" dirty="0">
                          <a:effectLst/>
                        </a:rPr>
                        <a:t>Taux de sensibilisation et de promotion</a:t>
                      </a:r>
                    </a:p>
                    <a:p>
                      <a:pPr marL="363538" lvl="0" indent="-254000" algn="just">
                        <a:lnSpc>
                          <a:spcPct val="115000"/>
                        </a:lnSpc>
                        <a:spcAft>
                          <a:spcPts val="0"/>
                        </a:spcAft>
                        <a:buFont typeface="Symbol"/>
                        <a:buChar char=""/>
                      </a:pPr>
                      <a:r>
                        <a:rPr lang="fr-FR" sz="1600" b="0" dirty="0">
                          <a:effectLst/>
                        </a:rPr>
                        <a:t>Taux d’achèvement des consultations </a:t>
                      </a:r>
                      <a:r>
                        <a:rPr lang="fr-FR" sz="1600" b="0" dirty="0" smtClean="0">
                          <a:effectLst/>
                        </a:rPr>
                        <a:t>         prénatales </a:t>
                      </a:r>
                      <a:r>
                        <a:rPr lang="fr-FR" sz="1600" b="0" dirty="0">
                          <a:effectLst/>
                        </a:rPr>
                        <a:t>(CPN)</a:t>
                      </a:r>
                    </a:p>
                    <a:p>
                      <a:pPr marL="363538" lvl="0" indent="-254000" algn="just">
                        <a:lnSpc>
                          <a:spcPct val="115000"/>
                        </a:lnSpc>
                        <a:spcAft>
                          <a:spcPts val="0"/>
                        </a:spcAft>
                        <a:buFont typeface="Symbol"/>
                        <a:buChar char=""/>
                      </a:pPr>
                      <a:r>
                        <a:rPr lang="fr-FR" sz="1600" b="0" dirty="0">
                          <a:effectLst/>
                        </a:rPr>
                        <a:t>Allaitement exclusif et mise au sein </a:t>
                      </a:r>
                      <a:r>
                        <a:rPr lang="fr-FR" sz="1600" b="0" dirty="0" smtClean="0">
                          <a:effectLst/>
                        </a:rPr>
                        <a:t>          précoce</a:t>
                      </a:r>
                      <a:endParaRPr lang="fr-FR" sz="1600" b="0" dirty="0">
                        <a:effectLst/>
                      </a:endParaRPr>
                    </a:p>
                    <a:p>
                      <a:pPr marL="363538" lvl="0" indent="-254000" algn="just">
                        <a:lnSpc>
                          <a:spcPct val="115000"/>
                        </a:lnSpc>
                        <a:spcAft>
                          <a:spcPts val="0"/>
                        </a:spcAft>
                        <a:buFont typeface="Symbol"/>
                        <a:buChar char=""/>
                      </a:pPr>
                      <a:r>
                        <a:rPr lang="fr-FR" sz="1600" b="0" dirty="0">
                          <a:effectLst/>
                        </a:rPr>
                        <a:t>Taux de morbidité (décès causés par </a:t>
                      </a:r>
                      <a:r>
                        <a:rPr lang="fr-FR" sz="1600" b="0" dirty="0" smtClean="0">
                          <a:effectLst/>
                        </a:rPr>
                        <a:t>        l’hyperthyroïdie </a:t>
                      </a:r>
                      <a:r>
                        <a:rPr lang="fr-FR" sz="1600" b="0" dirty="0">
                          <a:effectLst/>
                        </a:rPr>
                        <a:t>congénitale/ infections respiratoires).</a:t>
                      </a:r>
                      <a:endParaRPr lang="fr-FR" sz="1600" b="0" dirty="0">
                        <a:effectLst/>
                        <a:latin typeface="Calibri"/>
                        <a:ea typeface="Calibri"/>
                        <a:cs typeface="Arial"/>
                      </a:endParaRPr>
                    </a:p>
                  </a:txBody>
                  <a:tcPr marL="51435" marR="51435" marT="0" marB="0">
                    <a:solidFill>
                      <a:schemeClr val="bg1">
                        <a:lumMod val="95000"/>
                      </a:schemeClr>
                    </a:solidFill>
                  </a:tcPr>
                </a:tc>
                <a:tc>
                  <a:txBody>
                    <a:bodyPr/>
                    <a:lstStyle/>
                    <a:p>
                      <a:pPr marL="539750" lvl="0" indent="-274638" algn="just" rtl="0">
                        <a:lnSpc>
                          <a:spcPct val="115000"/>
                        </a:lnSpc>
                        <a:spcAft>
                          <a:spcPts val="0"/>
                        </a:spcAft>
                        <a:buFont typeface="Symbol"/>
                        <a:buChar char=""/>
                      </a:pPr>
                      <a:r>
                        <a:rPr lang="fr-FR" sz="1600" dirty="0">
                          <a:effectLst/>
                        </a:rPr>
                        <a:t>Pourcentage de mortalité infantile </a:t>
                      </a:r>
                      <a:r>
                        <a:rPr lang="fr-FR" sz="1600" dirty="0" smtClean="0">
                          <a:effectLst/>
                        </a:rPr>
                        <a:t>           (&lt; </a:t>
                      </a:r>
                      <a:r>
                        <a:rPr lang="fr-FR" sz="1600" dirty="0">
                          <a:effectLst/>
                        </a:rPr>
                        <a:t>5ans) et néonatale (&lt; 2ans)</a:t>
                      </a:r>
                    </a:p>
                    <a:p>
                      <a:pPr marL="539750" lvl="0" indent="-274638" algn="just">
                        <a:lnSpc>
                          <a:spcPct val="115000"/>
                        </a:lnSpc>
                        <a:spcAft>
                          <a:spcPts val="0"/>
                        </a:spcAft>
                        <a:buFont typeface="Symbol"/>
                        <a:buChar char=""/>
                      </a:pPr>
                      <a:r>
                        <a:rPr lang="fr-FR" sz="1600" dirty="0">
                          <a:effectLst/>
                        </a:rPr>
                        <a:t>Pourcentage de mortalité maternelle et </a:t>
                      </a:r>
                      <a:r>
                        <a:rPr lang="fr-FR" sz="1600" dirty="0" smtClean="0">
                          <a:effectLst/>
                        </a:rPr>
                        <a:t>  infanto-juvénile</a:t>
                      </a:r>
                      <a:endParaRPr lang="fr-FR" sz="1600" dirty="0">
                        <a:effectLst/>
                      </a:endParaRPr>
                    </a:p>
                    <a:p>
                      <a:pPr marL="539750" lvl="0" indent="-274638" algn="just">
                        <a:lnSpc>
                          <a:spcPct val="115000"/>
                        </a:lnSpc>
                        <a:spcAft>
                          <a:spcPts val="0"/>
                        </a:spcAft>
                        <a:buFont typeface="Symbol"/>
                        <a:buChar char=""/>
                      </a:pPr>
                      <a:r>
                        <a:rPr lang="fr-FR" sz="1600" dirty="0">
                          <a:effectLst/>
                        </a:rPr>
                        <a:t>Pourcentage des enfants de moins de </a:t>
                      </a:r>
                      <a:r>
                        <a:rPr lang="fr-FR" sz="1600" dirty="0" smtClean="0">
                          <a:effectLst/>
                        </a:rPr>
                        <a:t>   5 </a:t>
                      </a:r>
                      <a:r>
                        <a:rPr lang="fr-FR" sz="1600" dirty="0">
                          <a:effectLst/>
                        </a:rPr>
                        <a:t>ans qui souffrent de retard de </a:t>
                      </a:r>
                      <a:r>
                        <a:rPr lang="fr-FR" sz="1600" dirty="0" smtClean="0">
                          <a:effectLst/>
                        </a:rPr>
                        <a:t>               croissance</a:t>
                      </a:r>
                      <a:endParaRPr lang="fr-FR" sz="1600" dirty="0">
                        <a:effectLst/>
                      </a:endParaRPr>
                    </a:p>
                    <a:p>
                      <a:pPr marL="539750" lvl="0" indent="-274638" algn="just">
                        <a:lnSpc>
                          <a:spcPct val="115000"/>
                        </a:lnSpc>
                        <a:spcAft>
                          <a:spcPts val="0"/>
                        </a:spcAft>
                        <a:buFont typeface="Symbol"/>
                        <a:buChar char=""/>
                      </a:pPr>
                      <a:r>
                        <a:rPr lang="fr-FR" sz="1600" dirty="0">
                          <a:effectLst/>
                        </a:rPr>
                        <a:t>Taux de carences (en fer, vitamine A, D, zinc, …)</a:t>
                      </a:r>
                    </a:p>
                    <a:p>
                      <a:pPr marL="539750" lvl="0" indent="-274638" algn="just">
                        <a:lnSpc>
                          <a:spcPct val="115000"/>
                        </a:lnSpc>
                        <a:spcAft>
                          <a:spcPts val="0"/>
                        </a:spcAft>
                        <a:buFont typeface="Symbol"/>
                        <a:buChar char=""/>
                      </a:pPr>
                      <a:r>
                        <a:rPr lang="fr-FR" sz="1600" dirty="0">
                          <a:effectLst/>
                        </a:rPr>
                        <a:t>Taux d’accouchement en milieu surveillé </a:t>
                      </a:r>
                    </a:p>
                    <a:p>
                      <a:pPr algn="just">
                        <a:lnSpc>
                          <a:spcPct val="115000"/>
                        </a:lnSpc>
                        <a:spcAft>
                          <a:spcPts val="1000"/>
                        </a:spcAft>
                      </a:pPr>
                      <a:r>
                        <a:rPr lang="fr-FR" sz="1600" dirty="0">
                          <a:effectLst/>
                        </a:rPr>
                        <a:t> </a:t>
                      </a:r>
                      <a:endParaRPr lang="fr-FR" sz="1600" dirty="0">
                        <a:effectLst/>
                        <a:latin typeface="Calibri"/>
                        <a:ea typeface="Calibri"/>
                        <a:cs typeface="Arial"/>
                      </a:endParaRPr>
                    </a:p>
                  </a:txBody>
                  <a:tcPr marL="51435" marR="51435" marT="0" marB="0">
                    <a:solidFill>
                      <a:schemeClr val="bg1">
                        <a:lumMod val="95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42864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95536" y="3363838"/>
            <a:ext cx="3168352" cy="1486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Espace réservé pour une image  13"/>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6549" r="16549"/>
          <a:stretch>
            <a:fillRect/>
          </a:stretch>
        </p:blipFill>
        <p:spPr/>
      </p:pic>
      <p:sp>
        <p:nvSpPr>
          <p:cNvPr id="5" name="Oval 4"/>
          <p:cNvSpPr/>
          <p:nvPr/>
        </p:nvSpPr>
        <p:spPr>
          <a:xfrm>
            <a:off x="3839006" y="2320045"/>
            <a:ext cx="1224136" cy="1224136"/>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TextBox 10"/>
          <p:cNvSpPr txBox="1"/>
          <p:nvPr/>
        </p:nvSpPr>
        <p:spPr>
          <a:xfrm>
            <a:off x="61948" y="989917"/>
            <a:ext cx="4079862" cy="1815882"/>
          </a:xfrm>
          <a:prstGeom prst="rect">
            <a:avLst/>
          </a:prstGeom>
          <a:noFill/>
        </p:spPr>
        <p:txBody>
          <a:bodyPr wrap="square" rtlCol="0">
            <a:spAutoFit/>
          </a:bodyPr>
          <a:lstStyle/>
          <a:p>
            <a:r>
              <a:rPr lang="fr-FR" altLang="ko-KR" sz="1400" b="1" dirty="0">
                <a:solidFill>
                  <a:schemeClr val="accent1"/>
                </a:solidFill>
                <a:cs typeface="Arial" pitchFamily="34" charset="0"/>
              </a:rPr>
              <a:t>Les données relatives au calcul des indicateurs seront collectées au niveau de la circonscription administrative Cercle/District/Pachalik, au niveau de laquelle sera placé l’organe de gouvernance CLDH. </a:t>
            </a:r>
            <a:r>
              <a:rPr lang="fr-FR" altLang="ko-KR" sz="1400" dirty="0">
                <a:cs typeface="Arial" pitchFamily="34" charset="0"/>
              </a:rPr>
              <a:t>Ce niveau de commandement constitue l’échelon local idoine pour le diagnostic et l’appréhension des problématiques du développement humain.</a:t>
            </a:r>
          </a:p>
        </p:txBody>
      </p:sp>
      <p:sp>
        <p:nvSpPr>
          <p:cNvPr id="12" name="TextBox 11"/>
          <p:cNvSpPr txBox="1"/>
          <p:nvPr/>
        </p:nvSpPr>
        <p:spPr>
          <a:xfrm>
            <a:off x="539552" y="3414471"/>
            <a:ext cx="2779077" cy="1384995"/>
          </a:xfrm>
          <a:prstGeom prst="rect">
            <a:avLst/>
          </a:prstGeom>
          <a:noFill/>
        </p:spPr>
        <p:txBody>
          <a:bodyPr wrap="square" rtlCol="0">
            <a:spAutoFit/>
          </a:bodyPr>
          <a:lstStyle/>
          <a:p>
            <a:r>
              <a:rPr lang="fr-FR" altLang="ko-KR" sz="1200" dirty="0" smtClean="0">
                <a:solidFill>
                  <a:schemeClr val="tx1">
                    <a:lumMod val="75000"/>
                    <a:lumOff val="25000"/>
                  </a:schemeClr>
                </a:solidFill>
                <a:cs typeface="Arial" pitchFamily="34" charset="0"/>
              </a:rPr>
              <a:t>Un </a:t>
            </a:r>
            <a:r>
              <a:rPr lang="fr-FR" altLang="ko-KR" sz="1200" b="1" dirty="0" smtClean="0">
                <a:solidFill>
                  <a:schemeClr val="accent1"/>
                </a:solidFill>
                <a:cs typeface="Arial" pitchFamily="34" charset="0"/>
              </a:rPr>
              <a:t>point </a:t>
            </a:r>
            <a:r>
              <a:rPr lang="fr-FR" altLang="ko-KR" sz="1200" b="1" dirty="0">
                <a:solidFill>
                  <a:schemeClr val="accent1"/>
                </a:solidFill>
                <a:cs typeface="Arial" pitchFamily="34" charset="0"/>
              </a:rPr>
              <a:t>focal relevant du Cercle </a:t>
            </a:r>
            <a:r>
              <a:rPr lang="fr-FR" altLang="ko-KR" sz="1200" dirty="0">
                <a:solidFill>
                  <a:schemeClr val="tx1">
                    <a:lumMod val="75000"/>
                    <a:lumOff val="25000"/>
                  </a:schemeClr>
                </a:solidFill>
                <a:cs typeface="Arial" pitchFamily="34" charset="0"/>
              </a:rPr>
              <a:t>sera dédié, à plein temps et en collaboration étroite avec un responsable de la circonscription sanitaire, à la collecte des données et le suivi des indicateurs afférents au développement de la petite enfance</a:t>
            </a:r>
            <a:endParaRPr lang="en-US" altLang="ko-KR" sz="1200" dirty="0">
              <a:solidFill>
                <a:schemeClr val="tx1">
                  <a:lumMod val="75000"/>
                  <a:lumOff val="25000"/>
                </a:schemeClr>
              </a:solidFill>
              <a:cs typeface="Arial" pitchFamily="34" charset="0"/>
            </a:endParaRPr>
          </a:p>
        </p:txBody>
      </p:sp>
      <p:pic>
        <p:nvPicPr>
          <p:cNvPr id="13" name="Image 12"/>
          <p:cNvPicPr>
            <a:picLocks noChangeAspect="1"/>
          </p:cNvPicPr>
          <p:nvPr/>
        </p:nvPicPr>
        <p:blipFill>
          <a:blip r:embed="rId3"/>
          <a:stretch>
            <a:fillRect/>
          </a:stretch>
        </p:blipFill>
        <p:spPr>
          <a:xfrm>
            <a:off x="0" y="-20538"/>
            <a:ext cx="9144000" cy="936104"/>
          </a:xfrm>
          <a:prstGeom prst="rect">
            <a:avLst/>
          </a:prstGeom>
        </p:spPr>
      </p:pic>
    </p:spTree>
    <p:extLst>
      <p:ext uri="{BB962C8B-B14F-4D97-AF65-F5344CB8AC3E}">
        <p14:creationId xmlns:p14="http://schemas.microsoft.com/office/powerpoint/2010/main" val="3400645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83568" y="3407728"/>
            <a:ext cx="7416824" cy="576064"/>
          </a:xfrm>
        </p:spPr>
        <p:txBody>
          <a:bodyPr/>
          <a:lstStyle/>
          <a:p>
            <a:r>
              <a:rPr lang="en-US" altLang="ko-KR" dirty="0" smtClean="0"/>
              <a:t>Merci pour </a:t>
            </a:r>
            <a:r>
              <a:rPr lang="fr-FR" altLang="ko-KR" dirty="0" smtClean="0"/>
              <a:t>votre</a:t>
            </a:r>
            <a:r>
              <a:rPr lang="en-US" altLang="ko-KR" dirty="0" smtClean="0"/>
              <a:t> attentio</a:t>
            </a:r>
            <a:r>
              <a:rPr lang="en-US" altLang="ko-KR" dirty="0"/>
              <a:t>n</a:t>
            </a:r>
            <a:endParaRPr lang="ko-KR" altLang="en-US" dirty="0"/>
          </a:p>
        </p:txBody>
      </p:sp>
      <p:sp>
        <p:nvSpPr>
          <p:cNvPr id="3" name="Text Placeholder 2"/>
          <p:cNvSpPr>
            <a:spLocks noGrp="1"/>
          </p:cNvSpPr>
          <p:nvPr>
            <p:ph type="body" sz="quarter" idx="11"/>
          </p:nvPr>
        </p:nvSpPr>
        <p:spPr/>
        <p:txBody>
          <a:bodyPr/>
          <a:lstStyle/>
          <a:p>
            <a:pPr lvl="0"/>
            <a:r>
              <a:rPr lang="en-US" altLang="ko-KR" dirty="0" smtClean="0"/>
              <a:t>www.indh.ma</a:t>
            </a:r>
            <a:endParaRPr lang="en-US" altLang="ko-KR" dirty="0"/>
          </a:p>
        </p:txBody>
      </p:sp>
      <p:pic>
        <p:nvPicPr>
          <p:cNvPr id="5" name="Espace réservé pour une image  4"/>
          <p:cNvPicPr>
            <a:picLocks noGrp="1" noChangeAspect="1"/>
          </p:cNvPicPr>
          <p:nvPr>
            <p:ph type="pic" idx="12"/>
          </p:nvPr>
        </p:nvPicPr>
        <p:blipFill>
          <a:blip r:embed="rId2">
            <a:extLst>
              <a:ext uri="{28A0092B-C50C-407E-A947-70E740481C1C}">
                <a14:useLocalDpi xmlns:a14="http://schemas.microsoft.com/office/drawing/2010/main" val="0"/>
              </a:ext>
            </a:extLst>
          </a:blip>
          <a:srcRect t="22425" b="22425"/>
          <a:stretch>
            <a:fillRect/>
          </a:stretch>
        </p:blipFill>
        <p:spPr/>
      </p:pic>
      <p:grpSp>
        <p:nvGrpSpPr>
          <p:cNvPr id="6" name="Group 5"/>
          <p:cNvGrpSpPr/>
          <p:nvPr/>
        </p:nvGrpSpPr>
        <p:grpSpPr>
          <a:xfrm>
            <a:off x="3059832" y="4227934"/>
            <a:ext cx="3008754" cy="915566"/>
            <a:chOff x="7934433" y="3003797"/>
            <a:chExt cx="767433" cy="144000"/>
          </a:xfrm>
        </p:grpSpPr>
        <p:sp>
          <p:nvSpPr>
            <p:cNvPr id="7" name="Rectangle 6"/>
            <p:cNvSpPr/>
            <p:nvPr/>
          </p:nvSpPr>
          <p:spPr>
            <a:xfrm>
              <a:off x="7934433" y="3003797"/>
              <a:ext cx="144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8" name="Rectangle 7"/>
            <p:cNvSpPr/>
            <p:nvPr/>
          </p:nvSpPr>
          <p:spPr>
            <a:xfrm>
              <a:off x="8142244" y="3003797"/>
              <a:ext cx="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A0C458"/>
                </a:solidFill>
              </a:endParaRPr>
            </a:p>
          </p:txBody>
        </p:sp>
        <p:sp>
          <p:nvSpPr>
            <p:cNvPr id="9" name="Rectangle 8"/>
            <p:cNvSpPr/>
            <p:nvPr/>
          </p:nvSpPr>
          <p:spPr>
            <a:xfrm>
              <a:off x="8350055" y="3003797"/>
              <a:ext cx="144000" cy="14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 name="Rectangle 9"/>
            <p:cNvSpPr/>
            <p:nvPr/>
          </p:nvSpPr>
          <p:spPr>
            <a:xfrm>
              <a:off x="8557866" y="3003797"/>
              <a:ext cx="144000" cy="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Tree>
    <p:extLst>
      <p:ext uri="{BB962C8B-B14F-4D97-AF65-F5344CB8AC3E}">
        <p14:creationId xmlns:p14="http://schemas.microsoft.com/office/powerpoint/2010/main" val="2225713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39752" y="1124323"/>
            <a:ext cx="6242476" cy="48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Arial" pitchFamily="34" charset="0"/>
            </a:endParaRPr>
          </a:p>
        </p:txBody>
      </p:sp>
      <p:sp>
        <p:nvSpPr>
          <p:cNvPr id="18" name="Rectangle 17"/>
          <p:cNvSpPr/>
          <p:nvPr/>
        </p:nvSpPr>
        <p:spPr>
          <a:xfrm>
            <a:off x="8374773" y="1124323"/>
            <a:ext cx="108000" cy="4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Rectangle 22"/>
          <p:cNvSpPr/>
          <p:nvPr/>
        </p:nvSpPr>
        <p:spPr>
          <a:xfrm>
            <a:off x="8187053" y="1124323"/>
            <a:ext cx="108000" cy="4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Isosceles Triangle 1"/>
          <p:cNvSpPr/>
          <p:nvPr/>
        </p:nvSpPr>
        <p:spPr>
          <a:xfrm>
            <a:off x="2123728" y="1869069"/>
            <a:ext cx="6458500" cy="486000"/>
          </a:xfrm>
          <a:custGeom>
            <a:avLst/>
            <a:gdLst>
              <a:gd name="connsiteX0" fmla="*/ 208160 w 8101851"/>
              <a:gd name="connsiteY0" fmla="*/ 0 h 648000"/>
              <a:gd name="connsiteX1" fmla="*/ 8101851 w 8101851"/>
              <a:gd name="connsiteY1" fmla="*/ 0 h 648000"/>
              <a:gd name="connsiteX2" fmla="*/ 8101851 w 8101851"/>
              <a:gd name="connsiteY2" fmla="*/ 648000 h 648000"/>
              <a:gd name="connsiteX3" fmla="*/ 416319 w 8101851"/>
              <a:gd name="connsiteY3" fmla="*/ 648000 h 648000"/>
              <a:gd name="connsiteX4" fmla="*/ 208160 w 8101851"/>
              <a:gd name="connsiteY4" fmla="*/ 648000 h 648000"/>
              <a:gd name="connsiteX5" fmla="*/ 0 w 8101851"/>
              <a:gd name="connsiteY5" fmla="*/ 648000 h 648000"/>
              <a:gd name="connsiteX6" fmla="*/ 283910 w 8101851"/>
              <a:gd name="connsiteY6" fmla="*/ 314984 h 648000"/>
              <a:gd name="connsiteX7" fmla="*/ 208160 w 8101851"/>
              <a:gd name="connsiteY7" fmla="*/ 0 h 648000"/>
              <a:gd name="connsiteX0" fmla="*/ 208160 w 8101851"/>
              <a:gd name="connsiteY0" fmla="*/ 0 h 648000"/>
              <a:gd name="connsiteX1" fmla="*/ 8101851 w 8101851"/>
              <a:gd name="connsiteY1" fmla="*/ 0 h 648000"/>
              <a:gd name="connsiteX2" fmla="*/ 8101851 w 8101851"/>
              <a:gd name="connsiteY2" fmla="*/ 648000 h 648000"/>
              <a:gd name="connsiteX3" fmla="*/ 416319 w 8101851"/>
              <a:gd name="connsiteY3" fmla="*/ 648000 h 648000"/>
              <a:gd name="connsiteX4" fmla="*/ 208160 w 8101851"/>
              <a:gd name="connsiteY4" fmla="*/ 648000 h 648000"/>
              <a:gd name="connsiteX5" fmla="*/ 0 w 8101851"/>
              <a:gd name="connsiteY5" fmla="*/ 648000 h 648000"/>
              <a:gd name="connsiteX6" fmla="*/ 283910 w 8101851"/>
              <a:gd name="connsiteY6" fmla="*/ 314984 h 648000"/>
              <a:gd name="connsiteX7" fmla="*/ 208160 w 8101851"/>
              <a:gd name="connsiteY7" fmla="*/ 0 h 648000"/>
              <a:gd name="connsiteX0" fmla="*/ 208160 w 8101851"/>
              <a:gd name="connsiteY0" fmla="*/ 0 h 648000"/>
              <a:gd name="connsiteX1" fmla="*/ 8101851 w 8101851"/>
              <a:gd name="connsiteY1" fmla="*/ 0 h 648000"/>
              <a:gd name="connsiteX2" fmla="*/ 8101851 w 8101851"/>
              <a:gd name="connsiteY2" fmla="*/ 648000 h 648000"/>
              <a:gd name="connsiteX3" fmla="*/ 416319 w 8101851"/>
              <a:gd name="connsiteY3" fmla="*/ 648000 h 648000"/>
              <a:gd name="connsiteX4" fmla="*/ 208160 w 8101851"/>
              <a:gd name="connsiteY4" fmla="*/ 648000 h 648000"/>
              <a:gd name="connsiteX5" fmla="*/ 0 w 8101851"/>
              <a:gd name="connsiteY5" fmla="*/ 648000 h 648000"/>
              <a:gd name="connsiteX6" fmla="*/ 283910 w 8101851"/>
              <a:gd name="connsiteY6" fmla="*/ 314984 h 648000"/>
              <a:gd name="connsiteX7" fmla="*/ 208160 w 8101851"/>
              <a:gd name="connsiteY7" fmla="*/ 0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01851" h="648000">
                <a:moveTo>
                  <a:pt x="208160" y="0"/>
                </a:moveTo>
                <a:lnTo>
                  <a:pt x="8101851" y="0"/>
                </a:lnTo>
                <a:lnTo>
                  <a:pt x="8101851" y="648000"/>
                </a:lnTo>
                <a:lnTo>
                  <a:pt x="416319" y="648000"/>
                </a:lnTo>
                <a:lnTo>
                  <a:pt x="208160" y="648000"/>
                </a:lnTo>
                <a:lnTo>
                  <a:pt x="0" y="648000"/>
                </a:lnTo>
                <a:cubicBezTo>
                  <a:pt x="94637" y="536995"/>
                  <a:pt x="81060" y="391484"/>
                  <a:pt x="283910" y="314984"/>
                </a:cubicBezTo>
                <a:cubicBezTo>
                  <a:pt x="478696" y="115099"/>
                  <a:pt x="208160" y="96368"/>
                  <a:pt x="20816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Rectangle 18"/>
          <p:cNvSpPr/>
          <p:nvPr/>
        </p:nvSpPr>
        <p:spPr>
          <a:xfrm>
            <a:off x="8374773" y="1869069"/>
            <a:ext cx="108000" cy="4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Rectangle 23"/>
          <p:cNvSpPr/>
          <p:nvPr/>
        </p:nvSpPr>
        <p:spPr>
          <a:xfrm>
            <a:off x="8187053" y="1869069"/>
            <a:ext cx="108000" cy="4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ectangle 4"/>
          <p:cNvSpPr/>
          <p:nvPr/>
        </p:nvSpPr>
        <p:spPr>
          <a:xfrm>
            <a:off x="2330450" y="2607465"/>
            <a:ext cx="6251778" cy="48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Arial" pitchFamily="34" charset="0"/>
            </a:endParaRPr>
          </a:p>
        </p:txBody>
      </p:sp>
      <p:sp>
        <p:nvSpPr>
          <p:cNvPr id="20" name="Rectangle 19"/>
          <p:cNvSpPr/>
          <p:nvPr/>
        </p:nvSpPr>
        <p:spPr>
          <a:xfrm>
            <a:off x="8374773" y="2607465"/>
            <a:ext cx="108000" cy="4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Rectangle 24"/>
          <p:cNvSpPr/>
          <p:nvPr/>
        </p:nvSpPr>
        <p:spPr>
          <a:xfrm>
            <a:off x="8187053" y="2607465"/>
            <a:ext cx="108000" cy="4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p:nvSpPr>
        <p:spPr>
          <a:xfrm>
            <a:off x="2351598" y="3358561"/>
            <a:ext cx="6230630" cy="48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Arial" pitchFamily="34" charset="0"/>
            </a:endParaRPr>
          </a:p>
        </p:txBody>
      </p:sp>
      <p:sp>
        <p:nvSpPr>
          <p:cNvPr id="21" name="Rectangle 20"/>
          <p:cNvSpPr/>
          <p:nvPr/>
        </p:nvSpPr>
        <p:spPr>
          <a:xfrm>
            <a:off x="8374773" y="3358561"/>
            <a:ext cx="108000" cy="4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Rectangle 25"/>
          <p:cNvSpPr/>
          <p:nvPr/>
        </p:nvSpPr>
        <p:spPr>
          <a:xfrm>
            <a:off x="8187053" y="3358561"/>
            <a:ext cx="108000" cy="4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19"/>
          <p:cNvSpPr/>
          <p:nvPr/>
        </p:nvSpPr>
        <p:spPr>
          <a:xfrm>
            <a:off x="2184400" y="4103306"/>
            <a:ext cx="6397828" cy="486000"/>
          </a:xfrm>
          <a:custGeom>
            <a:avLst/>
            <a:gdLst>
              <a:gd name="connsiteX0" fmla="*/ 0 w 8073774"/>
              <a:gd name="connsiteY0" fmla="*/ 0 h 648001"/>
              <a:gd name="connsiteX1" fmla="*/ 324000 w 8073774"/>
              <a:gd name="connsiteY1" fmla="*/ 0 h 648001"/>
              <a:gd name="connsiteX2" fmla="*/ 324000 w 8073774"/>
              <a:gd name="connsiteY2" fmla="*/ 1 h 648001"/>
              <a:gd name="connsiteX3" fmla="*/ 8073774 w 8073774"/>
              <a:gd name="connsiteY3" fmla="*/ 1 h 648001"/>
              <a:gd name="connsiteX4" fmla="*/ 8073774 w 8073774"/>
              <a:gd name="connsiteY4" fmla="*/ 648001 h 648001"/>
              <a:gd name="connsiteX5" fmla="*/ 180083 w 8073774"/>
              <a:gd name="connsiteY5" fmla="*/ 648001 h 648001"/>
              <a:gd name="connsiteX6" fmla="*/ 180083 w 8073774"/>
              <a:gd name="connsiteY6" fmla="*/ 288000 h 648001"/>
              <a:gd name="connsiteX7" fmla="*/ 0 w 8073774"/>
              <a:gd name="connsiteY7" fmla="*/ 288000 h 648001"/>
              <a:gd name="connsiteX8" fmla="*/ 0 w 8073774"/>
              <a:gd name="connsiteY8" fmla="*/ 0 h 648001"/>
              <a:gd name="connsiteX0" fmla="*/ 0 w 8073774"/>
              <a:gd name="connsiteY0" fmla="*/ 0 h 648001"/>
              <a:gd name="connsiteX1" fmla="*/ 324000 w 8073774"/>
              <a:gd name="connsiteY1" fmla="*/ 0 h 648001"/>
              <a:gd name="connsiteX2" fmla="*/ 324000 w 8073774"/>
              <a:gd name="connsiteY2" fmla="*/ 1 h 648001"/>
              <a:gd name="connsiteX3" fmla="*/ 8073774 w 8073774"/>
              <a:gd name="connsiteY3" fmla="*/ 1 h 648001"/>
              <a:gd name="connsiteX4" fmla="*/ 8073774 w 8073774"/>
              <a:gd name="connsiteY4" fmla="*/ 648001 h 648001"/>
              <a:gd name="connsiteX5" fmla="*/ 180083 w 8073774"/>
              <a:gd name="connsiteY5" fmla="*/ 648001 h 648001"/>
              <a:gd name="connsiteX6" fmla="*/ 180083 w 8073774"/>
              <a:gd name="connsiteY6" fmla="*/ 288000 h 648001"/>
              <a:gd name="connsiteX7" fmla="*/ 0 w 8073774"/>
              <a:gd name="connsiteY7" fmla="*/ 288000 h 648001"/>
              <a:gd name="connsiteX8" fmla="*/ 0 w 8073774"/>
              <a:gd name="connsiteY8" fmla="*/ 0 h 64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3774" h="648001">
                <a:moveTo>
                  <a:pt x="0" y="0"/>
                </a:moveTo>
                <a:lnTo>
                  <a:pt x="324000" y="0"/>
                </a:lnTo>
                <a:lnTo>
                  <a:pt x="324000" y="1"/>
                </a:lnTo>
                <a:lnTo>
                  <a:pt x="8073774" y="1"/>
                </a:lnTo>
                <a:lnTo>
                  <a:pt x="8073774" y="648001"/>
                </a:lnTo>
                <a:lnTo>
                  <a:pt x="180083" y="648001"/>
                </a:lnTo>
                <a:cubicBezTo>
                  <a:pt x="253455" y="535049"/>
                  <a:pt x="266795" y="422095"/>
                  <a:pt x="180083" y="288000"/>
                </a:cubicBezTo>
                <a:lnTo>
                  <a:pt x="0" y="2880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Arial" pitchFamily="34" charset="0"/>
            </a:endParaRPr>
          </a:p>
        </p:txBody>
      </p:sp>
      <p:sp>
        <p:nvSpPr>
          <p:cNvPr id="22" name="Rectangle 21"/>
          <p:cNvSpPr/>
          <p:nvPr/>
        </p:nvSpPr>
        <p:spPr>
          <a:xfrm>
            <a:off x="8374773" y="4103306"/>
            <a:ext cx="108000" cy="4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Rectangle 26"/>
          <p:cNvSpPr/>
          <p:nvPr/>
        </p:nvSpPr>
        <p:spPr>
          <a:xfrm>
            <a:off x="8187053" y="4103306"/>
            <a:ext cx="108000" cy="4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itle 1"/>
          <p:cNvSpPr>
            <a:spLocks noGrp="1"/>
          </p:cNvSpPr>
          <p:nvPr>
            <p:ph type="title"/>
          </p:nvPr>
        </p:nvSpPr>
        <p:spPr/>
        <p:txBody>
          <a:bodyPr/>
          <a:lstStyle/>
          <a:p>
            <a:r>
              <a:rPr lang="en-US" altLang="ko-KR" dirty="0" err="1" smtClean="0">
                <a:solidFill>
                  <a:schemeClr val="accent1"/>
                </a:solidFill>
              </a:rPr>
              <a:t>Sommaire</a:t>
            </a:r>
            <a:endParaRPr lang="ko-KR" altLang="en-US" dirty="0"/>
          </a:p>
        </p:txBody>
      </p:sp>
      <p:sp>
        <p:nvSpPr>
          <p:cNvPr id="7" name="TextBox 6"/>
          <p:cNvSpPr txBox="1"/>
          <p:nvPr/>
        </p:nvSpPr>
        <p:spPr>
          <a:xfrm>
            <a:off x="2040517" y="895577"/>
            <a:ext cx="450925" cy="923330"/>
          </a:xfrm>
          <a:prstGeom prst="rect">
            <a:avLst/>
          </a:prstGeom>
          <a:noFill/>
        </p:spPr>
        <p:txBody>
          <a:bodyPr wrap="square" rtlCol="0" anchor="ctr">
            <a:spAutoFit/>
          </a:bodyPr>
          <a:lstStyle/>
          <a:p>
            <a:pPr algn="ctr"/>
            <a:r>
              <a:rPr lang="en-US" altLang="ko-KR" sz="5400" b="1" dirty="0">
                <a:solidFill>
                  <a:schemeClr val="accent2"/>
                </a:solidFill>
                <a:cs typeface="Arial" pitchFamily="34" charset="0"/>
              </a:rPr>
              <a:t>1</a:t>
            </a:r>
            <a:endParaRPr lang="ko-KR" altLang="en-US" sz="5400" b="1" dirty="0">
              <a:solidFill>
                <a:schemeClr val="accent2"/>
              </a:solidFill>
              <a:cs typeface="Arial" pitchFamily="34" charset="0"/>
            </a:endParaRPr>
          </a:p>
        </p:txBody>
      </p:sp>
      <p:sp>
        <p:nvSpPr>
          <p:cNvPr id="8" name="TextBox 7"/>
          <p:cNvSpPr txBox="1"/>
          <p:nvPr/>
        </p:nvSpPr>
        <p:spPr>
          <a:xfrm>
            <a:off x="2040517" y="1639704"/>
            <a:ext cx="450925" cy="923330"/>
          </a:xfrm>
          <a:prstGeom prst="rect">
            <a:avLst/>
          </a:prstGeom>
          <a:noFill/>
        </p:spPr>
        <p:txBody>
          <a:bodyPr wrap="square" rtlCol="0" anchor="ctr">
            <a:spAutoFit/>
          </a:bodyPr>
          <a:lstStyle/>
          <a:p>
            <a:pPr algn="ctr"/>
            <a:r>
              <a:rPr lang="en-US" altLang="ko-KR" sz="5400" b="1" dirty="0">
                <a:solidFill>
                  <a:schemeClr val="accent2"/>
                </a:solidFill>
                <a:cs typeface="Arial" pitchFamily="34" charset="0"/>
              </a:rPr>
              <a:t>2</a:t>
            </a:r>
            <a:endParaRPr lang="ko-KR" altLang="en-US" sz="5400" b="1" dirty="0">
              <a:solidFill>
                <a:schemeClr val="accent2"/>
              </a:solidFill>
              <a:cs typeface="Arial" pitchFamily="34" charset="0"/>
            </a:endParaRPr>
          </a:p>
        </p:txBody>
      </p:sp>
      <p:sp>
        <p:nvSpPr>
          <p:cNvPr id="9" name="TextBox 8"/>
          <p:cNvSpPr txBox="1"/>
          <p:nvPr/>
        </p:nvSpPr>
        <p:spPr>
          <a:xfrm>
            <a:off x="2040517" y="2383831"/>
            <a:ext cx="450925" cy="923330"/>
          </a:xfrm>
          <a:prstGeom prst="rect">
            <a:avLst/>
          </a:prstGeom>
          <a:noFill/>
        </p:spPr>
        <p:txBody>
          <a:bodyPr wrap="square" rtlCol="0" anchor="ctr">
            <a:spAutoFit/>
          </a:bodyPr>
          <a:lstStyle/>
          <a:p>
            <a:pPr algn="ctr"/>
            <a:r>
              <a:rPr lang="en-US" altLang="ko-KR" sz="5400" b="1" dirty="0">
                <a:solidFill>
                  <a:schemeClr val="accent2"/>
                </a:solidFill>
                <a:cs typeface="Arial" pitchFamily="34" charset="0"/>
              </a:rPr>
              <a:t>3</a:t>
            </a:r>
            <a:endParaRPr lang="ko-KR" altLang="en-US" sz="5400" b="1" dirty="0">
              <a:solidFill>
                <a:schemeClr val="accent2"/>
              </a:solidFill>
              <a:cs typeface="Arial" pitchFamily="34" charset="0"/>
            </a:endParaRPr>
          </a:p>
        </p:txBody>
      </p:sp>
      <p:sp>
        <p:nvSpPr>
          <p:cNvPr id="10" name="TextBox 9"/>
          <p:cNvSpPr txBox="1"/>
          <p:nvPr/>
        </p:nvSpPr>
        <p:spPr>
          <a:xfrm>
            <a:off x="2040517" y="3127958"/>
            <a:ext cx="450925" cy="923330"/>
          </a:xfrm>
          <a:prstGeom prst="rect">
            <a:avLst/>
          </a:prstGeom>
          <a:noFill/>
        </p:spPr>
        <p:txBody>
          <a:bodyPr wrap="square" rtlCol="0" anchor="ctr">
            <a:spAutoFit/>
          </a:bodyPr>
          <a:lstStyle/>
          <a:p>
            <a:pPr algn="ctr"/>
            <a:r>
              <a:rPr lang="en-US" altLang="ko-KR" sz="5400" b="1" dirty="0">
                <a:solidFill>
                  <a:schemeClr val="accent2"/>
                </a:solidFill>
                <a:cs typeface="Arial" pitchFamily="34" charset="0"/>
              </a:rPr>
              <a:t>4</a:t>
            </a:r>
            <a:endParaRPr lang="ko-KR" altLang="en-US" sz="5400" b="1" dirty="0">
              <a:solidFill>
                <a:schemeClr val="accent2"/>
              </a:solidFill>
              <a:cs typeface="Arial" pitchFamily="34" charset="0"/>
            </a:endParaRPr>
          </a:p>
        </p:txBody>
      </p:sp>
      <p:sp>
        <p:nvSpPr>
          <p:cNvPr id="12" name="TextBox 11"/>
          <p:cNvSpPr txBox="1"/>
          <p:nvPr/>
        </p:nvSpPr>
        <p:spPr>
          <a:xfrm>
            <a:off x="2040517" y="3872086"/>
            <a:ext cx="450925" cy="923330"/>
          </a:xfrm>
          <a:prstGeom prst="rect">
            <a:avLst/>
          </a:prstGeom>
          <a:noFill/>
        </p:spPr>
        <p:txBody>
          <a:bodyPr wrap="square" rtlCol="0" anchor="ctr">
            <a:spAutoFit/>
          </a:bodyPr>
          <a:lstStyle/>
          <a:p>
            <a:pPr algn="ctr"/>
            <a:r>
              <a:rPr lang="en-US" altLang="ko-KR" sz="5400" b="1" dirty="0">
                <a:solidFill>
                  <a:schemeClr val="accent2"/>
                </a:solidFill>
                <a:cs typeface="Arial" pitchFamily="34" charset="0"/>
              </a:rPr>
              <a:t>5</a:t>
            </a:r>
            <a:endParaRPr lang="ko-KR" altLang="en-US" sz="5400" b="1" dirty="0">
              <a:solidFill>
                <a:schemeClr val="accent2"/>
              </a:solidFill>
              <a:cs typeface="Arial" pitchFamily="34" charset="0"/>
            </a:endParaRPr>
          </a:p>
        </p:txBody>
      </p:sp>
      <p:sp>
        <p:nvSpPr>
          <p:cNvPr id="13" name="TextBox 12"/>
          <p:cNvSpPr txBox="1"/>
          <p:nvPr/>
        </p:nvSpPr>
        <p:spPr bwMode="auto">
          <a:xfrm>
            <a:off x="2627784" y="1225044"/>
            <a:ext cx="4999837" cy="338554"/>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1600" b="1" dirty="0" smtClean="0">
                <a:solidFill>
                  <a:schemeClr val="bg1"/>
                </a:solidFill>
                <a:cs typeface="Arial" pitchFamily="34" charset="0"/>
              </a:rPr>
              <a:t>CONTEXTE</a:t>
            </a:r>
            <a:endParaRPr lang="ko-KR" altLang="en-US" sz="1600" b="1" dirty="0">
              <a:solidFill>
                <a:schemeClr val="bg1"/>
              </a:solidFill>
              <a:cs typeface="Arial" pitchFamily="34" charset="0"/>
            </a:endParaRPr>
          </a:p>
        </p:txBody>
      </p:sp>
      <p:sp>
        <p:nvSpPr>
          <p:cNvPr id="14" name="TextBox 12"/>
          <p:cNvSpPr txBox="1"/>
          <p:nvPr/>
        </p:nvSpPr>
        <p:spPr bwMode="auto">
          <a:xfrm>
            <a:off x="2627784" y="1969790"/>
            <a:ext cx="4999837" cy="338554"/>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fr-FR" altLang="ko-KR" sz="1600" b="1" smtClean="0">
                <a:solidFill>
                  <a:schemeClr val="bg1"/>
                </a:solidFill>
                <a:cs typeface="Arial" pitchFamily="34" charset="0"/>
              </a:rPr>
              <a:t>LE </a:t>
            </a:r>
            <a:r>
              <a:rPr lang="fr-FR" altLang="ko-KR" sz="1600" b="1" smtClean="0">
                <a:solidFill>
                  <a:schemeClr val="bg1"/>
                </a:solidFill>
                <a:cs typeface="Arial" pitchFamily="34" charset="0"/>
              </a:rPr>
              <a:t>CHALLENGE </a:t>
            </a:r>
            <a:r>
              <a:rPr lang="fr-FR" altLang="ko-KR" sz="1600" b="1" dirty="0" smtClean="0">
                <a:solidFill>
                  <a:schemeClr val="bg1"/>
                </a:solidFill>
                <a:cs typeface="Arial" pitchFamily="34" charset="0"/>
              </a:rPr>
              <a:t>À RELEVER </a:t>
            </a:r>
            <a:endParaRPr lang="ko-KR" altLang="en-US" sz="1600" b="1" dirty="0">
              <a:solidFill>
                <a:schemeClr val="bg1"/>
              </a:solidFill>
              <a:cs typeface="Arial" pitchFamily="34" charset="0"/>
            </a:endParaRPr>
          </a:p>
        </p:txBody>
      </p:sp>
      <p:sp>
        <p:nvSpPr>
          <p:cNvPr id="15" name="TextBox 12"/>
          <p:cNvSpPr txBox="1"/>
          <p:nvPr/>
        </p:nvSpPr>
        <p:spPr bwMode="auto">
          <a:xfrm>
            <a:off x="2627784" y="2714536"/>
            <a:ext cx="4999837" cy="338554"/>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1600" b="1" dirty="0" smtClean="0">
                <a:solidFill>
                  <a:schemeClr val="bg1"/>
                </a:solidFill>
                <a:cs typeface="Arial" pitchFamily="34" charset="0"/>
              </a:rPr>
              <a:t>INTERVENTIONS DE L’INDH  3</a:t>
            </a:r>
            <a:endParaRPr lang="ko-KR" altLang="en-US" sz="1600" b="1" dirty="0">
              <a:solidFill>
                <a:schemeClr val="bg1"/>
              </a:solidFill>
              <a:cs typeface="Arial" pitchFamily="34" charset="0"/>
            </a:endParaRPr>
          </a:p>
        </p:txBody>
      </p:sp>
      <p:sp>
        <p:nvSpPr>
          <p:cNvPr id="16" name="TextBox 12"/>
          <p:cNvSpPr txBox="1"/>
          <p:nvPr/>
        </p:nvSpPr>
        <p:spPr bwMode="auto">
          <a:xfrm>
            <a:off x="2640236" y="4204027"/>
            <a:ext cx="4999837" cy="338554"/>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1600" b="1" dirty="0" smtClean="0">
                <a:solidFill>
                  <a:schemeClr val="bg1"/>
                </a:solidFill>
                <a:cs typeface="Arial" pitchFamily="34" charset="0"/>
              </a:rPr>
              <a:t>LES INDICATEURS</a:t>
            </a:r>
            <a:endParaRPr lang="ko-KR" altLang="en-US" sz="1600" b="1" dirty="0">
              <a:solidFill>
                <a:schemeClr val="bg1"/>
              </a:solidFill>
              <a:cs typeface="Arial" pitchFamily="34" charset="0"/>
            </a:endParaRPr>
          </a:p>
        </p:txBody>
      </p:sp>
      <p:sp>
        <p:nvSpPr>
          <p:cNvPr id="17" name="TextBox 12"/>
          <p:cNvSpPr txBox="1"/>
          <p:nvPr/>
        </p:nvSpPr>
        <p:spPr bwMode="auto">
          <a:xfrm>
            <a:off x="2627784" y="3459282"/>
            <a:ext cx="4999837" cy="338554"/>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fr-FR" altLang="ko-KR" sz="1600" b="1" dirty="0" smtClean="0">
                <a:solidFill>
                  <a:schemeClr val="bg1"/>
                </a:solidFill>
                <a:cs typeface="Arial" pitchFamily="34" charset="0"/>
              </a:rPr>
              <a:t>LES MODALITÉS DE MISE EN ŒUVRE </a:t>
            </a:r>
            <a:endParaRPr lang="ko-KR" altLang="en-US" sz="1600" b="1" dirty="0">
              <a:solidFill>
                <a:schemeClr val="bg1"/>
              </a:solidFill>
              <a:cs typeface="Arial" pitchFamily="34" charset="0"/>
            </a:endParaRPr>
          </a:p>
        </p:txBody>
      </p:sp>
      <p:pic>
        <p:nvPicPr>
          <p:cNvPr id="28" name="Image 27"/>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65844" y1="18841" x2="65844" y2="18841"/>
                        <a14:foregroundMark x1="51029" y1="32367" x2="51029" y2="32367"/>
                        <a14:foregroundMark x1="37860" y1="57971" x2="37860" y2="57971"/>
                        <a14:foregroundMark x1="18930" y1="68599" x2="18930" y2="68599"/>
                        <a14:foregroundMark x1="8230" y1="78261" x2="8230" y2="78261"/>
                        <a14:backgroundMark x1="91770" y1="18357" x2="91770" y2="18357"/>
                        <a14:backgroundMark x1="86420" y1="75362" x2="86420" y2="75362"/>
                      </a14:backgroundRemoval>
                    </a14:imgEffect>
                  </a14:imgLayer>
                </a14:imgProps>
              </a:ext>
              <a:ext uri="{28A0092B-C50C-407E-A947-70E740481C1C}">
                <a14:useLocalDpi xmlns:a14="http://schemas.microsoft.com/office/drawing/2010/main" val="0"/>
              </a:ext>
            </a:extLst>
          </a:blip>
          <a:stretch>
            <a:fillRect/>
          </a:stretch>
        </p:blipFill>
        <p:spPr>
          <a:xfrm>
            <a:off x="194297" y="2142121"/>
            <a:ext cx="1157288" cy="985838"/>
          </a:xfrm>
          <a:prstGeom prst="rect">
            <a:avLst/>
          </a:prstGeom>
        </p:spPr>
      </p:pic>
    </p:spTree>
    <p:extLst>
      <p:ext uri="{BB962C8B-B14F-4D97-AF65-F5344CB8AC3E}">
        <p14:creationId xmlns:p14="http://schemas.microsoft.com/office/powerpoint/2010/main" val="23722838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3569" y="2139574"/>
            <a:ext cx="1656000" cy="3874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32" name="Title 5"/>
          <p:cNvSpPr>
            <a:spLocks noGrp="1"/>
          </p:cNvSpPr>
          <p:nvPr>
            <p:ph type="title"/>
          </p:nvPr>
        </p:nvSpPr>
        <p:spPr>
          <a:xfrm>
            <a:off x="107504" y="0"/>
            <a:ext cx="9036496" cy="884466"/>
          </a:xfrm>
        </p:spPr>
        <p:txBody>
          <a:bodyPr/>
          <a:lstStyle/>
          <a:p>
            <a:r>
              <a:rPr lang="en-US" altLang="ko-KR" dirty="0" smtClean="0">
                <a:solidFill>
                  <a:schemeClr val="accent2"/>
                </a:solidFill>
              </a:rPr>
              <a:t>1. </a:t>
            </a:r>
            <a:r>
              <a:rPr lang="en-US" altLang="ko-KR" dirty="0" err="1" smtClean="0">
                <a:solidFill>
                  <a:schemeClr val="accent2"/>
                </a:solidFill>
              </a:rPr>
              <a:t>Contexte</a:t>
            </a:r>
            <a:r>
              <a:rPr lang="en-US" altLang="ko-KR" dirty="0" smtClean="0">
                <a:solidFill>
                  <a:schemeClr val="accent2"/>
                </a:solidFill>
              </a:rPr>
              <a:t> </a:t>
            </a:r>
            <a:endParaRPr lang="ko-KR" altLang="en-US" dirty="0"/>
          </a:p>
        </p:txBody>
      </p:sp>
      <p:pic>
        <p:nvPicPr>
          <p:cNvPr id="33" name="Image 32"/>
          <p:cNvPicPr>
            <a:picLocks noChangeAspect="1"/>
          </p:cNvPicPr>
          <p:nvPr/>
        </p:nvPicPr>
        <p:blipFill rotWithShape="1">
          <a:blip r:embed="rId2">
            <a:extLst>
              <a:ext uri="{BEBA8EAE-BF5A-486C-A8C5-ECC9F3942E4B}">
                <a14:imgProps xmlns:a14="http://schemas.microsoft.com/office/drawing/2010/main">
                  <a14:imgLayer r:embed="rId3">
                    <a14:imgEffect>
                      <a14:backgroundRemoval t="0" b="100000" l="0" r="100000">
                        <a14:foregroundMark x1="65844" y1="18841" x2="65844" y2="18841"/>
                        <a14:foregroundMark x1="51029" y1="32367" x2="51029" y2="32367"/>
                        <a14:foregroundMark x1="37860" y1="57971" x2="37860" y2="57971"/>
                        <a14:foregroundMark x1="18930" y1="68599" x2="18930" y2="68599"/>
                        <a14:foregroundMark x1="8230" y1="78261" x2="8230" y2="78261"/>
                        <a14:backgroundMark x1="91770" y1="18357" x2="91770" y2="18357"/>
                        <a14:backgroundMark x1="86420" y1="75362" x2="86420" y2="75362"/>
                      </a14:backgroundRemoval>
                    </a14:imgEffect>
                  </a14:imgLayer>
                </a14:imgProps>
              </a:ext>
              <a:ext uri="{28A0092B-C50C-407E-A947-70E740481C1C}">
                <a14:useLocalDpi xmlns:a14="http://schemas.microsoft.com/office/drawing/2010/main" val="0"/>
              </a:ext>
            </a:extLst>
          </a:blip>
          <a:srcRect b="15548"/>
          <a:stretch/>
        </p:blipFill>
        <p:spPr>
          <a:xfrm>
            <a:off x="7119641" y="51470"/>
            <a:ext cx="1290705" cy="866414"/>
          </a:xfrm>
          <a:prstGeom prst="rect">
            <a:avLst/>
          </a:prstGeom>
        </p:spPr>
      </p:pic>
      <p:sp>
        <p:nvSpPr>
          <p:cNvPr id="34" name="Text Placeholder 17"/>
          <p:cNvSpPr txBox="1">
            <a:spLocks/>
          </p:cNvSpPr>
          <p:nvPr/>
        </p:nvSpPr>
        <p:spPr>
          <a:xfrm>
            <a:off x="242403" y="2139574"/>
            <a:ext cx="1667166" cy="432048"/>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1200" b="1" dirty="0" smtClean="0">
                <a:solidFill>
                  <a:schemeClr val="bg1"/>
                </a:solidFill>
                <a:cs typeface="Arial" pitchFamily="34" charset="0"/>
              </a:rPr>
              <a:t>Mortalité </a:t>
            </a:r>
            <a:r>
              <a:rPr lang="en-US" sz="1200" b="1" dirty="0">
                <a:solidFill>
                  <a:schemeClr val="bg1"/>
                </a:solidFill>
                <a:cs typeface="Arial" pitchFamily="34" charset="0"/>
              </a:rPr>
              <a:t>maternelle </a:t>
            </a:r>
          </a:p>
        </p:txBody>
      </p:sp>
      <p:sp>
        <p:nvSpPr>
          <p:cNvPr id="39" name="Text Placeholder 17"/>
          <p:cNvSpPr txBox="1">
            <a:spLocks/>
          </p:cNvSpPr>
          <p:nvPr/>
        </p:nvSpPr>
        <p:spPr>
          <a:xfrm>
            <a:off x="282110" y="4282639"/>
            <a:ext cx="1579494"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cs typeface="Arial" pitchFamily="34" charset="0"/>
              </a:rPr>
              <a:t>Name Here</a:t>
            </a:r>
          </a:p>
        </p:txBody>
      </p:sp>
      <p:sp>
        <p:nvSpPr>
          <p:cNvPr id="40" name="Text Placeholder 17"/>
          <p:cNvSpPr txBox="1">
            <a:spLocks/>
          </p:cNvSpPr>
          <p:nvPr/>
        </p:nvSpPr>
        <p:spPr>
          <a:xfrm>
            <a:off x="4120913" y="2280951"/>
            <a:ext cx="1579494"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cs typeface="Arial" pitchFamily="34" charset="0"/>
              </a:rPr>
              <a:t>Name Here</a:t>
            </a:r>
          </a:p>
        </p:txBody>
      </p:sp>
      <p:sp>
        <p:nvSpPr>
          <p:cNvPr id="41" name="Text Placeholder 17"/>
          <p:cNvSpPr txBox="1">
            <a:spLocks/>
          </p:cNvSpPr>
          <p:nvPr/>
        </p:nvSpPr>
        <p:spPr>
          <a:xfrm>
            <a:off x="4120913" y="4282639"/>
            <a:ext cx="1579494"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cs typeface="Arial" pitchFamily="34" charset="0"/>
              </a:rPr>
              <a:t>Name Here</a:t>
            </a:r>
          </a:p>
        </p:txBody>
      </p:sp>
      <p:sp>
        <p:nvSpPr>
          <p:cNvPr id="42" name="TextBox 15"/>
          <p:cNvSpPr txBox="1"/>
          <p:nvPr/>
        </p:nvSpPr>
        <p:spPr>
          <a:xfrm>
            <a:off x="1986998" y="987574"/>
            <a:ext cx="1504882" cy="1754326"/>
          </a:xfrm>
          <a:prstGeom prst="rect">
            <a:avLst/>
          </a:prstGeom>
          <a:noFill/>
        </p:spPr>
        <p:txBody>
          <a:bodyPr wrap="square" rtlCol="0">
            <a:spAutoFit/>
          </a:bodyPr>
          <a:lstStyle/>
          <a:p>
            <a:r>
              <a:rPr lang="fr-FR" altLang="ko-KR" sz="1200" dirty="0" smtClean="0">
                <a:cs typeface="Arial" pitchFamily="34" charset="0"/>
              </a:rPr>
              <a:t>Importante baisse </a:t>
            </a:r>
            <a:r>
              <a:rPr lang="fr-FR" altLang="ko-KR" sz="1200" dirty="0">
                <a:cs typeface="Arial" pitchFamily="34" charset="0"/>
              </a:rPr>
              <a:t>en passant de 112 décès pour 100.000 naissances vivantes durant la période 2009-2010 à 72,6 durant la période 2015-2016</a:t>
            </a:r>
            <a:endParaRPr lang="ko-KR" altLang="en-US" sz="1200" dirty="0">
              <a:cs typeface="Arial" pitchFamily="34" charset="0"/>
            </a:endParaRPr>
          </a:p>
        </p:txBody>
      </p:sp>
      <p:sp>
        <p:nvSpPr>
          <p:cNvPr id="43" name="TextBox 19"/>
          <p:cNvSpPr txBox="1"/>
          <p:nvPr/>
        </p:nvSpPr>
        <p:spPr>
          <a:xfrm>
            <a:off x="5537102" y="1001103"/>
            <a:ext cx="1483170" cy="830997"/>
          </a:xfrm>
          <a:prstGeom prst="rect">
            <a:avLst/>
          </a:prstGeom>
          <a:noFill/>
        </p:spPr>
        <p:txBody>
          <a:bodyPr wrap="square" rtlCol="0">
            <a:spAutoFit/>
          </a:bodyPr>
          <a:lstStyle/>
          <a:p>
            <a:r>
              <a:rPr lang="fr-FR" altLang="ko-KR" sz="1200" dirty="0">
                <a:cs typeface="Arial" pitchFamily="34" charset="0"/>
              </a:rPr>
              <a:t>est 2.7% en 2017, contre 2,8 % en 2015, et 3.4% en 2010.</a:t>
            </a:r>
            <a:endParaRPr lang="ko-KR" altLang="en-US" sz="1200" dirty="0">
              <a:cs typeface="Arial" pitchFamily="34" charset="0"/>
            </a:endParaRPr>
          </a:p>
        </p:txBody>
      </p:sp>
      <p:sp>
        <p:nvSpPr>
          <p:cNvPr id="47" name="TextBox 25"/>
          <p:cNvSpPr txBox="1"/>
          <p:nvPr/>
        </p:nvSpPr>
        <p:spPr>
          <a:xfrm>
            <a:off x="1986998" y="3162330"/>
            <a:ext cx="1486967" cy="1569660"/>
          </a:xfrm>
          <a:prstGeom prst="rect">
            <a:avLst/>
          </a:prstGeom>
          <a:noFill/>
        </p:spPr>
        <p:txBody>
          <a:bodyPr wrap="square" rtlCol="0">
            <a:spAutoFit/>
          </a:bodyPr>
          <a:lstStyle/>
          <a:p>
            <a:r>
              <a:rPr lang="fr-FR" altLang="ko-KR" sz="1200" dirty="0">
                <a:cs typeface="Arial" pitchFamily="34" charset="0"/>
              </a:rPr>
              <a:t>est passé de 26‰ en 1990 à 13‰ en 2016, alors que les Objectifs de développement durable (ODD) sont fixés à 12‰ à l’horizon 2030</a:t>
            </a:r>
            <a:endParaRPr lang="ko-KR" altLang="en-US" sz="1200" dirty="0">
              <a:cs typeface="Arial" pitchFamily="34" charset="0"/>
            </a:endParaRPr>
          </a:p>
        </p:txBody>
      </p:sp>
      <p:sp>
        <p:nvSpPr>
          <p:cNvPr id="64" name="TextBox 28"/>
          <p:cNvSpPr txBox="1"/>
          <p:nvPr/>
        </p:nvSpPr>
        <p:spPr>
          <a:xfrm>
            <a:off x="5537102" y="3219417"/>
            <a:ext cx="1483170" cy="646331"/>
          </a:xfrm>
          <a:prstGeom prst="rect">
            <a:avLst/>
          </a:prstGeom>
          <a:noFill/>
        </p:spPr>
        <p:txBody>
          <a:bodyPr wrap="square" rtlCol="0">
            <a:spAutoFit/>
          </a:bodyPr>
          <a:lstStyle/>
          <a:p>
            <a:r>
              <a:rPr lang="fr-FR" altLang="ko-KR" sz="1200" dirty="0">
                <a:cs typeface="Arial" pitchFamily="34" charset="0"/>
              </a:rPr>
              <a:t>touche 27% des enfants de moins de 5 ans </a:t>
            </a:r>
            <a:endParaRPr lang="ko-KR" altLang="en-US" sz="1200" dirty="0">
              <a:cs typeface="Arial" pitchFamily="34" charset="0"/>
            </a:endParaRPr>
          </a:p>
        </p:txBody>
      </p:sp>
      <p:pic>
        <p:nvPicPr>
          <p:cNvPr id="65" name="Espace réservé pour une image  1"/>
          <p:cNvPicPr>
            <a:picLocks noChangeAspect="1"/>
          </p:cNvPicPr>
          <p:nvPr/>
        </p:nvPicPr>
        <p:blipFill>
          <a:blip r:embed="rId4">
            <a:extLst>
              <a:ext uri="{28A0092B-C50C-407E-A947-70E740481C1C}">
                <a14:useLocalDpi xmlns:a14="http://schemas.microsoft.com/office/drawing/2010/main" val="0"/>
              </a:ext>
            </a:extLst>
          </a:blip>
          <a:srcRect l="11097" r="11097"/>
          <a:stretch>
            <a:fillRect/>
          </a:stretch>
        </p:blipFill>
        <p:spPr>
          <a:xfrm>
            <a:off x="253569" y="987574"/>
            <a:ext cx="1656000" cy="1122511"/>
          </a:xfrm>
          <a:prstGeom prst="rect">
            <a:avLst/>
          </a:prstGeom>
        </p:spPr>
      </p:pic>
      <p:pic>
        <p:nvPicPr>
          <p:cNvPr id="66" name="Espace réservé pour une ima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06678" y="1015482"/>
            <a:ext cx="1656000" cy="1094603"/>
          </a:xfrm>
          <a:prstGeom prst="rect">
            <a:avLst/>
          </a:prstGeom>
        </p:spPr>
      </p:pic>
      <p:pic>
        <p:nvPicPr>
          <p:cNvPr id="67" name="Espace réservé pour une imag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3569" y="3130639"/>
            <a:ext cx="1656000" cy="1127999"/>
          </a:xfrm>
          <a:prstGeom prst="rect">
            <a:avLst/>
          </a:prstGeom>
        </p:spPr>
      </p:pic>
      <p:pic>
        <p:nvPicPr>
          <p:cNvPr id="68" name="Espace réservé pour une imag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06678" y="3209839"/>
            <a:ext cx="1656000" cy="1048799"/>
          </a:xfrm>
          <a:prstGeom prst="rect">
            <a:avLst/>
          </a:prstGeom>
        </p:spPr>
      </p:pic>
      <p:sp>
        <p:nvSpPr>
          <p:cNvPr id="69" name="Rectangle 68"/>
          <p:cNvSpPr/>
          <p:nvPr/>
        </p:nvSpPr>
        <p:spPr>
          <a:xfrm>
            <a:off x="3806678" y="2139574"/>
            <a:ext cx="1656000" cy="3874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Rectangle 69"/>
          <p:cNvSpPr/>
          <p:nvPr/>
        </p:nvSpPr>
        <p:spPr>
          <a:xfrm>
            <a:off x="242403" y="4282639"/>
            <a:ext cx="1656000" cy="3874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Rectangle 70"/>
          <p:cNvSpPr/>
          <p:nvPr/>
        </p:nvSpPr>
        <p:spPr>
          <a:xfrm>
            <a:off x="3813178" y="4282639"/>
            <a:ext cx="1656000" cy="3874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251520" y="4351361"/>
            <a:ext cx="1638589" cy="276999"/>
          </a:xfrm>
          <a:prstGeom prst="rect">
            <a:avLst/>
          </a:prstGeom>
        </p:spPr>
        <p:txBody>
          <a:bodyPr wrap="none">
            <a:spAutoFit/>
          </a:bodyPr>
          <a:lstStyle/>
          <a:p>
            <a:pPr algn="ctr"/>
            <a:r>
              <a:rPr lang="fr-FR" sz="1200" b="1" dirty="0" smtClean="0">
                <a:solidFill>
                  <a:schemeClr val="bg1"/>
                </a:solidFill>
                <a:cs typeface="Arial" pitchFamily="34" charset="0"/>
              </a:rPr>
              <a:t>Mortalité néonatale </a:t>
            </a:r>
            <a:endParaRPr lang="fr-FR" sz="1200" b="1" dirty="0">
              <a:solidFill>
                <a:schemeClr val="bg1"/>
              </a:solidFill>
              <a:cs typeface="Arial" pitchFamily="34" charset="0"/>
            </a:endParaRPr>
          </a:p>
        </p:txBody>
      </p:sp>
      <p:pic>
        <p:nvPicPr>
          <p:cNvPr id="72" name="Espace réservé pour une imag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80312" y="1526482"/>
            <a:ext cx="1656000" cy="1122511"/>
          </a:xfrm>
          <a:prstGeom prst="rect">
            <a:avLst/>
          </a:prstGeom>
        </p:spPr>
      </p:pic>
      <p:sp>
        <p:nvSpPr>
          <p:cNvPr id="73" name="Rectangle 72"/>
          <p:cNvSpPr/>
          <p:nvPr/>
        </p:nvSpPr>
        <p:spPr>
          <a:xfrm>
            <a:off x="7380312" y="2678610"/>
            <a:ext cx="1656000" cy="4320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TextBox 28"/>
          <p:cNvSpPr txBox="1"/>
          <p:nvPr/>
        </p:nvSpPr>
        <p:spPr>
          <a:xfrm>
            <a:off x="7466727" y="3149555"/>
            <a:ext cx="1483170" cy="646331"/>
          </a:xfrm>
          <a:prstGeom prst="rect">
            <a:avLst/>
          </a:prstGeom>
          <a:noFill/>
        </p:spPr>
        <p:txBody>
          <a:bodyPr wrap="square" rtlCol="0">
            <a:spAutoFit/>
          </a:bodyPr>
          <a:lstStyle/>
          <a:p>
            <a:r>
              <a:rPr lang="fr-FR" altLang="ko-KR" sz="1200" dirty="0">
                <a:cs typeface="Arial" pitchFamily="34" charset="0"/>
              </a:rPr>
              <a:t>est de 15% en 2018 contre 18,3% entre 2006 et 2010</a:t>
            </a:r>
            <a:endParaRPr lang="ko-KR" altLang="en-US" sz="1200" dirty="0">
              <a:cs typeface="Arial" pitchFamily="34" charset="0"/>
            </a:endParaRPr>
          </a:p>
        </p:txBody>
      </p:sp>
      <p:sp>
        <p:nvSpPr>
          <p:cNvPr id="5" name="Rectangle 4"/>
          <p:cNvSpPr/>
          <p:nvPr/>
        </p:nvSpPr>
        <p:spPr>
          <a:xfrm>
            <a:off x="3772903" y="2110085"/>
            <a:ext cx="1723549" cy="461665"/>
          </a:xfrm>
          <a:prstGeom prst="rect">
            <a:avLst/>
          </a:prstGeom>
        </p:spPr>
        <p:txBody>
          <a:bodyPr wrap="none">
            <a:spAutoFit/>
          </a:bodyPr>
          <a:lstStyle/>
          <a:p>
            <a:pPr algn="ctr"/>
            <a:r>
              <a:rPr lang="fr-FR" sz="1200" b="1" dirty="0" smtClean="0">
                <a:solidFill>
                  <a:schemeClr val="bg1"/>
                </a:solidFill>
                <a:cs typeface="Arial" pitchFamily="34" charset="0"/>
              </a:rPr>
              <a:t>Mortalité des enfants</a:t>
            </a:r>
          </a:p>
          <a:p>
            <a:pPr algn="ctr"/>
            <a:r>
              <a:rPr lang="fr-FR" sz="1200" b="1" dirty="0" smtClean="0">
                <a:solidFill>
                  <a:schemeClr val="bg1"/>
                </a:solidFill>
                <a:cs typeface="Arial" pitchFamily="34" charset="0"/>
              </a:rPr>
              <a:t>&lt; 5 ans </a:t>
            </a:r>
            <a:endParaRPr lang="fr-FR" sz="1200" b="1" dirty="0">
              <a:solidFill>
                <a:schemeClr val="bg1"/>
              </a:solidFill>
              <a:cs typeface="Arial" pitchFamily="34" charset="0"/>
            </a:endParaRPr>
          </a:p>
        </p:txBody>
      </p:sp>
      <p:sp>
        <p:nvSpPr>
          <p:cNvPr id="8" name="Rectangle 7"/>
          <p:cNvSpPr/>
          <p:nvPr/>
        </p:nvSpPr>
        <p:spPr>
          <a:xfrm>
            <a:off x="3821245" y="4270325"/>
            <a:ext cx="1641433" cy="461665"/>
          </a:xfrm>
          <a:prstGeom prst="rect">
            <a:avLst/>
          </a:prstGeom>
        </p:spPr>
        <p:txBody>
          <a:bodyPr wrap="square">
            <a:spAutoFit/>
          </a:bodyPr>
          <a:lstStyle/>
          <a:p>
            <a:pPr algn="ctr"/>
            <a:r>
              <a:rPr lang="fr-FR" sz="1200" b="1" dirty="0" smtClean="0">
                <a:solidFill>
                  <a:schemeClr val="bg1"/>
                </a:solidFill>
                <a:cs typeface="Arial" pitchFamily="34" charset="0"/>
              </a:rPr>
              <a:t>Malnutrition des </a:t>
            </a:r>
          </a:p>
          <a:p>
            <a:pPr algn="ctr"/>
            <a:r>
              <a:rPr lang="fr-FR" sz="1200" b="1" dirty="0" smtClean="0">
                <a:solidFill>
                  <a:schemeClr val="bg1"/>
                </a:solidFill>
                <a:cs typeface="Arial" pitchFamily="34" charset="0"/>
              </a:rPr>
              <a:t>enfants &lt; </a:t>
            </a:r>
            <a:r>
              <a:rPr lang="fr-FR" sz="1200" b="1" dirty="0">
                <a:solidFill>
                  <a:schemeClr val="bg1"/>
                </a:solidFill>
                <a:cs typeface="Arial" pitchFamily="34" charset="0"/>
              </a:rPr>
              <a:t>5 ans </a:t>
            </a:r>
            <a:r>
              <a:rPr lang="fr-FR" sz="1200" b="1" dirty="0" smtClean="0">
                <a:solidFill>
                  <a:schemeClr val="bg1"/>
                </a:solidFill>
                <a:cs typeface="Arial" pitchFamily="34" charset="0"/>
              </a:rPr>
              <a:t> </a:t>
            </a:r>
            <a:endParaRPr lang="fr-FR" sz="1200" b="1" dirty="0">
              <a:solidFill>
                <a:schemeClr val="bg1"/>
              </a:solidFill>
              <a:cs typeface="Arial" pitchFamily="34" charset="0"/>
            </a:endParaRPr>
          </a:p>
        </p:txBody>
      </p:sp>
      <p:sp>
        <p:nvSpPr>
          <p:cNvPr id="9" name="Rectangle 8"/>
          <p:cNvSpPr/>
          <p:nvPr/>
        </p:nvSpPr>
        <p:spPr>
          <a:xfrm>
            <a:off x="7380312" y="2695159"/>
            <a:ext cx="1656000" cy="461665"/>
          </a:xfrm>
          <a:prstGeom prst="rect">
            <a:avLst/>
          </a:prstGeom>
        </p:spPr>
        <p:txBody>
          <a:bodyPr wrap="square">
            <a:spAutoFit/>
          </a:bodyPr>
          <a:lstStyle/>
          <a:p>
            <a:pPr algn="ctr"/>
            <a:r>
              <a:rPr lang="fr-FR" sz="1200" b="1" dirty="0">
                <a:solidFill>
                  <a:schemeClr val="bg1"/>
                </a:solidFill>
                <a:cs typeface="Arial" pitchFamily="34" charset="0"/>
              </a:rPr>
              <a:t>Retard de </a:t>
            </a:r>
          </a:p>
          <a:p>
            <a:pPr algn="ctr"/>
            <a:r>
              <a:rPr lang="fr-FR" sz="1200" b="1" dirty="0">
                <a:solidFill>
                  <a:schemeClr val="bg1"/>
                </a:solidFill>
                <a:cs typeface="Arial" pitchFamily="34" charset="0"/>
              </a:rPr>
              <a:t>croissance</a:t>
            </a:r>
          </a:p>
        </p:txBody>
      </p:sp>
    </p:spTree>
    <p:extLst>
      <p:ext uri="{BB962C8B-B14F-4D97-AF65-F5344CB8AC3E}">
        <p14:creationId xmlns:p14="http://schemas.microsoft.com/office/powerpoint/2010/main" val="243155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par>
                                <p:cTn id="14" presetID="10" presetClass="entr" presetSubtype="0"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fade">
                                      <p:cBhvr>
                                        <p:cTn id="16" dur="500"/>
                                        <p:tgtEl>
                                          <p:spTgt spid="6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childTnLst>
                                </p:cTn>
                              </p:par>
                              <p:par>
                                <p:cTn id="25" presetID="10" presetClass="entr" presetSubtype="0" fill="hold" nodeType="with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500"/>
                                        <p:tgtEl>
                                          <p:spTgt spid="6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fade">
                                      <p:cBhvr>
                                        <p:cTn id="30" dur="500"/>
                                        <p:tgtEl>
                                          <p:spTgt spid="7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fade">
                                      <p:cBhvr>
                                        <p:cTn id="41" dur="500"/>
                                        <p:tgtEl>
                                          <p:spTgt spid="43"/>
                                        </p:tgtEl>
                                      </p:cBhvr>
                                    </p:animEffect>
                                  </p:childTnLst>
                                </p:cTn>
                              </p:par>
                              <p:par>
                                <p:cTn id="42" presetID="10" presetClass="entr" presetSubtype="0" fill="hold" nodeType="with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500"/>
                                        <p:tgtEl>
                                          <p:spTgt spid="6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fade">
                                      <p:cBhvr>
                                        <p:cTn id="47" dur="500"/>
                                        <p:tgtEl>
                                          <p:spTgt spid="6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cTn>
                              </p:par>
                              <p:par>
                                <p:cTn id="56" presetID="10" presetClass="entr" presetSubtype="0" fill="hold" nodeType="withEffect">
                                  <p:stCondLst>
                                    <p:cond delay="0"/>
                                  </p:stCondLst>
                                  <p:childTnLst>
                                    <p:set>
                                      <p:cBhvr>
                                        <p:cTn id="57" dur="1" fill="hold">
                                          <p:stCondLst>
                                            <p:cond delay="0"/>
                                          </p:stCondLst>
                                        </p:cTn>
                                        <p:tgtEl>
                                          <p:spTgt spid="68"/>
                                        </p:tgtEl>
                                        <p:attrNameLst>
                                          <p:attrName>style.visibility</p:attrName>
                                        </p:attrNameLst>
                                      </p:cBhvr>
                                      <p:to>
                                        <p:strVal val="visible"/>
                                      </p:to>
                                    </p:set>
                                    <p:animEffect transition="in" filter="fade">
                                      <p:cBhvr>
                                        <p:cTn id="58" dur="500"/>
                                        <p:tgtEl>
                                          <p:spTgt spid="6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fade">
                                      <p:cBhvr>
                                        <p:cTn id="61" dur="500"/>
                                        <p:tgtEl>
                                          <p:spTgt spid="7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fade">
                                      <p:cBhvr>
                                        <p:cTn id="67" dur="500"/>
                                        <p:tgtEl>
                                          <p:spTgt spid="6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fade">
                                      <p:cBhvr>
                                        <p:cTn id="72" dur="500"/>
                                        <p:tgtEl>
                                          <p:spTgt spid="7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fade">
                                      <p:cBhvr>
                                        <p:cTn id="75" dur="500"/>
                                        <p:tgtEl>
                                          <p:spTgt spid="7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fade">
                                      <p:cBhvr>
                                        <p:cTn id="78" dur="500"/>
                                        <p:tgtEl>
                                          <p:spTgt spid="7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fade">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4" grpId="0"/>
      <p:bldP spid="39" grpId="0"/>
      <p:bldP spid="40" grpId="0"/>
      <p:bldP spid="41" grpId="0"/>
      <p:bldP spid="42" grpId="0"/>
      <p:bldP spid="43" grpId="0"/>
      <p:bldP spid="47" grpId="0"/>
      <p:bldP spid="64" grpId="0"/>
      <p:bldP spid="69" grpId="0" animBg="1"/>
      <p:bldP spid="70" grpId="0" animBg="1"/>
      <p:bldP spid="71" grpId="0" animBg="1"/>
      <p:bldP spid="4" grpId="0"/>
      <p:bldP spid="73" grpId="0" animBg="1"/>
      <p:bldP spid="74" grpId="0"/>
      <p:bldP spid="5"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age 32"/>
          <p:cNvPicPr>
            <a:picLocks noChangeAspect="1"/>
          </p:cNvPicPr>
          <p:nvPr/>
        </p:nvPicPr>
        <p:blipFill rotWithShape="1">
          <a:blip r:embed="rId2">
            <a:extLst>
              <a:ext uri="{BEBA8EAE-BF5A-486C-A8C5-ECC9F3942E4B}">
                <a14:imgProps xmlns:a14="http://schemas.microsoft.com/office/drawing/2010/main">
                  <a14:imgLayer r:embed="rId3">
                    <a14:imgEffect>
                      <a14:backgroundRemoval t="0" b="100000" l="0" r="100000">
                        <a14:foregroundMark x1="65844" y1="18841" x2="65844" y2="18841"/>
                        <a14:foregroundMark x1="51029" y1="32367" x2="51029" y2="32367"/>
                        <a14:foregroundMark x1="37860" y1="57971" x2="37860" y2="57971"/>
                        <a14:foregroundMark x1="18930" y1="68599" x2="18930" y2="68599"/>
                        <a14:foregroundMark x1="8230" y1="78261" x2="8230" y2="78261"/>
                        <a14:backgroundMark x1="91770" y1="18357" x2="91770" y2="18357"/>
                        <a14:backgroundMark x1="86420" y1="75362" x2="86420" y2="75362"/>
                      </a14:backgroundRemoval>
                    </a14:imgEffect>
                  </a14:imgLayer>
                </a14:imgProps>
              </a:ext>
              <a:ext uri="{28A0092B-C50C-407E-A947-70E740481C1C}">
                <a14:useLocalDpi xmlns:a14="http://schemas.microsoft.com/office/drawing/2010/main" val="0"/>
              </a:ext>
            </a:extLst>
          </a:blip>
          <a:srcRect b="15548"/>
          <a:stretch/>
        </p:blipFill>
        <p:spPr>
          <a:xfrm>
            <a:off x="7119641" y="51470"/>
            <a:ext cx="1290705" cy="866414"/>
          </a:xfrm>
          <a:prstGeom prst="rect">
            <a:avLst/>
          </a:prstGeom>
        </p:spPr>
      </p:pic>
      <p:pic>
        <p:nvPicPr>
          <p:cNvPr id="29" name="Image 28"/>
          <p:cNvPicPr>
            <a:picLocks noChangeAspect="1"/>
          </p:cNvPicPr>
          <p:nvPr/>
        </p:nvPicPr>
        <p:blipFill rotWithShape="1">
          <a:blip r:embed="rId4">
            <a:extLst>
              <a:ext uri="{28A0092B-C50C-407E-A947-70E740481C1C}">
                <a14:useLocalDpi xmlns:a14="http://schemas.microsoft.com/office/drawing/2010/main" val="0"/>
              </a:ext>
            </a:extLst>
          </a:blip>
          <a:srcRect t="833"/>
          <a:stretch/>
        </p:blipFill>
        <p:spPr>
          <a:xfrm>
            <a:off x="0" y="917884"/>
            <a:ext cx="5508104" cy="4226681"/>
          </a:xfrm>
          <a:prstGeom prst="rect">
            <a:avLst/>
          </a:prstGeom>
        </p:spPr>
      </p:pic>
      <p:sp>
        <p:nvSpPr>
          <p:cNvPr id="28" name="Rectangle 27"/>
          <p:cNvSpPr/>
          <p:nvPr/>
        </p:nvSpPr>
        <p:spPr>
          <a:xfrm>
            <a:off x="3995936" y="1563638"/>
            <a:ext cx="5112568" cy="2634246"/>
          </a:xfrm>
          <a:prstGeom prst="rect">
            <a:avLst/>
          </a:prstGeom>
          <a:solidFill>
            <a:schemeClr val="tx1">
              <a:alpha val="51000"/>
            </a:schemeClr>
          </a:solidFill>
        </p:spPr>
        <p:txBody>
          <a:bodyPr wrap="square" lIns="68576" tIns="34289" rIns="68576" bIns="34289">
            <a:spAutoFit/>
          </a:bodyPr>
          <a:lstStyle/>
          <a:p>
            <a:pPr marL="257156" indent="-257156" algn="just" defTabSz="685749" latinLnBrk="0">
              <a:spcBef>
                <a:spcPts val="900"/>
              </a:spcBef>
              <a:spcAft>
                <a:spcPts val="900"/>
              </a:spcAft>
              <a:buFont typeface="Arial" panose="020B0604020202020204" pitchFamily="34" charset="0"/>
              <a:buChar char="•"/>
            </a:pPr>
            <a:r>
              <a:rPr lang="fr-FR" sz="1200" b="1" dirty="0">
                <a:solidFill>
                  <a:prstClr val="white"/>
                </a:solidFill>
              </a:rPr>
              <a:t>Dour Al </a:t>
            </a:r>
            <a:r>
              <a:rPr lang="fr-FR" sz="1200" b="1" dirty="0" err="1">
                <a:solidFill>
                  <a:prstClr val="white"/>
                </a:solidFill>
              </a:rPr>
              <a:t>Omouma</a:t>
            </a:r>
            <a:r>
              <a:rPr lang="fr-FR" sz="1200" b="1" dirty="0">
                <a:solidFill>
                  <a:prstClr val="white"/>
                </a:solidFill>
              </a:rPr>
              <a:t> sont des centres d’accueil construits à proximité des structures sanitaires disposant d’un module d’accouchement, et ce pour la prise en charge pré et post natale des femmes issues des villages lointains ou enclavés. </a:t>
            </a:r>
          </a:p>
          <a:p>
            <a:pPr marL="257156" indent="-257156" algn="just" defTabSz="685749" latinLnBrk="0">
              <a:spcBef>
                <a:spcPts val="900"/>
              </a:spcBef>
              <a:spcAft>
                <a:spcPts val="900"/>
              </a:spcAft>
              <a:buFont typeface="Arial" panose="020B0604020202020204" pitchFamily="34" charset="0"/>
              <a:buChar char="•"/>
            </a:pPr>
            <a:r>
              <a:rPr lang="fr-FR" sz="1200" b="1" dirty="0">
                <a:solidFill>
                  <a:prstClr val="white"/>
                </a:solidFill>
              </a:rPr>
              <a:t>Ces structures sont gérées par des associations ayant une expertise dans le domaine de la femme et de l’enfance en partenariat avec le Ministère de la Santé, l’Entraide Nationale et les collectivités territoriales. </a:t>
            </a:r>
          </a:p>
          <a:p>
            <a:pPr marL="257156" indent="-257156" algn="just" defTabSz="685749" latinLnBrk="0">
              <a:spcBef>
                <a:spcPts val="900"/>
              </a:spcBef>
              <a:spcAft>
                <a:spcPts val="900"/>
              </a:spcAft>
              <a:buFont typeface="Arial" panose="020B0604020202020204" pitchFamily="34" charset="0"/>
              <a:buChar char="•"/>
            </a:pPr>
            <a:r>
              <a:rPr lang="fr-FR" sz="1200" b="1" dirty="0">
                <a:solidFill>
                  <a:prstClr val="white"/>
                </a:solidFill>
              </a:rPr>
              <a:t>Le tissu associatif se révèle un partenaire principal de l’INDH, d’ailleurs, plusieurs partenariats ont été conclus dans le domaine de la santé avec plus de 940 associations</a:t>
            </a:r>
          </a:p>
        </p:txBody>
      </p:sp>
      <p:sp>
        <p:nvSpPr>
          <p:cNvPr id="7" name="Title 5"/>
          <p:cNvSpPr>
            <a:spLocks noGrp="1"/>
          </p:cNvSpPr>
          <p:nvPr>
            <p:ph type="title"/>
          </p:nvPr>
        </p:nvSpPr>
        <p:spPr>
          <a:xfrm>
            <a:off x="107504" y="0"/>
            <a:ext cx="9036496" cy="884466"/>
          </a:xfrm>
        </p:spPr>
        <p:txBody>
          <a:bodyPr/>
          <a:lstStyle/>
          <a:p>
            <a:r>
              <a:rPr lang="en-US" altLang="ko-KR" dirty="0" smtClean="0">
                <a:solidFill>
                  <a:schemeClr val="accent2"/>
                </a:solidFill>
              </a:rPr>
              <a:t>1. </a:t>
            </a:r>
            <a:r>
              <a:rPr lang="en-US" altLang="ko-KR" dirty="0" err="1" smtClean="0">
                <a:solidFill>
                  <a:schemeClr val="accent2"/>
                </a:solidFill>
              </a:rPr>
              <a:t>Contexte</a:t>
            </a:r>
            <a:r>
              <a:rPr lang="en-US" altLang="ko-KR" dirty="0" smtClean="0">
                <a:solidFill>
                  <a:schemeClr val="accent2"/>
                </a:solidFill>
              </a:rPr>
              <a:t> </a:t>
            </a:r>
            <a:endParaRPr lang="ko-KR" altLang="en-US" dirty="0"/>
          </a:p>
        </p:txBody>
      </p:sp>
    </p:spTree>
    <p:extLst>
      <p:ext uri="{BB962C8B-B14F-4D97-AF65-F5344CB8AC3E}">
        <p14:creationId xmlns:p14="http://schemas.microsoft.com/office/powerpoint/2010/main" val="248207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5"/>
          <p:cNvSpPr>
            <a:spLocks noGrp="1"/>
          </p:cNvSpPr>
          <p:nvPr>
            <p:ph type="title"/>
          </p:nvPr>
        </p:nvSpPr>
        <p:spPr>
          <a:xfrm>
            <a:off x="107504" y="0"/>
            <a:ext cx="9036496" cy="884466"/>
          </a:xfrm>
        </p:spPr>
        <p:txBody>
          <a:bodyPr/>
          <a:lstStyle/>
          <a:p>
            <a:r>
              <a:rPr lang="fr-FR" altLang="ko-KR" dirty="0" smtClean="0">
                <a:solidFill>
                  <a:schemeClr val="accent2"/>
                </a:solidFill>
              </a:rPr>
              <a:t>2. Le </a:t>
            </a:r>
            <a:r>
              <a:rPr lang="fr-FR" altLang="ko-KR" dirty="0">
                <a:solidFill>
                  <a:schemeClr val="accent2"/>
                </a:solidFill>
              </a:rPr>
              <a:t>challenge à relever</a:t>
            </a:r>
          </a:p>
        </p:txBody>
      </p:sp>
      <p:pic>
        <p:nvPicPr>
          <p:cNvPr id="33" name="Image 32"/>
          <p:cNvPicPr>
            <a:picLocks noChangeAspect="1"/>
          </p:cNvPicPr>
          <p:nvPr/>
        </p:nvPicPr>
        <p:blipFill rotWithShape="1">
          <a:blip r:embed="rId2">
            <a:extLst>
              <a:ext uri="{BEBA8EAE-BF5A-486C-A8C5-ECC9F3942E4B}">
                <a14:imgProps xmlns:a14="http://schemas.microsoft.com/office/drawing/2010/main">
                  <a14:imgLayer r:embed="rId3">
                    <a14:imgEffect>
                      <a14:backgroundRemoval t="0" b="100000" l="0" r="100000">
                        <a14:foregroundMark x1="65844" y1="18841" x2="65844" y2="18841"/>
                        <a14:foregroundMark x1="51029" y1="32367" x2="51029" y2="32367"/>
                        <a14:foregroundMark x1="37860" y1="57971" x2="37860" y2="57971"/>
                        <a14:foregroundMark x1="18930" y1="68599" x2="18930" y2="68599"/>
                        <a14:foregroundMark x1="8230" y1="78261" x2="8230" y2="78261"/>
                        <a14:backgroundMark x1="91770" y1="18357" x2="91770" y2="18357"/>
                        <a14:backgroundMark x1="86420" y1="75362" x2="86420" y2="75362"/>
                      </a14:backgroundRemoval>
                    </a14:imgEffect>
                  </a14:imgLayer>
                </a14:imgProps>
              </a:ext>
              <a:ext uri="{28A0092B-C50C-407E-A947-70E740481C1C}">
                <a14:useLocalDpi xmlns:a14="http://schemas.microsoft.com/office/drawing/2010/main" val="0"/>
              </a:ext>
            </a:extLst>
          </a:blip>
          <a:srcRect b="15548"/>
          <a:stretch/>
        </p:blipFill>
        <p:spPr>
          <a:xfrm>
            <a:off x="7119641" y="51470"/>
            <a:ext cx="1290705" cy="866414"/>
          </a:xfrm>
          <a:prstGeom prst="rect">
            <a:avLst/>
          </a:prstGeom>
        </p:spPr>
      </p:pic>
      <p:pic>
        <p:nvPicPr>
          <p:cNvPr id="18" name="Espace réservé pour une image  15"/>
          <p:cNvPicPr>
            <a:picLocks noChangeAspect="1"/>
          </p:cNvPicPr>
          <p:nvPr/>
        </p:nvPicPr>
        <p:blipFill>
          <a:blip r:embed="rId4">
            <a:extLst>
              <a:ext uri="{28A0092B-C50C-407E-A947-70E740481C1C}">
                <a14:useLocalDpi xmlns:a14="http://schemas.microsoft.com/office/drawing/2010/main" val="0"/>
              </a:ext>
            </a:extLst>
          </a:blip>
          <a:srcRect l="24929" r="24929"/>
          <a:stretch>
            <a:fillRect/>
          </a:stretch>
        </p:blipFill>
        <p:spPr>
          <a:xfrm>
            <a:off x="531813" y="1734691"/>
            <a:ext cx="2519362" cy="3349625"/>
          </a:xfrm>
          <a:prstGeom prst="rect">
            <a:avLst/>
          </a:prstGeom>
        </p:spPr>
      </p:pic>
      <p:pic>
        <p:nvPicPr>
          <p:cNvPr id="19" name="Espace réservé pour une image  16"/>
          <p:cNvPicPr>
            <a:picLocks noChangeAspect="1"/>
          </p:cNvPicPr>
          <p:nvPr/>
        </p:nvPicPr>
        <p:blipFill rotWithShape="1">
          <a:blip r:embed="rId5">
            <a:extLst>
              <a:ext uri="{28A0092B-C50C-407E-A947-70E740481C1C}">
                <a14:useLocalDpi xmlns:a14="http://schemas.microsoft.com/office/drawing/2010/main" val="0"/>
              </a:ext>
            </a:extLst>
          </a:blip>
          <a:srcRect l="28467" t="10076" r="23936"/>
          <a:stretch/>
        </p:blipFill>
        <p:spPr>
          <a:xfrm>
            <a:off x="3306763" y="1779662"/>
            <a:ext cx="2519362" cy="3307829"/>
          </a:xfrm>
          <a:prstGeom prst="rect">
            <a:avLst/>
          </a:prstGeom>
        </p:spPr>
      </p:pic>
      <p:pic>
        <p:nvPicPr>
          <p:cNvPr id="20" name="Espace réservé pour une image  17"/>
          <p:cNvPicPr>
            <a:picLocks noChangeAspect="1"/>
          </p:cNvPicPr>
          <p:nvPr/>
        </p:nvPicPr>
        <p:blipFill>
          <a:blip r:embed="rId6">
            <a:extLst>
              <a:ext uri="{28A0092B-C50C-407E-A947-70E740481C1C}">
                <a14:useLocalDpi xmlns:a14="http://schemas.microsoft.com/office/drawing/2010/main" val="0"/>
              </a:ext>
            </a:extLst>
          </a:blip>
          <a:srcRect l="12411" r="12411"/>
          <a:stretch>
            <a:fillRect/>
          </a:stretch>
        </p:blipFill>
        <p:spPr>
          <a:xfrm>
            <a:off x="6073775" y="1741041"/>
            <a:ext cx="2519363" cy="3351213"/>
          </a:xfrm>
          <a:prstGeom prst="rect">
            <a:avLst/>
          </a:prstGeom>
        </p:spPr>
      </p:pic>
      <p:sp>
        <p:nvSpPr>
          <p:cNvPr id="21" name="Rectangle 1"/>
          <p:cNvSpPr/>
          <p:nvPr/>
        </p:nvSpPr>
        <p:spPr>
          <a:xfrm>
            <a:off x="540000" y="3399065"/>
            <a:ext cx="2520000" cy="1685428"/>
          </a:xfrm>
          <a:custGeom>
            <a:avLst/>
            <a:gdLst>
              <a:gd name="connsiteX0" fmla="*/ 0 w 2520000"/>
              <a:gd name="connsiteY0" fmla="*/ 0 h 1239662"/>
              <a:gd name="connsiteX1" fmla="*/ 2520000 w 2520000"/>
              <a:gd name="connsiteY1" fmla="*/ 0 h 1239662"/>
              <a:gd name="connsiteX2" fmla="*/ 2520000 w 2520000"/>
              <a:gd name="connsiteY2" fmla="*/ 1239662 h 1239662"/>
              <a:gd name="connsiteX3" fmla="*/ 0 w 2520000"/>
              <a:gd name="connsiteY3" fmla="*/ 1239662 h 1239662"/>
              <a:gd name="connsiteX4" fmla="*/ 0 w 2520000"/>
              <a:gd name="connsiteY4" fmla="*/ 0 h 1239662"/>
              <a:gd name="connsiteX0" fmla="*/ 0 w 2520000"/>
              <a:gd name="connsiteY0" fmla="*/ 409432 h 1649094"/>
              <a:gd name="connsiteX1" fmla="*/ 2520000 w 2520000"/>
              <a:gd name="connsiteY1" fmla="*/ 409432 h 1649094"/>
              <a:gd name="connsiteX2" fmla="*/ 2520000 w 2520000"/>
              <a:gd name="connsiteY2" fmla="*/ 1649094 h 1649094"/>
              <a:gd name="connsiteX3" fmla="*/ 0 w 2520000"/>
              <a:gd name="connsiteY3" fmla="*/ 1649094 h 1649094"/>
              <a:gd name="connsiteX4" fmla="*/ 0 w 2520000"/>
              <a:gd name="connsiteY4" fmla="*/ 409432 h 1649094"/>
              <a:gd name="connsiteX0" fmla="*/ 0 w 2520000"/>
              <a:gd name="connsiteY0" fmla="*/ 469675 h 1709337"/>
              <a:gd name="connsiteX1" fmla="*/ 2520000 w 2520000"/>
              <a:gd name="connsiteY1" fmla="*/ 469675 h 1709337"/>
              <a:gd name="connsiteX2" fmla="*/ 2520000 w 2520000"/>
              <a:gd name="connsiteY2" fmla="*/ 1709337 h 1709337"/>
              <a:gd name="connsiteX3" fmla="*/ 0 w 2520000"/>
              <a:gd name="connsiteY3" fmla="*/ 1709337 h 1709337"/>
              <a:gd name="connsiteX4" fmla="*/ 0 w 2520000"/>
              <a:gd name="connsiteY4" fmla="*/ 469675 h 1709337"/>
              <a:gd name="connsiteX0" fmla="*/ 0 w 2520000"/>
              <a:gd name="connsiteY0" fmla="*/ 368511 h 1608173"/>
              <a:gd name="connsiteX1" fmla="*/ 2520000 w 2520000"/>
              <a:gd name="connsiteY1" fmla="*/ 368511 h 1608173"/>
              <a:gd name="connsiteX2" fmla="*/ 2520000 w 2520000"/>
              <a:gd name="connsiteY2" fmla="*/ 1608173 h 1608173"/>
              <a:gd name="connsiteX3" fmla="*/ 0 w 2520000"/>
              <a:gd name="connsiteY3" fmla="*/ 1608173 h 1608173"/>
              <a:gd name="connsiteX4" fmla="*/ 0 w 2520000"/>
              <a:gd name="connsiteY4" fmla="*/ 368511 h 1608173"/>
              <a:gd name="connsiteX0" fmla="*/ 0 w 2520000"/>
              <a:gd name="connsiteY0" fmla="*/ 445766 h 1685428"/>
              <a:gd name="connsiteX1" fmla="*/ 2520000 w 2520000"/>
              <a:gd name="connsiteY1" fmla="*/ 445766 h 1685428"/>
              <a:gd name="connsiteX2" fmla="*/ 2520000 w 2520000"/>
              <a:gd name="connsiteY2" fmla="*/ 1685428 h 1685428"/>
              <a:gd name="connsiteX3" fmla="*/ 0 w 2520000"/>
              <a:gd name="connsiteY3" fmla="*/ 1685428 h 1685428"/>
              <a:gd name="connsiteX4" fmla="*/ 0 w 2520000"/>
              <a:gd name="connsiteY4" fmla="*/ 445766 h 1685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0000" h="1685428">
                <a:moveTo>
                  <a:pt x="0" y="445766"/>
                </a:moveTo>
                <a:cubicBezTo>
                  <a:pt x="853647" y="-243446"/>
                  <a:pt x="1905188" y="-45553"/>
                  <a:pt x="2520000" y="445766"/>
                </a:cubicBezTo>
                <a:lnTo>
                  <a:pt x="2520000" y="1685428"/>
                </a:lnTo>
                <a:lnTo>
                  <a:pt x="0" y="1685428"/>
                </a:lnTo>
                <a:lnTo>
                  <a:pt x="0" y="445766"/>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Rectangle 1"/>
          <p:cNvSpPr/>
          <p:nvPr/>
        </p:nvSpPr>
        <p:spPr>
          <a:xfrm>
            <a:off x="3306788" y="3406602"/>
            <a:ext cx="2520000" cy="1685428"/>
          </a:xfrm>
          <a:custGeom>
            <a:avLst/>
            <a:gdLst>
              <a:gd name="connsiteX0" fmla="*/ 0 w 2520000"/>
              <a:gd name="connsiteY0" fmla="*/ 0 h 1239662"/>
              <a:gd name="connsiteX1" fmla="*/ 2520000 w 2520000"/>
              <a:gd name="connsiteY1" fmla="*/ 0 h 1239662"/>
              <a:gd name="connsiteX2" fmla="*/ 2520000 w 2520000"/>
              <a:gd name="connsiteY2" fmla="*/ 1239662 h 1239662"/>
              <a:gd name="connsiteX3" fmla="*/ 0 w 2520000"/>
              <a:gd name="connsiteY3" fmla="*/ 1239662 h 1239662"/>
              <a:gd name="connsiteX4" fmla="*/ 0 w 2520000"/>
              <a:gd name="connsiteY4" fmla="*/ 0 h 1239662"/>
              <a:gd name="connsiteX0" fmla="*/ 0 w 2520000"/>
              <a:gd name="connsiteY0" fmla="*/ 409432 h 1649094"/>
              <a:gd name="connsiteX1" fmla="*/ 2520000 w 2520000"/>
              <a:gd name="connsiteY1" fmla="*/ 409432 h 1649094"/>
              <a:gd name="connsiteX2" fmla="*/ 2520000 w 2520000"/>
              <a:gd name="connsiteY2" fmla="*/ 1649094 h 1649094"/>
              <a:gd name="connsiteX3" fmla="*/ 0 w 2520000"/>
              <a:gd name="connsiteY3" fmla="*/ 1649094 h 1649094"/>
              <a:gd name="connsiteX4" fmla="*/ 0 w 2520000"/>
              <a:gd name="connsiteY4" fmla="*/ 409432 h 1649094"/>
              <a:gd name="connsiteX0" fmla="*/ 0 w 2520000"/>
              <a:gd name="connsiteY0" fmla="*/ 469675 h 1709337"/>
              <a:gd name="connsiteX1" fmla="*/ 2520000 w 2520000"/>
              <a:gd name="connsiteY1" fmla="*/ 469675 h 1709337"/>
              <a:gd name="connsiteX2" fmla="*/ 2520000 w 2520000"/>
              <a:gd name="connsiteY2" fmla="*/ 1709337 h 1709337"/>
              <a:gd name="connsiteX3" fmla="*/ 0 w 2520000"/>
              <a:gd name="connsiteY3" fmla="*/ 1709337 h 1709337"/>
              <a:gd name="connsiteX4" fmla="*/ 0 w 2520000"/>
              <a:gd name="connsiteY4" fmla="*/ 469675 h 1709337"/>
              <a:gd name="connsiteX0" fmla="*/ 0 w 2520000"/>
              <a:gd name="connsiteY0" fmla="*/ 368511 h 1608173"/>
              <a:gd name="connsiteX1" fmla="*/ 2520000 w 2520000"/>
              <a:gd name="connsiteY1" fmla="*/ 368511 h 1608173"/>
              <a:gd name="connsiteX2" fmla="*/ 2520000 w 2520000"/>
              <a:gd name="connsiteY2" fmla="*/ 1608173 h 1608173"/>
              <a:gd name="connsiteX3" fmla="*/ 0 w 2520000"/>
              <a:gd name="connsiteY3" fmla="*/ 1608173 h 1608173"/>
              <a:gd name="connsiteX4" fmla="*/ 0 w 2520000"/>
              <a:gd name="connsiteY4" fmla="*/ 368511 h 1608173"/>
              <a:gd name="connsiteX0" fmla="*/ 0 w 2520000"/>
              <a:gd name="connsiteY0" fmla="*/ 445766 h 1685428"/>
              <a:gd name="connsiteX1" fmla="*/ 2520000 w 2520000"/>
              <a:gd name="connsiteY1" fmla="*/ 445766 h 1685428"/>
              <a:gd name="connsiteX2" fmla="*/ 2520000 w 2520000"/>
              <a:gd name="connsiteY2" fmla="*/ 1685428 h 1685428"/>
              <a:gd name="connsiteX3" fmla="*/ 0 w 2520000"/>
              <a:gd name="connsiteY3" fmla="*/ 1685428 h 1685428"/>
              <a:gd name="connsiteX4" fmla="*/ 0 w 2520000"/>
              <a:gd name="connsiteY4" fmla="*/ 445766 h 1685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0000" h="1685428">
                <a:moveTo>
                  <a:pt x="0" y="445766"/>
                </a:moveTo>
                <a:cubicBezTo>
                  <a:pt x="853647" y="-243446"/>
                  <a:pt x="1905188" y="-45553"/>
                  <a:pt x="2520000" y="445766"/>
                </a:cubicBezTo>
                <a:lnTo>
                  <a:pt x="2520000" y="1685428"/>
                </a:lnTo>
                <a:lnTo>
                  <a:pt x="0" y="1685428"/>
                </a:lnTo>
                <a:lnTo>
                  <a:pt x="0" y="445766"/>
                </a:ln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3" name="Rectangle 1"/>
          <p:cNvSpPr/>
          <p:nvPr/>
        </p:nvSpPr>
        <p:spPr>
          <a:xfrm>
            <a:off x="6073576" y="3406602"/>
            <a:ext cx="2520000" cy="1685428"/>
          </a:xfrm>
          <a:custGeom>
            <a:avLst/>
            <a:gdLst>
              <a:gd name="connsiteX0" fmla="*/ 0 w 2520000"/>
              <a:gd name="connsiteY0" fmla="*/ 0 h 1239662"/>
              <a:gd name="connsiteX1" fmla="*/ 2520000 w 2520000"/>
              <a:gd name="connsiteY1" fmla="*/ 0 h 1239662"/>
              <a:gd name="connsiteX2" fmla="*/ 2520000 w 2520000"/>
              <a:gd name="connsiteY2" fmla="*/ 1239662 h 1239662"/>
              <a:gd name="connsiteX3" fmla="*/ 0 w 2520000"/>
              <a:gd name="connsiteY3" fmla="*/ 1239662 h 1239662"/>
              <a:gd name="connsiteX4" fmla="*/ 0 w 2520000"/>
              <a:gd name="connsiteY4" fmla="*/ 0 h 1239662"/>
              <a:gd name="connsiteX0" fmla="*/ 0 w 2520000"/>
              <a:gd name="connsiteY0" fmla="*/ 409432 h 1649094"/>
              <a:gd name="connsiteX1" fmla="*/ 2520000 w 2520000"/>
              <a:gd name="connsiteY1" fmla="*/ 409432 h 1649094"/>
              <a:gd name="connsiteX2" fmla="*/ 2520000 w 2520000"/>
              <a:gd name="connsiteY2" fmla="*/ 1649094 h 1649094"/>
              <a:gd name="connsiteX3" fmla="*/ 0 w 2520000"/>
              <a:gd name="connsiteY3" fmla="*/ 1649094 h 1649094"/>
              <a:gd name="connsiteX4" fmla="*/ 0 w 2520000"/>
              <a:gd name="connsiteY4" fmla="*/ 409432 h 1649094"/>
              <a:gd name="connsiteX0" fmla="*/ 0 w 2520000"/>
              <a:gd name="connsiteY0" fmla="*/ 469675 h 1709337"/>
              <a:gd name="connsiteX1" fmla="*/ 2520000 w 2520000"/>
              <a:gd name="connsiteY1" fmla="*/ 469675 h 1709337"/>
              <a:gd name="connsiteX2" fmla="*/ 2520000 w 2520000"/>
              <a:gd name="connsiteY2" fmla="*/ 1709337 h 1709337"/>
              <a:gd name="connsiteX3" fmla="*/ 0 w 2520000"/>
              <a:gd name="connsiteY3" fmla="*/ 1709337 h 1709337"/>
              <a:gd name="connsiteX4" fmla="*/ 0 w 2520000"/>
              <a:gd name="connsiteY4" fmla="*/ 469675 h 1709337"/>
              <a:gd name="connsiteX0" fmla="*/ 0 w 2520000"/>
              <a:gd name="connsiteY0" fmla="*/ 368511 h 1608173"/>
              <a:gd name="connsiteX1" fmla="*/ 2520000 w 2520000"/>
              <a:gd name="connsiteY1" fmla="*/ 368511 h 1608173"/>
              <a:gd name="connsiteX2" fmla="*/ 2520000 w 2520000"/>
              <a:gd name="connsiteY2" fmla="*/ 1608173 h 1608173"/>
              <a:gd name="connsiteX3" fmla="*/ 0 w 2520000"/>
              <a:gd name="connsiteY3" fmla="*/ 1608173 h 1608173"/>
              <a:gd name="connsiteX4" fmla="*/ 0 w 2520000"/>
              <a:gd name="connsiteY4" fmla="*/ 368511 h 1608173"/>
              <a:gd name="connsiteX0" fmla="*/ 0 w 2520000"/>
              <a:gd name="connsiteY0" fmla="*/ 445766 h 1685428"/>
              <a:gd name="connsiteX1" fmla="*/ 2520000 w 2520000"/>
              <a:gd name="connsiteY1" fmla="*/ 445766 h 1685428"/>
              <a:gd name="connsiteX2" fmla="*/ 2520000 w 2520000"/>
              <a:gd name="connsiteY2" fmla="*/ 1685428 h 1685428"/>
              <a:gd name="connsiteX3" fmla="*/ 0 w 2520000"/>
              <a:gd name="connsiteY3" fmla="*/ 1685428 h 1685428"/>
              <a:gd name="connsiteX4" fmla="*/ 0 w 2520000"/>
              <a:gd name="connsiteY4" fmla="*/ 445766 h 1685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0000" h="1685428">
                <a:moveTo>
                  <a:pt x="0" y="445766"/>
                </a:moveTo>
                <a:cubicBezTo>
                  <a:pt x="853647" y="-243446"/>
                  <a:pt x="1905188" y="-45553"/>
                  <a:pt x="2520000" y="445766"/>
                </a:cubicBezTo>
                <a:lnTo>
                  <a:pt x="2520000" y="1685428"/>
                </a:lnTo>
                <a:lnTo>
                  <a:pt x="0" y="1685428"/>
                </a:lnTo>
                <a:lnTo>
                  <a:pt x="0" y="445766"/>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4" name="Oval 9"/>
          <p:cNvSpPr/>
          <p:nvPr/>
        </p:nvSpPr>
        <p:spPr>
          <a:xfrm>
            <a:off x="1475964" y="3082566"/>
            <a:ext cx="648072" cy="648072"/>
          </a:xfrm>
          <a:prstGeom prst="ellipse">
            <a:avLst/>
          </a:prstGeom>
          <a:solidFill>
            <a:schemeClr val="accent1">
              <a:alpha val="80000"/>
            </a:schemeClr>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5" name="Oval 10"/>
          <p:cNvSpPr/>
          <p:nvPr/>
        </p:nvSpPr>
        <p:spPr>
          <a:xfrm>
            <a:off x="4247964" y="3075029"/>
            <a:ext cx="648072" cy="648072"/>
          </a:xfrm>
          <a:prstGeom prst="ellipse">
            <a:avLst/>
          </a:prstGeom>
          <a:solidFill>
            <a:schemeClr val="accent2">
              <a:alpha val="80000"/>
            </a:schemeClr>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6" name="Oval 11"/>
          <p:cNvSpPr/>
          <p:nvPr/>
        </p:nvSpPr>
        <p:spPr>
          <a:xfrm>
            <a:off x="7019964" y="3067492"/>
            <a:ext cx="648072" cy="648072"/>
          </a:xfrm>
          <a:prstGeom prst="ellipse">
            <a:avLst/>
          </a:prstGeom>
          <a:solidFill>
            <a:schemeClr val="accent3">
              <a:alpha val="80000"/>
            </a:schemeClr>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7" name="TextBox 21"/>
          <p:cNvSpPr txBox="1"/>
          <p:nvPr/>
        </p:nvSpPr>
        <p:spPr>
          <a:xfrm>
            <a:off x="563149" y="3718077"/>
            <a:ext cx="2466892" cy="1384995"/>
          </a:xfrm>
          <a:prstGeom prst="rect">
            <a:avLst/>
          </a:prstGeom>
          <a:noFill/>
        </p:spPr>
        <p:txBody>
          <a:bodyPr wrap="square" rtlCol="0">
            <a:spAutoFit/>
          </a:bodyPr>
          <a:lstStyle/>
          <a:p>
            <a:pPr algn="ctr"/>
            <a:r>
              <a:rPr lang="fr-FR" altLang="ko-KR" sz="1400" dirty="0">
                <a:solidFill>
                  <a:schemeClr val="bg1"/>
                </a:solidFill>
                <a:latin typeface="Arial" pitchFamily="34" charset="0"/>
                <a:cs typeface="Arial" pitchFamily="34" charset="0"/>
              </a:rPr>
              <a:t>l’amélioration </a:t>
            </a:r>
            <a:r>
              <a:rPr lang="fr-FR" altLang="ko-KR" sz="1400" dirty="0" smtClean="0">
                <a:solidFill>
                  <a:schemeClr val="bg1"/>
                </a:solidFill>
                <a:latin typeface="Arial" pitchFamily="34" charset="0"/>
                <a:cs typeface="Arial" pitchFamily="34" charset="0"/>
              </a:rPr>
              <a:t>du dispositif </a:t>
            </a:r>
            <a:r>
              <a:rPr lang="fr-FR" altLang="ko-KR" sz="1400" dirty="0">
                <a:solidFill>
                  <a:schemeClr val="bg1"/>
                </a:solidFill>
                <a:latin typeface="Arial" pitchFamily="34" charset="0"/>
                <a:cs typeface="Arial" pitchFamily="34" charset="0"/>
              </a:rPr>
              <a:t>de santé des enfants dès leur jeune âge enchaîne des conséquences positives et directes sur leur comportements</a:t>
            </a:r>
          </a:p>
        </p:txBody>
      </p:sp>
      <p:sp>
        <p:nvSpPr>
          <p:cNvPr id="28" name="TextBox 24"/>
          <p:cNvSpPr txBox="1"/>
          <p:nvPr/>
        </p:nvSpPr>
        <p:spPr>
          <a:xfrm>
            <a:off x="3315125" y="3738007"/>
            <a:ext cx="2511000" cy="1426031"/>
          </a:xfrm>
          <a:prstGeom prst="rect">
            <a:avLst/>
          </a:prstGeom>
          <a:noFill/>
        </p:spPr>
        <p:txBody>
          <a:bodyPr wrap="square" rtlCol="0">
            <a:spAutoFit/>
          </a:bodyPr>
          <a:lstStyle/>
          <a:p>
            <a:pPr algn="ctr">
              <a:lnSpc>
                <a:spcPts val="1300"/>
              </a:lnSpc>
            </a:pPr>
            <a:r>
              <a:rPr lang="fr-FR" altLang="ko-KR" sz="1400" dirty="0">
                <a:solidFill>
                  <a:schemeClr val="bg1"/>
                </a:solidFill>
                <a:latin typeface="Arial" pitchFamily="34" charset="0"/>
                <a:cs typeface="Arial" pitchFamily="34" charset="0"/>
              </a:rPr>
              <a:t>l’amélioration de la nutrition de l’enfant et du jeune et l’absorption du déficit existant en termes de carences et des inégalités </a:t>
            </a:r>
            <a:r>
              <a:rPr lang="fr-FR" altLang="ko-KR" sz="1400" dirty="0" smtClean="0">
                <a:solidFill>
                  <a:schemeClr val="bg1"/>
                </a:solidFill>
                <a:latin typeface="Arial" pitchFamily="34" charset="0"/>
                <a:cs typeface="Arial" pitchFamily="34" charset="0"/>
              </a:rPr>
              <a:t>ont </a:t>
            </a:r>
            <a:r>
              <a:rPr lang="fr-FR" altLang="ko-KR" sz="1400" dirty="0">
                <a:solidFill>
                  <a:schemeClr val="bg1"/>
                </a:solidFill>
                <a:latin typeface="Arial" pitchFamily="34" charset="0"/>
                <a:cs typeface="Arial" pitchFamily="34" charset="0"/>
              </a:rPr>
              <a:t>de multiples répercussions sur l’éducation des enfants et leur productivité </a:t>
            </a:r>
          </a:p>
        </p:txBody>
      </p:sp>
      <p:sp>
        <p:nvSpPr>
          <p:cNvPr id="29" name="TextBox 27"/>
          <p:cNvSpPr txBox="1"/>
          <p:nvPr/>
        </p:nvSpPr>
        <p:spPr>
          <a:xfrm>
            <a:off x="6111209" y="3873710"/>
            <a:ext cx="2481929" cy="1169551"/>
          </a:xfrm>
          <a:prstGeom prst="rect">
            <a:avLst/>
          </a:prstGeom>
          <a:noFill/>
        </p:spPr>
        <p:txBody>
          <a:bodyPr wrap="square" rtlCol="0">
            <a:spAutoFit/>
          </a:bodyPr>
          <a:lstStyle/>
          <a:p>
            <a:pPr algn="ctr"/>
            <a:r>
              <a:rPr lang="fr-FR" altLang="ko-KR" sz="1400" dirty="0">
                <a:solidFill>
                  <a:schemeClr val="bg1"/>
                </a:solidFill>
                <a:latin typeface="Arial" pitchFamily="34" charset="0"/>
                <a:cs typeface="Arial" pitchFamily="34" charset="0"/>
              </a:rPr>
              <a:t>Développement cognitif et social, ainsi que l’amélioration des conditions d’éveil et de stimulation des jeunes enfants</a:t>
            </a:r>
          </a:p>
        </p:txBody>
      </p:sp>
      <p:sp>
        <p:nvSpPr>
          <p:cNvPr id="30" name="Espace réservé du texte 8"/>
          <p:cNvSpPr txBox="1">
            <a:spLocks/>
          </p:cNvSpPr>
          <p:nvPr/>
        </p:nvSpPr>
        <p:spPr>
          <a:xfrm>
            <a:off x="179512" y="1203598"/>
            <a:ext cx="8964488" cy="20189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a:buFont typeface="Wingdings" panose="05000000000000000000" pitchFamily="2" charset="2"/>
              <a:buChar char="ü"/>
            </a:pPr>
            <a:r>
              <a:rPr lang="fr-FR" sz="1400" dirty="0">
                <a:solidFill>
                  <a:schemeClr val="tx1">
                    <a:lumMod val="75000"/>
                    <a:lumOff val="25000"/>
                  </a:schemeClr>
                </a:solidFill>
              </a:rPr>
              <a:t>l’investissement dans le domaine de la santé constitue une pierre angulaire dans le développement du capital humain du pays</a:t>
            </a:r>
          </a:p>
        </p:txBody>
      </p:sp>
      <p:sp>
        <p:nvSpPr>
          <p:cNvPr id="31" name="Rectangle 30"/>
          <p:cNvSpPr/>
          <p:nvPr/>
        </p:nvSpPr>
        <p:spPr>
          <a:xfrm>
            <a:off x="179512" y="929570"/>
            <a:ext cx="8856984" cy="307777"/>
          </a:xfrm>
          <a:prstGeom prst="rect">
            <a:avLst/>
          </a:prstGeom>
        </p:spPr>
        <p:txBody>
          <a:bodyPr wrap="square">
            <a:spAutoFit/>
          </a:bodyPr>
          <a:lstStyle/>
          <a:p>
            <a:pPr marL="171450" indent="-171450">
              <a:buFont typeface="Wingdings" panose="05000000000000000000" pitchFamily="2" charset="2"/>
              <a:buChar char="ü"/>
            </a:pPr>
            <a:r>
              <a:rPr lang="fr-FR" sz="1400" dirty="0">
                <a:solidFill>
                  <a:schemeClr val="tx1">
                    <a:lumMod val="75000"/>
                    <a:lumOff val="25000"/>
                  </a:schemeClr>
                </a:solidFill>
              </a:rPr>
              <a:t>Multiples déficits liés à l’accompagnement de la petite enfance subsistent</a:t>
            </a:r>
          </a:p>
        </p:txBody>
      </p:sp>
    </p:spTree>
    <p:extLst>
      <p:ext uri="{BB962C8B-B14F-4D97-AF65-F5344CB8AC3E}">
        <p14:creationId xmlns:p14="http://schemas.microsoft.com/office/powerpoint/2010/main" val="312246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p:bldP spid="28" grpId="0"/>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5"/>
          <p:cNvSpPr>
            <a:spLocks noGrp="1"/>
          </p:cNvSpPr>
          <p:nvPr>
            <p:ph type="title"/>
          </p:nvPr>
        </p:nvSpPr>
        <p:spPr>
          <a:xfrm>
            <a:off x="107504" y="0"/>
            <a:ext cx="9036496" cy="884466"/>
          </a:xfrm>
        </p:spPr>
        <p:txBody>
          <a:bodyPr/>
          <a:lstStyle/>
          <a:p>
            <a:r>
              <a:rPr lang="en-US" altLang="ko-KR" dirty="0" smtClean="0">
                <a:solidFill>
                  <a:schemeClr val="accent2"/>
                </a:solidFill>
              </a:rPr>
              <a:t>3. Interventions </a:t>
            </a:r>
            <a:r>
              <a:rPr lang="en-US" altLang="ko-KR" dirty="0">
                <a:solidFill>
                  <a:schemeClr val="accent2"/>
                </a:solidFill>
              </a:rPr>
              <a:t>de </a:t>
            </a:r>
            <a:r>
              <a:rPr lang="en-US" altLang="ko-KR" dirty="0" err="1" smtClean="0">
                <a:solidFill>
                  <a:schemeClr val="accent2"/>
                </a:solidFill>
              </a:rPr>
              <a:t>l’INDH</a:t>
            </a:r>
            <a:r>
              <a:rPr lang="en-US" altLang="ko-KR" dirty="0" smtClean="0">
                <a:solidFill>
                  <a:schemeClr val="accent2"/>
                </a:solidFill>
              </a:rPr>
              <a:t> </a:t>
            </a:r>
            <a:endParaRPr lang="ko-KR" altLang="en-US" dirty="0"/>
          </a:p>
        </p:txBody>
      </p:sp>
      <p:pic>
        <p:nvPicPr>
          <p:cNvPr id="33" name="Image 32"/>
          <p:cNvPicPr>
            <a:picLocks noChangeAspect="1"/>
          </p:cNvPicPr>
          <p:nvPr/>
        </p:nvPicPr>
        <p:blipFill rotWithShape="1">
          <a:blip r:embed="rId2">
            <a:extLst>
              <a:ext uri="{BEBA8EAE-BF5A-486C-A8C5-ECC9F3942E4B}">
                <a14:imgProps xmlns:a14="http://schemas.microsoft.com/office/drawing/2010/main">
                  <a14:imgLayer r:embed="rId3">
                    <a14:imgEffect>
                      <a14:backgroundRemoval t="0" b="100000" l="0" r="100000">
                        <a14:foregroundMark x1="65844" y1="18841" x2="65844" y2="18841"/>
                        <a14:foregroundMark x1="51029" y1="32367" x2="51029" y2="32367"/>
                        <a14:foregroundMark x1="37860" y1="57971" x2="37860" y2="57971"/>
                        <a14:foregroundMark x1="18930" y1="68599" x2="18930" y2="68599"/>
                        <a14:foregroundMark x1="8230" y1="78261" x2="8230" y2="78261"/>
                        <a14:backgroundMark x1="91770" y1="18357" x2="91770" y2="18357"/>
                        <a14:backgroundMark x1="86420" y1="75362" x2="86420" y2="75362"/>
                      </a14:backgroundRemoval>
                    </a14:imgEffect>
                  </a14:imgLayer>
                </a14:imgProps>
              </a:ext>
              <a:ext uri="{28A0092B-C50C-407E-A947-70E740481C1C}">
                <a14:useLocalDpi xmlns:a14="http://schemas.microsoft.com/office/drawing/2010/main" val="0"/>
              </a:ext>
            </a:extLst>
          </a:blip>
          <a:srcRect b="15548"/>
          <a:stretch/>
        </p:blipFill>
        <p:spPr>
          <a:xfrm>
            <a:off x="7119641" y="51470"/>
            <a:ext cx="1290705" cy="866414"/>
          </a:xfrm>
          <a:prstGeom prst="rect">
            <a:avLst/>
          </a:prstGeom>
        </p:spPr>
      </p:pic>
      <p:grpSp>
        <p:nvGrpSpPr>
          <p:cNvPr id="74" name="Group 3">
            <a:extLst>
              <a:ext uri="{FF2B5EF4-FFF2-40B4-BE49-F238E27FC236}">
                <a16:creationId xmlns:a16="http://schemas.microsoft.com/office/drawing/2014/main" xmlns="" id="{86C531F8-6AF0-4D12-9D4B-6EA885F19723}"/>
              </a:ext>
            </a:extLst>
          </p:cNvPr>
          <p:cNvGrpSpPr/>
          <p:nvPr/>
        </p:nvGrpSpPr>
        <p:grpSpPr>
          <a:xfrm rot="3510818">
            <a:off x="1290957" y="1205440"/>
            <a:ext cx="2230148" cy="4276991"/>
            <a:chOff x="1346080" y="1679019"/>
            <a:chExt cx="2230148" cy="4276991"/>
          </a:xfrm>
        </p:grpSpPr>
        <p:sp>
          <p:nvSpPr>
            <p:cNvPr id="75" name="Oval 4">
              <a:extLst>
                <a:ext uri="{FF2B5EF4-FFF2-40B4-BE49-F238E27FC236}">
                  <a16:creationId xmlns:a16="http://schemas.microsoft.com/office/drawing/2014/main" xmlns="" id="{5EBE1533-0ABF-460B-BE41-22CC911C7FBA}"/>
                </a:ext>
              </a:extLst>
            </p:cNvPr>
            <p:cNvSpPr/>
            <p:nvPr/>
          </p:nvSpPr>
          <p:spPr>
            <a:xfrm>
              <a:off x="1346080" y="3725862"/>
              <a:ext cx="2230148" cy="2230148"/>
            </a:xfrm>
            <a:prstGeom prst="ellipse">
              <a:avLst/>
            </a:prstGeom>
            <a:solidFill>
              <a:sysClr val="window" lastClr="FFFFFF"/>
            </a:solidFill>
            <a:ln w="63500" cap="flat" cmpd="sng" algn="ctr">
              <a:solidFill>
                <a:srgbClr val="00BFF3"/>
              </a:solid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smtClean="0">
                <a:ln>
                  <a:noFill/>
                </a:ln>
                <a:solidFill>
                  <a:prstClr val="white"/>
                </a:solidFill>
                <a:effectLst/>
                <a:uLnTx/>
                <a:uFillTx/>
                <a:latin typeface="Arial"/>
                <a:cs typeface="+mn-cs"/>
              </a:endParaRPr>
            </a:p>
          </p:txBody>
        </p:sp>
        <p:sp>
          <p:nvSpPr>
            <p:cNvPr id="76" name="Oval 5">
              <a:extLst>
                <a:ext uri="{FF2B5EF4-FFF2-40B4-BE49-F238E27FC236}">
                  <a16:creationId xmlns:a16="http://schemas.microsoft.com/office/drawing/2014/main" xmlns="" id="{AD85B329-CB61-4083-B00E-05D185DAA590}"/>
                </a:ext>
              </a:extLst>
            </p:cNvPr>
            <p:cNvSpPr/>
            <p:nvPr/>
          </p:nvSpPr>
          <p:spPr>
            <a:xfrm>
              <a:off x="2047154" y="1679019"/>
              <a:ext cx="828000" cy="828000"/>
            </a:xfrm>
            <a:prstGeom prst="ellipse">
              <a:avLst/>
            </a:prstGeom>
            <a:solidFill>
              <a:sysClr val="window" lastClr="FFFFFF"/>
            </a:solidFill>
            <a:ln w="63500" cap="flat" cmpd="sng" algn="ctr">
              <a:solidFill>
                <a:srgbClr val="00BFF3"/>
              </a:solid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smtClean="0">
                <a:ln>
                  <a:noFill/>
                </a:ln>
                <a:solidFill>
                  <a:prstClr val="white"/>
                </a:solidFill>
                <a:effectLst/>
                <a:uLnTx/>
                <a:uFillTx/>
                <a:latin typeface="Arial"/>
                <a:cs typeface="+mn-cs"/>
              </a:endParaRPr>
            </a:p>
          </p:txBody>
        </p:sp>
        <p:sp>
          <p:nvSpPr>
            <p:cNvPr id="77" name="Trapezoid 18">
              <a:extLst>
                <a:ext uri="{FF2B5EF4-FFF2-40B4-BE49-F238E27FC236}">
                  <a16:creationId xmlns:a16="http://schemas.microsoft.com/office/drawing/2014/main" xmlns="" id="{995491F7-4EEB-4267-B8FF-B28ADA1A4CBD}"/>
                </a:ext>
              </a:extLst>
            </p:cNvPr>
            <p:cNvSpPr/>
            <p:nvPr/>
          </p:nvSpPr>
          <p:spPr>
            <a:xfrm rot="10800000">
              <a:off x="2181508" y="2446187"/>
              <a:ext cx="561625" cy="1287278"/>
            </a:xfrm>
            <a:custGeom>
              <a:avLst/>
              <a:gdLst>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5624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51725 w 561625"/>
                <a:gd name="connsiteY7" fmla="*/ 751601 h 1493920"/>
                <a:gd name="connsiteX8" fmla="*/ 561624 w 561625"/>
                <a:gd name="connsiteY8" fmla="*/ 1493920 h 1493920"/>
                <a:gd name="connsiteX0" fmla="*/ 561624 w 569514"/>
                <a:gd name="connsiteY0" fmla="*/ 1493920 h 1493920"/>
                <a:gd name="connsiteX1" fmla="*/ 0 w 569514"/>
                <a:gd name="connsiteY1" fmla="*/ 1493920 h 1493920"/>
                <a:gd name="connsiteX2" fmla="*/ 217214 w 569514"/>
                <a:gd name="connsiteY2" fmla="*/ 746960 h 1493920"/>
                <a:gd name="connsiteX3" fmla="*/ 217215 w 569514"/>
                <a:gd name="connsiteY3" fmla="*/ 746960 h 1493920"/>
                <a:gd name="connsiteX4" fmla="*/ 1 w 569514"/>
                <a:gd name="connsiteY4" fmla="*/ 0 h 1493920"/>
                <a:gd name="connsiteX5" fmla="*/ 561625 w 569514"/>
                <a:gd name="connsiteY5" fmla="*/ 0 h 1493920"/>
                <a:gd name="connsiteX6" fmla="*/ 344411 w 569514"/>
                <a:gd name="connsiteY6" fmla="*/ 746960 h 1493920"/>
                <a:gd name="connsiteX7" fmla="*/ 561624 w 569514"/>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625" h="1493920">
                  <a:moveTo>
                    <a:pt x="561624" y="1493920"/>
                  </a:moveTo>
                  <a:cubicBezTo>
                    <a:pt x="359012" y="1372360"/>
                    <a:pt x="211131" y="1397337"/>
                    <a:pt x="0" y="1493920"/>
                  </a:cubicBezTo>
                  <a:cubicBezTo>
                    <a:pt x="141899" y="1370371"/>
                    <a:pt x="214303" y="1056261"/>
                    <a:pt x="217214" y="746960"/>
                  </a:cubicBezTo>
                  <a:cubicBezTo>
                    <a:pt x="206989" y="446938"/>
                    <a:pt x="163845" y="100411"/>
                    <a:pt x="1" y="0"/>
                  </a:cubicBezTo>
                  <a:lnTo>
                    <a:pt x="561625" y="0"/>
                  </a:lnTo>
                  <a:cubicBezTo>
                    <a:pt x="405095" y="72746"/>
                    <a:pt x="343664" y="516531"/>
                    <a:pt x="344411" y="746960"/>
                  </a:cubicBezTo>
                  <a:cubicBezTo>
                    <a:pt x="355383" y="1023785"/>
                    <a:pt x="439804" y="1383402"/>
                    <a:pt x="561624" y="1493920"/>
                  </a:cubicBezTo>
                  <a:close/>
                </a:path>
              </a:pathLst>
            </a:custGeom>
            <a:solidFill>
              <a:srgbClr val="00BFF3"/>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white"/>
                </a:solidFill>
                <a:effectLst/>
                <a:uLnTx/>
                <a:uFillTx/>
                <a:latin typeface="Arial"/>
                <a:cs typeface="+mn-cs"/>
              </a:endParaRPr>
            </a:p>
          </p:txBody>
        </p:sp>
      </p:grpSp>
      <p:grpSp>
        <p:nvGrpSpPr>
          <p:cNvPr id="78" name="Group 7">
            <a:extLst>
              <a:ext uri="{FF2B5EF4-FFF2-40B4-BE49-F238E27FC236}">
                <a16:creationId xmlns:a16="http://schemas.microsoft.com/office/drawing/2014/main" xmlns="" id="{D4B0EABC-3955-4B13-948E-E9DC6AF81150}"/>
              </a:ext>
            </a:extLst>
          </p:cNvPr>
          <p:cNvGrpSpPr/>
          <p:nvPr/>
        </p:nvGrpSpPr>
        <p:grpSpPr>
          <a:xfrm rot="14310818">
            <a:off x="5540261" y="701384"/>
            <a:ext cx="2230148" cy="4276991"/>
            <a:chOff x="1346080" y="1679019"/>
            <a:chExt cx="2230148" cy="4276991"/>
          </a:xfrm>
          <a:solidFill>
            <a:srgbClr val="00BFF3"/>
          </a:solidFill>
        </p:grpSpPr>
        <p:sp>
          <p:nvSpPr>
            <p:cNvPr id="79" name="Oval 8">
              <a:extLst>
                <a:ext uri="{FF2B5EF4-FFF2-40B4-BE49-F238E27FC236}">
                  <a16:creationId xmlns:a16="http://schemas.microsoft.com/office/drawing/2014/main" xmlns="" id="{52266194-18F9-4385-82EB-5B0305C05724}"/>
                </a:ext>
              </a:extLst>
            </p:cNvPr>
            <p:cNvSpPr/>
            <p:nvPr/>
          </p:nvSpPr>
          <p:spPr>
            <a:xfrm>
              <a:off x="1346080" y="3725862"/>
              <a:ext cx="2230148" cy="2230148"/>
            </a:xfrm>
            <a:prstGeom prst="ellipse">
              <a:avLst/>
            </a:prstGeom>
            <a:solidFill>
              <a:sysClr val="window" lastClr="FFFFFF"/>
            </a:solidFill>
            <a:ln w="63500" cap="flat" cmpd="sng" algn="ctr">
              <a:solidFill>
                <a:srgbClr val="00BFF3"/>
              </a:solid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smtClean="0">
                <a:ln>
                  <a:noFill/>
                </a:ln>
                <a:solidFill>
                  <a:prstClr val="white"/>
                </a:solidFill>
                <a:effectLst/>
                <a:uLnTx/>
                <a:uFillTx/>
                <a:latin typeface="Arial"/>
                <a:cs typeface="+mn-cs"/>
              </a:endParaRPr>
            </a:p>
          </p:txBody>
        </p:sp>
        <p:sp>
          <p:nvSpPr>
            <p:cNvPr id="80" name="Oval 9">
              <a:extLst>
                <a:ext uri="{FF2B5EF4-FFF2-40B4-BE49-F238E27FC236}">
                  <a16:creationId xmlns:a16="http://schemas.microsoft.com/office/drawing/2014/main" xmlns="" id="{BF137EED-ED60-430A-8540-82E88E79ABEA}"/>
                </a:ext>
              </a:extLst>
            </p:cNvPr>
            <p:cNvSpPr/>
            <p:nvPr/>
          </p:nvSpPr>
          <p:spPr>
            <a:xfrm>
              <a:off x="2047154" y="1679019"/>
              <a:ext cx="828000" cy="828000"/>
            </a:xfrm>
            <a:prstGeom prst="ellipse">
              <a:avLst/>
            </a:prstGeom>
            <a:solidFill>
              <a:sysClr val="window" lastClr="FFFFFF"/>
            </a:solidFill>
            <a:ln w="63500" cap="flat" cmpd="sng" algn="ctr">
              <a:solidFill>
                <a:srgbClr val="00BFF3"/>
              </a:solid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smtClean="0">
                <a:ln>
                  <a:noFill/>
                </a:ln>
                <a:solidFill>
                  <a:prstClr val="white"/>
                </a:solidFill>
                <a:effectLst/>
                <a:uLnTx/>
                <a:uFillTx/>
                <a:latin typeface="Arial"/>
                <a:cs typeface="+mn-cs"/>
              </a:endParaRPr>
            </a:p>
          </p:txBody>
        </p:sp>
        <p:sp>
          <p:nvSpPr>
            <p:cNvPr id="81" name="Trapezoid 18">
              <a:extLst>
                <a:ext uri="{FF2B5EF4-FFF2-40B4-BE49-F238E27FC236}">
                  <a16:creationId xmlns:a16="http://schemas.microsoft.com/office/drawing/2014/main" xmlns="" id="{A6A36379-AB8C-4719-8874-287EE7B9BB21}"/>
                </a:ext>
              </a:extLst>
            </p:cNvPr>
            <p:cNvSpPr/>
            <p:nvPr/>
          </p:nvSpPr>
          <p:spPr>
            <a:xfrm rot="10800000">
              <a:off x="2180336" y="2427428"/>
              <a:ext cx="561625" cy="1313819"/>
            </a:xfrm>
            <a:custGeom>
              <a:avLst/>
              <a:gdLst>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5624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51725 w 561625"/>
                <a:gd name="connsiteY7" fmla="*/ 751601 h 1493920"/>
                <a:gd name="connsiteX8" fmla="*/ 561624 w 561625"/>
                <a:gd name="connsiteY8" fmla="*/ 1493920 h 1493920"/>
                <a:gd name="connsiteX0" fmla="*/ 561624 w 569514"/>
                <a:gd name="connsiteY0" fmla="*/ 1493920 h 1493920"/>
                <a:gd name="connsiteX1" fmla="*/ 0 w 569514"/>
                <a:gd name="connsiteY1" fmla="*/ 1493920 h 1493920"/>
                <a:gd name="connsiteX2" fmla="*/ 217214 w 569514"/>
                <a:gd name="connsiteY2" fmla="*/ 746960 h 1493920"/>
                <a:gd name="connsiteX3" fmla="*/ 217215 w 569514"/>
                <a:gd name="connsiteY3" fmla="*/ 746960 h 1493920"/>
                <a:gd name="connsiteX4" fmla="*/ 1 w 569514"/>
                <a:gd name="connsiteY4" fmla="*/ 0 h 1493920"/>
                <a:gd name="connsiteX5" fmla="*/ 561625 w 569514"/>
                <a:gd name="connsiteY5" fmla="*/ 0 h 1493920"/>
                <a:gd name="connsiteX6" fmla="*/ 344411 w 569514"/>
                <a:gd name="connsiteY6" fmla="*/ 746960 h 1493920"/>
                <a:gd name="connsiteX7" fmla="*/ 561624 w 569514"/>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625" h="1493920">
                  <a:moveTo>
                    <a:pt x="561624" y="1493920"/>
                  </a:moveTo>
                  <a:cubicBezTo>
                    <a:pt x="326418" y="1356768"/>
                    <a:pt x="245041" y="1353336"/>
                    <a:pt x="0" y="1493920"/>
                  </a:cubicBezTo>
                  <a:cubicBezTo>
                    <a:pt x="141899" y="1370371"/>
                    <a:pt x="214303" y="1056261"/>
                    <a:pt x="217214" y="746960"/>
                  </a:cubicBezTo>
                  <a:cubicBezTo>
                    <a:pt x="206989" y="446938"/>
                    <a:pt x="163845" y="100411"/>
                    <a:pt x="1" y="0"/>
                  </a:cubicBezTo>
                  <a:lnTo>
                    <a:pt x="561625" y="0"/>
                  </a:lnTo>
                  <a:cubicBezTo>
                    <a:pt x="405095" y="72746"/>
                    <a:pt x="343664" y="516531"/>
                    <a:pt x="344411" y="746960"/>
                  </a:cubicBezTo>
                  <a:cubicBezTo>
                    <a:pt x="355383" y="1023785"/>
                    <a:pt x="439804" y="1383402"/>
                    <a:pt x="561624" y="1493920"/>
                  </a:cubicBezTo>
                  <a:close/>
                </a:path>
              </a:pathLst>
            </a:custGeom>
            <a:solidFill>
              <a:srgbClr val="00BFF3"/>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smtClean="0">
                <a:ln>
                  <a:noFill/>
                </a:ln>
                <a:solidFill>
                  <a:prstClr val="white"/>
                </a:solidFill>
                <a:effectLst/>
                <a:uLnTx/>
                <a:uFillTx/>
                <a:latin typeface="Arial"/>
                <a:cs typeface="+mn-cs"/>
              </a:endParaRPr>
            </a:p>
          </p:txBody>
        </p:sp>
      </p:grpSp>
      <p:sp>
        <p:nvSpPr>
          <p:cNvPr id="82" name="TextBox 51">
            <a:extLst>
              <a:ext uri="{FF2B5EF4-FFF2-40B4-BE49-F238E27FC236}">
                <a16:creationId xmlns:a16="http://schemas.microsoft.com/office/drawing/2014/main" xmlns="" id="{568573E9-BA7A-414A-B65F-D49FA045A1F2}"/>
              </a:ext>
            </a:extLst>
          </p:cNvPr>
          <p:cNvSpPr txBox="1"/>
          <p:nvPr/>
        </p:nvSpPr>
        <p:spPr>
          <a:xfrm>
            <a:off x="3701510" y="2108979"/>
            <a:ext cx="377047" cy="646331"/>
          </a:xfrm>
          <a:prstGeom prst="rect">
            <a:avLst/>
          </a:prstGeom>
          <a:noFill/>
        </p:spPr>
        <p:txBody>
          <a:bodyPr wrap="square" rtlCol="0" anchor="ctr">
            <a:spAutoFit/>
          </a:bodyPr>
          <a:lstStyle/>
          <a:p>
            <a:pPr algn="ctr" defTabSz="914377" latinLnBrk="0"/>
            <a:r>
              <a:rPr lang="en-US" altLang="ko-KR" sz="3600" b="1" dirty="0" smtClean="0">
                <a:solidFill>
                  <a:srgbClr val="00BFF3"/>
                </a:solidFill>
                <a:cs typeface="Arial" pitchFamily="34" charset="0"/>
              </a:rPr>
              <a:t>1</a:t>
            </a:r>
            <a:endParaRPr lang="ko-KR" altLang="en-US" sz="3600" b="1" dirty="0">
              <a:solidFill>
                <a:srgbClr val="00BFF3"/>
              </a:solidFill>
              <a:cs typeface="Arial" pitchFamily="34" charset="0"/>
            </a:endParaRPr>
          </a:p>
        </p:txBody>
      </p:sp>
      <p:sp>
        <p:nvSpPr>
          <p:cNvPr id="83" name="TextBox 52">
            <a:extLst>
              <a:ext uri="{FF2B5EF4-FFF2-40B4-BE49-F238E27FC236}">
                <a16:creationId xmlns:a16="http://schemas.microsoft.com/office/drawing/2014/main" xmlns="" id="{F5FB8310-5D34-4043-9242-9EF0FF933768}"/>
              </a:ext>
            </a:extLst>
          </p:cNvPr>
          <p:cNvSpPr txBox="1"/>
          <p:nvPr/>
        </p:nvSpPr>
        <p:spPr>
          <a:xfrm>
            <a:off x="5000920" y="3425552"/>
            <a:ext cx="377047" cy="646331"/>
          </a:xfrm>
          <a:prstGeom prst="rect">
            <a:avLst/>
          </a:prstGeom>
          <a:noFill/>
        </p:spPr>
        <p:txBody>
          <a:bodyPr wrap="square" rtlCol="0" anchor="ctr">
            <a:spAutoFit/>
          </a:bodyPr>
          <a:lstStyle/>
          <a:p>
            <a:pPr algn="ctr" defTabSz="914377" latinLnBrk="0"/>
            <a:r>
              <a:rPr lang="en-US" altLang="ko-KR" sz="3600" b="1" dirty="0" smtClean="0">
                <a:solidFill>
                  <a:srgbClr val="00BFF3"/>
                </a:solidFill>
                <a:cs typeface="Arial" pitchFamily="34" charset="0"/>
              </a:rPr>
              <a:t>2</a:t>
            </a:r>
            <a:endParaRPr lang="ko-KR" altLang="en-US" sz="3600" b="1" dirty="0">
              <a:solidFill>
                <a:srgbClr val="00BFF3"/>
              </a:solidFill>
              <a:cs typeface="Arial" pitchFamily="34" charset="0"/>
            </a:endParaRPr>
          </a:p>
        </p:txBody>
      </p:sp>
      <p:sp>
        <p:nvSpPr>
          <p:cNvPr id="86" name="TextBox 55">
            <a:extLst>
              <a:ext uri="{FF2B5EF4-FFF2-40B4-BE49-F238E27FC236}">
                <a16:creationId xmlns:a16="http://schemas.microsoft.com/office/drawing/2014/main" xmlns="" id="{D409FD89-5A70-4118-9DF6-82FBD469700F}"/>
              </a:ext>
            </a:extLst>
          </p:cNvPr>
          <p:cNvSpPr txBox="1"/>
          <p:nvPr/>
        </p:nvSpPr>
        <p:spPr>
          <a:xfrm>
            <a:off x="6376704" y="1973000"/>
            <a:ext cx="2306303" cy="461665"/>
          </a:xfrm>
          <a:prstGeom prst="rect">
            <a:avLst/>
          </a:prstGeom>
          <a:noFill/>
        </p:spPr>
        <p:txBody>
          <a:bodyPr wrap="square" rtlCol="0">
            <a:spAutoFit/>
          </a:bodyPr>
          <a:lstStyle/>
          <a:p>
            <a:pPr algn="ctr" defTabSz="914377" latinLnBrk="0"/>
            <a:r>
              <a:rPr lang="fr-FR" altLang="ko-KR" sz="1200" b="1" dirty="0">
                <a:solidFill>
                  <a:prstClr val="black">
                    <a:lumMod val="75000"/>
                    <a:lumOff val="25000"/>
                  </a:prstClr>
                </a:solidFill>
                <a:cs typeface="Arial" pitchFamily="34" charset="0"/>
              </a:rPr>
              <a:t>Assurer une convergence avec les autres partenaires</a:t>
            </a:r>
          </a:p>
        </p:txBody>
      </p:sp>
      <p:sp>
        <p:nvSpPr>
          <p:cNvPr id="89" name="TextBox 58">
            <a:extLst>
              <a:ext uri="{FF2B5EF4-FFF2-40B4-BE49-F238E27FC236}">
                <a16:creationId xmlns:a16="http://schemas.microsoft.com/office/drawing/2014/main" xmlns="" id="{75C15EAA-3942-448A-BF37-7565382850D4}"/>
              </a:ext>
            </a:extLst>
          </p:cNvPr>
          <p:cNvSpPr txBox="1"/>
          <p:nvPr/>
        </p:nvSpPr>
        <p:spPr>
          <a:xfrm>
            <a:off x="380142" y="3405246"/>
            <a:ext cx="2306303" cy="830997"/>
          </a:xfrm>
          <a:prstGeom prst="rect">
            <a:avLst/>
          </a:prstGeom>
          <a:noFill/>
        </p:spPr>
        <p:txBody>
          <a:bodyPr wrap="square" rtlCol="0">
            <a:spAutoFit/>
          </a:bodyPr>
          <a:lstStyle/>
          <a:p>
            <a:pPr algn="ctr" defTabSz="914377" latinLnBrk="0"/>
            <a:r>
              <a:rPr lang="fr-FR" altLang="ko-KR" sz="1200" b="1" dirty="0" smtClean="0">
                <a:solidFill>
                  <a:prstClr val="black">
                    <a:lumMod val="75000"/>
                    <a:lumOff val="25000"/>
                  </a:prstClr>
                </a:solidFill>
                <a:cs typeface="Arial" pitchFamily="34" charset="0"/>
              </a:rPr>
              <a:t>Démontrer </a:t>
            </a:r>
            <a:r>
              <a:rPr lang="fr-FR" altLang="ko-KR" sz="1200" b="1" dirty="0">
                <a:solidFill>
                  <a:prstClr val="black">
                    <a:lumMod val="75000"/>
                    <a:lumOff val="25000"/>
                  </a:prstClr>
                </a:solidFill>
                <a:cs typeface="Arial" pitchFamily="34" charset="0"/>
              </a:rPr>
              <a:t>une valeur ajoutée par rapport aux efforts déployés par les autres parties prenantes,</a:t>
            </a:r>
            <a:endParaRPr lang="ko-KR" altLang="en-US" sz="1200" b="1" dirty="0">
              <a:solidFill>
                <a:prstClr val="black">
                  <a:lumMod val="75000"/>
                  <a:lumOff val="25000"/>
                </a:prstClr>
              </a:solidFill>
              <a:cs typeface="Arial" pitchFamily="34" charset="0"/>
            </a:endParaRPr>
          </a:p>
        </p:txBody>
      </p:sp>
      <p:sp>
        <p:nvSpPr>
          <p:cNvPr id="2" name="Rectangle 1"/>
          <p:cNvSpPr/>
          <p:nvPr/>
        </p:nvSpPr>
        <p:spPr>
          <a:xfrm>
            <a:off x="382649" y="1187581"/>
            <a:ext cx="3541354" cy="338554"/>
          </a:xfrm>
          <a:prstGeom prst="rect">
            <a:avLst/>
          </a:prstGeom>
        </p:spPr>
        <p:txBody>
          <a:bodyPr wrap="none">
            <a:spAutoFit/>
          </a:bodyPr>
          <a:lstStyle/>
          <a:p>
            <a:r>
              <a:rPr lang="fr-FR" sz="1600" dirty="0"/>
              <a:t>Interventions de la phase III doivent :</a:t>
            </a:r>
          </a:p>
        </p:txBody>
      </p:sp>
    </p:spTree>
    <p:extLst>
      <p:ext uri="{BB962C8B-B14F-4D97-AF65-F5344CB8AC3E}">
        <p14:creationId xmlns:p14="http://schemas.microsoft.com/office/powerpoint/2010/main" val="306422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500"/>
                                        <p:tgtEl>
                                          <p:spTgt spid="8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9"/>
                                        </p:tgtEl>
                                        <p:attrNameLst>
                                          <p:attrName>style.visibility</p:attrName>
                                        </p:attrNameLst>
                                      </p:cBhvr>
                                      <p:to>
                                        <p:strVal val="visible"/>
                                      </p:to>
                                    </p:set>
                                    <p:animEffect transition="in" filter="fade">
                                      <p:cBhvr>
                                        <p:cTn id="13" dur="500"/>
                                        <p:tgtEl>
                                          <p:spTgt spid="89"/>
                                        </p:tgtEl>
                                      </p:cBhvr>
                                    </p:animEffect>
                                  </p:childTnLst>
                                </p:cTn>
                              </p:par>
                              <p:par>
                                <p:cTn id="14" presetID="10" presetClass="entr" presetSubtype="0" fill="hold" nodeType="withEffect">
                                  <p:stCondLst>
                                    <p:cond delay="0"/>
                                  </p:stCondLst>
                                  <p:childTnLst>
                                    <p:set>
                                      <p:cBhvr>
                                        <p:cTn id="15" dur="1" fill="hold">
                                          <p:stCondLst>
                                            <p:cond delay="0"/>
                                          </p:stCondLst>
                                        </p:cTn>
                                        <p:tgtEl>
                                          <p:spTgt spid="74"/>
                                        </p:tgtEl>
                                        <p:attrNameLst>
                                          <p:attrName>style.visibility</p:attrName>
                                        </p:attrNameLst>
                                      </p:cBhvr>
                                      <p:to>
                                        <p:strVal val="visible"/>
                                      </p:to>
                                    </p:set>
                                    <p:animEffect transition="in" filter="fade">
                                      <p:cBhvr>
                                        <p:cTn id="16" dur="500"/>
                                        <p:tgtEl>
                                          <p:spTgt spid="7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3"/>
                                        </p:tgtEl>
                                        <p:attrNameLst>
                                          <p:attrName>style.visibility</p:attrName>
                                        </p:attrNameLst>
                                      </p:cBhvr>
                                      <p:to>
                                        <p:strVal val="visible"/>
                                      </p:to>
                                    </p:set>
                                    <p:animEffect transition="in" filter="fade">
                                      <p:cBhvr>
                                        <p:cTn id="21" dur="500"/>
                                        <p:tgtEl>
                                          <p:spTgt spid="8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6"/>
                                        </p:tgtEl>
                                        <p:attrNameLst>
                                          <p:attrName>style.visibility</p:attrName>
                                        </p:attrNameLst>
                                      </p:cBhvr>
                                      <p:to>
                                        <p:strVal val="visible"/>
                                      </p:to>
                                    </p:set>
                                    <p:animEffect transition="in" filter="fade">
                                      <p:cBhvr>
                                        <p:cTn id="24" dur="500"/>
                                        <p:tgtEl>
                                          <p:spTgt spid="86"/>
                                        </p:tgtEl>
                                      </p:cBhvr>
                                    </p:animEffect>
                                  </p:childTnLst>
                                </p:cTn>
                              </p:par>
                              <p:par>
                                <p:cTn id="25" presetID="10" presetClass="entr" presetSubtype="0" fill="hold" nodeType="with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fade">
                                      <p:cBhvr>
                                        <p:cTn id="27"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p:bldP spid="86" grpId="0"/>
      <p:bldP spid="89"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5"/>
          <p:cNvSpPr>
            <a:spLocks noGrp="1"/>
          </p:cNvSpPr>
          <p:nvPr>
            <p:ph type="title"/>
          </p:nvPr>
        </p:nvSpPr>
        <p:spPr>
          <a:xfrm>
            <a:off x="107504" y="0"/>
            <a:ext cx="9036496" cy="884466"/>
          </a:xfrm>
        </p:spPr>
        <p:txBody>
          <a:bodyPr/>
          <a:lstStyle/>
          <a:p>
            <a:r>
              <a:rPr lang="en-US" altLang="ko-KR" dirty="0" smtClean="0">
                <a:solidFill>
                  <a:schemeClr val="accent2"/>
                </a:solidFill>
              </a:rPr>
              <a:t>Interventions </a:t>
            </a:r>
            <a:r>
              <a:rPr lang="en-US" altLang="ko-KR" dirty="0">
                <a:solidFill>
                  <a:schemeClr val="accent2"/>
                </a:solidFill>
              </a:rPr>
              <a:t>de </a:t>
            </a:r>
            <a:r>
              <a:rPr lang="fr-FR" altLang="ko-KR" dirty="0" smtClean="0">
                <a:solidFill>
                  <a:schemeClr val="accent2"/>
                </a:solidFill>
              </a:rPr>
              <a:t>l’INDH</a:t>
            </a:r>
            <a:r>
              <a:rPr lang="en-US" altLang="ko-KR" dirty="0" smtClean="0">
                <a:solidFill>
                  <a:schemeClr val="accent2"/>
                </a:solidFill>
              </a:rPr>
              <a:t> </a:t>
            </a:r>
            <a:endParaRPr lang="ko-KR" altLang="en-US" dirty="0"/>
          </a:p>
        </p:txBody>
      </p:sp>
      <p:pic>
        <p:nvPicPr>
          <p:cNvPr id="33" name="Image 32"/>
          <p:cNvPicPr>
            <a:picLocks noChangeAspect="1"/>
          </p:cNvPicPr>
          <p:nvPr/>
        </p:nvPicPr>
        <p:blipFill rotWithShape="1">
          <a:blip r:embed="rId2">
            <a:extLst>
              <a:ext uri="{BEBA8EAE-BF5A-486C-A8C5-ECC9F3942E4B}">
                <a14:imgProps xmlns:a14="http://schemas.microsoft.com/office/drawing/2010/main">
                  <a14:imgLayer r:embed="rId3">
                    <a14:imgEffect>
                      <a14:backgroundRemoval t="0" b="100000" l="0" r="100000">
                        <a14:foregroundMark x1="65844" y1="18841" x2="65844" y2="18841"/>
                        <a14:foregroundMark x1="51029" y1="32367" x2="51029" y2="32367"/>
                        <a14:foregroundMark x1="37860" y1="57971" x2="37860" y2="57971"/>
                        <a14:foregroundMark x1="18930" y1="68599" x2="18930" y2="68599"/>
                        <a14:foregroundMark x1="8230" y1="78261" x2="8230" y2="78261"/>
                        <a14:backgroundMark x1="91770" y1="18357" x2="91770" y2="18357"/>
                        <a14:backgroundMark x1="86420" y1="75362" x2="86420" y2="75362"/>
                      </a14:backgroundRemoval>
                    </a14:imgEffect>
                  </a14:imgLayer>
                </a14:imgProps>
              </a:ext>
              <a:ext uri="{28A0092B-C50C-407E-A947-70E740481C1C}">
                <a14:useLocalDpi xmlns:a14="http://schemas.microsoft.com/office/drawing/2010/main" val="0"/>
              </a:ext>
            </a:extLst>
          </a:blip>
          <a:srcRect b="15548"/>
          <a:stretch/>
        </p:blipFill>
        <p:spPr>
          <a:xfrm>
            <a:off x="7119641" y="51470"/>
            <a:ext cx="1290705" cy="866414"/>
          </a:xfrm>
          <a:prstGeom prst="rect">
            <a:avLst/>
          </a:prstGeom>
        </p:spPr>
      </p:pic>
      <p:sp>
        <p:nvSpPr>
          <p:cNvPr id="2" name="Rectangle 1"/>
          <p:cNvSpPr/>
          <p:nvPr/>
        </p:nvSpPr>
        <p:spPr>
          <a:xfrm>
            <a:off x="467544" y="1059582"/>
            <a:ext cx="6192688" cy="338554"/>
          </a:xfrm>
          <a:prstGeom prst="rect">
            <a:avLst/>
          </a:prstGeom>
        </p:spPr>
        <p:txBody>
          <a:bodyPr wrap="square">
            <a:spAutoFit/>
          </a:bodyPr>
          <a:lstStyle/>
          <a:p>
            <a:r>
              <a:rPr lang="fr-FR" sz="1600" dirty="0"/>
              <a:t>La démarche adoptée doit respecter les éléments suivants  :</a:t>
            </a:r>
          </a:p>
        </p:txBody>
      </p:sp>
      <p:grpSp>
        <p:nvGrpSpPr>
          <p:cNvPr id="5" name="Group 31"/>
          <p:cNvGrpSpPr/>
          <p:nvPr/>
        </p:nvGrpSpPr>
        <p:grpSpPr>
          <a:xfrm>
            <a:off x="6367298" y="1765251"/>
            <a:ext cx="1877110" cy="1877110"/>
            <a:chOff x="6201135" y="2192311"/>
            <a:chExt cx="1800000" cy="1800000"/>
          </a:xfrm>
        </p:grpSpPr>
        <p:sp>
          <p:nvSpPr>
            <p:cNvPr id="6" name="Teardrop 32"/>
            <p:cNvSpPr/>
            <p:nvPr/>
          </p:nvSpPr>
          <p:spPr>
            <a:xfrm rot="2700000">
              <a:off x="6201135" y="2192311"/>
              <a:ext cx="1800000" cy="1800000"/>
            </a:xfrm>
            <a:prstGeom prst="teardrop">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 name="Oval 33"/>
            <p:cNvSpPr/>
            <p:nvPr/>
          </p:nvSpPr>
          <p:spPr>
            <a:xfrm>
              <a:off x="6291135" y="2282311"/>
              <a:ext cx="1620000" cy="1620000"/>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prstClr val="black">
                    <a:lumMod val="65000"/>
                    <a:lumOff val="35000"/>
                  </a:prstClr>
                </a:solidFill>
              </a:endParaRPr>
            </a:p>
          </p:txBody>
        </p:sp>
      </p:grpSp>
      <p:grpSp>
        <p:nvGrpSpPr>
          <p:cNvPr id="8" name="Group 6"/>
          <p:cNvGrpSpPr/>
          <p:nvPr/>
        </p:nvGrpSpPr>
        <p:grpSpPr>
          <a:xfrm>
            <a:off x="4465280" y="1765251"/>
            <a:ext cx="1877110" cy="1877110"/>
            <a:chOff x="6201135" y="2192311"/>
            <a:chExt cx="1800000" cy="1800000"/>
          </a:xfrm>
        </p:grpSpPr>
        <p:sp>
          <p:nvSpPr>
            <p:cNvPr id="9" name="Teardrop 7"/>
            <p:cNvSpPr/>
            <p:nvPr/>
          </p:nvSpPr>
          <p:spPr>
            <a:xfrm rot="2700000">
              <a:off x="6201135" y="2192311"/>
              <a:ext cx="1800000" cy="1800000"/>
            </a:xfrm>
            <a:prstGeom prst="teardrop">
              <a:avLst/>
            </a:prstGeom>
            <a:solidFill>
              <a:schemeClr val="accent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 name="Oval 8"/>
            <p:cNvSpPr/>
            <p:nvPr/>
          </p:nvSpPr>
          <p:spPr>
            <a:xfrm>
              <a:off x="6291135" y="2282311"/>
              <a:ext cx="1620000" cy="1620000"/>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prstClr val="black">
                    <a:lumMod val="65000"/>
                    <a:lumOff val="35000"/>
                  </a:prstClr>
                </a:solidFill>
              </a:endParaRPr>
            </a:p>
          </p:txBody>
        </p:sp>
      </p:grpSp>
      <p:grpSp>
        <p:nvGrpSpPr>
          <p:cNvPr id="11" name="Group 9"/>
          <p:cNvGrpSpPr/>
          <p:nvPr/>
        </p:nvGrpSpPr>
        <p:grpSpPr>
          <a:xfrm>
            <a:off x="2563264" y="1765251"/>
            <a:ext cx="1877110" cy="1877110"/>
            <a:chOff x="6201135" y="2192311"/>
            <a:chExt cx="1800000" cy="1800000"/>
          </a:xfrm>
        </p:grpSpPr>
        <p:sp>
          <p:nvSpPr>
            <p:cNvPr id="12" name="Teardrop 10"/>
            <p:cNvSpPr/>
            <p:nvPr/>
          </p:nvSpPr>
          <p:spPr>
            <a:xfrm rot="2700000">
              <a:off x="6201135" y="2192311"/>
              <a:ext cx="1800000" cy="1800000"/>
            </a:xfrm>
            <a:prstGeom prst="teardrop">
              <a:avLst/>
            </a:prstGeom>
            <a:solidFill>
              <a:schemeClr val="accent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3" name="Oval 11"/>
            <p:cNvSpPr/>
            <p:nvPr/>
          </p:nvSpPr>
          <p:spPr>
            <a:xfrm>
              <a:off x="6291135" y="2282311"/>
              <a:ext cx="1620000" cy="1620000"/>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prstClr val="black">
                    <a:lumMod val="65000"/>
                    <a:lumOff val="35000"/>
                  </a:prstClr>
                </a:solidFill>
              </a:endParaRPr>
            </a:p>
          </p:txBody>
        </p:sp>
      </p:grpSp>
      <p:grpSp>
        <p:nvGrpSpPr>
          <p:cNvPr id="14" name="Group 12"/>
          <p:cNvGrpSpPr/>
          <p:nvPr/>
        </p:nvGrpSpPr>
        <p:grpSpPr>
          <a:xfrm>
            <a:off x="661247" y="1765251"/>
            <a:ext cx="1877110" cy="1877110"/>
            <a:chOff x="6201135" y="2192311"/>
            <a:chExt cx="1800000" cy="1800000"/>
          </a:xfrm>
        </p:grpSpPr>
        <p:sp>
          <p:nvSpPr>
            <p:cNvPr id="15" name="Teardrop 13"/>
            <p:cNvSpPr/>
            <p:nvPr/>
          </p:nvSpPr>
          <p:spPr>
            <a:xfrm rot="2700000">
              <a:off x="6201135" y="2192311"/>
              <a:ext cx="1800000" cy="1800000"/>
            </a:xfrm>
            <a:prstGeom prst="teardrop">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6" name="Oval 14"/>
            <p:cNvSpPr/>
            <p:nvPr/>
          </p:nvSpPr>
          <p:spPr>
            <a:xfrm>
              <a:off x="6291135" y="2282311"/>
              <a:ext cx="1620000" cy="1620000"/>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prstClr val="black">
                    <a:lumMod val="65000"/>
                    <a:lumOff val="35000"/>
                  </a:prstClr>
                </a:solidFill>
              </a:endParaRPr>
            </a:p>
          </p:txBody>
        </p:sp>
      </p:grpSp>
      <p:sp>
        <p:nvSpPr>
          <p:cNvPr id="17" name="TextBox 15"/>
          <p:cNvSpPr txBox="1"/>
          <p:nvPr/>
        </p:nvSpPr>
        <p:spPr>
          <a:xfrm>
            <a:off x="862027" y="2746760"/>
            <a:ext cx="1438116" cy="523220"/>
          </a:xfrm>
          <a:prstGeom prst="rect">
            <a:avLst/>
          </a:prstGeom>
          <a:noFill/>
        </p:spPr>
        <p:txBody>
          <a:bodyPr wrap="square" rtlCol="0">
            <a:spAutoFit/>
          </a:bodyPr>
          <a:lstStyle/>
          <a:p>
            <a:pPr algn="ctr"/>
            <a:r>
              <a:rPr lang="fr-FR" altLang="ko-KR" sz="1400" b="1" dirty="0" smtClean="0">
                <a:solidFill>
                  <a:prstClr val="black">
                    <a:lumMod val="65000"/>
                    <a:lumOff val="35000"/>
                  </a:prstClr>
                </a:solidFill>
                <a:cs typeface="Arial" pitchFamily="34" charset="0"/>
              </a:rPr>
              <a:t>Optimisation</a:t>
            </a:r>
            <a:r>
              <a:rPr lang="en-US" altLang="ko-KR" sz="1400" b="1" dirty="0" smtClean="0">
                <a:solidFill>
                  <a:prstClr val="black">
                    <a:lumMod val="65000"/>
                    <a:lumOff val="35000"/>
                  </a:prstClr>
                </a:solidFill>
                <a:cs typeface="Arial" pitchFamily="34" charset="0"/>
              </a:rPr>
              <a:t> du </a:t>
            </a:r>
            <a:r>
              <a:rPr lang="fr-FR" altLang="ko-KR" sz="1400" b="1" dirty="0" smtClean="0">
                <a:solidFill>
                  <a:prstClr val="black">
                    <a:lumMod val="65000"/>
                    <a:lumOff val="35000"/>
                  </a:prstClr>
                </a:solidFill>
                <a:cs typeface="Arial" pitchFamily="34" charset="0"/>
              </a:rPr>
              <a:t>ciblage</a:t>
            </a:r>
            <a:endParaRPr lang="fr-FR" altLang="ko-KR" sz="1400" b="1" dirty="0">
              <a:solidFill>
                <a:prstClr val="black">
                  <a:lumMod val="65000"/>
                  <a:lumOff val="35000"/>
                </a:prstClr>
              </a:solidFill>
              <a:cs typeface="Arial" pitchFamily="34" charset="0"/>
            </a:endParaRPr>
          </a:p>
        </p:txBody>
      </p:sp>
      <p:sp>
        <p:nvSpPr>
          <p:cNvPr id="22" name="TextBox 23"/>
          <p:cNvSpPr txBox="1"/>
          <p:nvPr/>
        </p:nvSpPr>
        <p:spPr>
          <a:xfrm>
            <a:off x="774530" y="3866063"/>
            <a:ext cx="1728192" cy="1015663"/>
          </a:xfrm>
          <a:prstGeom prst="rect">
            <a:avLst/>
          </a:prstGeom>
          <a:noFill/>
        </p:spPr>
        <p:txBody>
          <a:bodyPr wrap="square" rtlCol="0">
            <a:spAutoFit/>
          </a:bodyPr>
          <a:lstStyle/>
          <a:p>
            <a:pPr algn="ctr"/>
            <a:r>
              <a:rPr lang="fr-FR" altLang="ko-KR" sz="1200" dirty="0">
                <a:solidFill>
                  <a:prstClr val="black">
                    <a:lumMod val="65000"/>
                    <a:lumOff val="35000"/>
                  </a:prstClr>
                </a:solidFill>
              </a:rPr>
              <a:t>Ciblage des zones enregistrant les taux les plus alarmants selon le principe de </a:t>
            </a:r>
            <a:r>
              <a:rPr lang="fr-FR" altLang="ko-KR" sz="1200" dirty="0" smtClean="0">
                <a:solidFill>
                  <a:prstClr val="black">
                    <a:lumMod val="65000"/>
                    <a:lumOff val="35000"/>
                  </a:prstClr>
                </a:solidFill>
              </a:rPr>
              <a:t>priorisation</a:t>
            </a:r>
            <a:endParaRPr lang="en-US" altLang="ko-KR" sz="1200" dirty="0">
              <a:solidFill>
                <a:prstClr val="black">
                  <a:lumMod val="65000"/>
                  <a:lumOff val="35000"/>
                </a:prstClr>
              </a:solidFill>
            </a:endParaRPr>
          </a:p>
        </p:txBody>
      </p:sp>
      <p:sp>
        <p:nvSpPr>
          <p:cNvPr id="39" name="TextBox 23"/>
          <p:cNvSpPr txBox="1"/>
          <p:nvPr/>
        </p:nvSpPr>
        <p:spPr>
          <a:xfrm>
            <a:off x="2656565" y="3866062"/>
            <a:ext cx="1728192" cy="461665"/>
          </a:xfrm>
          <a:prstGeom prst="rect">
            <a:avLst/>
          </a:prstGeom>
          <a:noFill/>
        </p:spPr>
        <p:txBody>
          <a:bodyPr wrap="square" rtlCol="0">
            <a:spAutoFit/>
          </a:bodyPr>
          <a:lstStyle/>
          <a:p>
            <a:pPr algn="ctr"/>
            <a:r>
              <a:rPr lang="fr-FR" altLang="ko-KR" sz="1200" dirty="0">
                <a:solidFill>
                  <a:prstClr val="black">
                    <a:lumMod val="65000"/>
                    <a:lumOff val="35000"/>
                  </a:prstClr>
                </a:solidFill>
              </a:rPr>
              <a:t>Adossement sur les structures existantes</a:t>
            </a:r>
          </a:p>
        </p:txBody>
      </p:sp>
      <p:sp>
        <p:nvSpPr>
          <p:cNvPr id="40" name="TextBox 23"/>
          <p:cNvSpPr txBox="1"/>
          <p:nvPr/>
        </p:nvSpPr>
        <p:spPr>
          <a:xfrm>
            <a:off x="4694653" y="3866061"/>
            <a:ext cx="1728192" cy="646331"/>
          </a:xfrm>
          <a:prstGeom prst="rect">
            <a:avLst/>
          </a:prstGeom>
          <a:noFill/>
        </p:spPr>
        <p:txBody>
          <a:bodyPr wrap="square" rtlCol="0">
            <a:spAutoFit/>
          </a:bodyPr>
          <a:lstStyle/>
          <a:p>
            <a:pPr algn="ctr"/>
            <a:r>
              <a:rPr lang="fr-FR" altLang="ko-KR" sz="1200" dirty="0" smtClean="0">
                <a:solidFill>
                  <a:prstClr val="black">
                    <a:lumMod val="65000"/>
                    <a:lumOff val="35000"/>
                  </a:prstClr>
                </a:solidFill>
              </a:rPr>
              <a:t>Veille </a:t>
            </a:r>
            <a:r>
              <a:rPr lang="fr-FR" altLang="ko-KR" sz="1200" dirty="0">
                <a:solidFill>
                  <a:prstClr val="black">
                    <a:lumMod val="65000"/>
                    <a:lumOff val="35000"/>
                  </a:prstClr>
                </a:solidFill>
              </a:rPr>
              <a:t>permanente à la convergence</a:t>
            </a:r>
          </a:p>
          <a:p>
            <a:pPr algn="ctr"/>
            <a:endParaRPr lang="fr-FR" altLang="ko-KR" sz="1200" dirty="0">
              <a:solidFill>
                <a:prstClr val="black">
                  <a:lumMod val="65000"/>
                  <a:lumOff val="35000"/>
                </a:prstClr>
              </a:solidFill>
            </a:endParaRPr>
          </a:p>
        </p:txBody>
      </p:sp>
      <p:sp>
        <p:nvSpPr>
          <p:cNvPr id="41" name="TextBox 23"/>
          <p:cNvSpPr txBox="1"/>
          <p:nvPr/>
        </p:nvSpPr>
        <p:spPr>
          <a:xfrm>
            <a:off x="6512080" y="3871505"/>
            <a:ext cx="1728192" cy="461665"/>
          </a:xfrm>
          <a:prstGeom prst="rect">
            <a:avLst/>
          </a:prstGeom>
          <a:noFill/>
        </p:spPr>
        <p:txBody>
          <a:bodyPr wrap="square" rtlCol="0">
            <a:spAutoFit/>
          </a:bodyPr>
          <a:lstStyle/>
          <a:p>
            <a:pPr algn="ctr"/>
            <a:r>
              <a:rPr lang="fr-FR" altLang="ko-KR" sz="1200" dirty="0">
                <a:solidFill>
                  <a:prstClr val="black">
                    <a:lumMod val="65000"/>
                    <a:lumOff val="35000"/>
                  </a:prstClr>
                </a:solidFill>
              </a:rPr>
              <a:t>Offre de services intégrée</a:t>
            </a:r>
          </a:p>
        </p:txBody>
      </p:sp>
      <p:sp>
        <p:nvSpPr>
          <p:cNvPr id="42" name="TextBox 15"/>
          <p:cNvSpPr txBox="1"/>
          <p:nvPr/>
        </p:nvSpPr>
        <p:spPr>
          <a:xfrm>
            <a:off x="4684777" y="2763006"/>
            <a:ext cx="1438116" cy="523220"/>
          </a:xfrm>
          <a:prstGeom prst="rect">
            <a:avLst/>
          </a:prstGeom>
          <a:noFill/>
        </p:spPr>
        <p:txBody>
          <a:bodyPr wrap="square" rtlCol="0">
            <a:spAutoFit/>
          </a:bodyPr>
          <a:lstStyle/>
          <a:p>
            <a:pPr algn="ctr"/>
            <a:r>
              <a:rPr lang="fr-FR" altLang="ko-KR" sz="1400" b="1" dirty="0" smtClean="0">
                <a:solidFill>
                  <a:prstClr val="black">
                    <a:lumMod val="65000"/>
                    <a:lumOff val="35000"/>
                  </a:prstClr>
                </a:solidFill>
                <a:cs typeface="Arial" pitchFamily="34" charset="0"/>
              </a:rPr>
              <a:t>Convergence des actions</a:t>
            </a:r>
            <a:endParaRPr lang="fr-FR" altLang="ko-KR" sz="1400" b="1" dirty="0">
              <a:solidFill>
                <a:prstClr val="black">
                  <a:lumMod val="65000"/>
                  <a:lumOff val="35000"/>
                </a:prstClr>
              </a:solidFill>
              <a:cs typeface="Arial" pitchFamily="34" charset="0"/>
            </a:endParaRPr>
          </a:p>
        </p:txBody>
      </p:sp>
      <p:sp>
        <p:nvSpPr>
          <p:cNvPr id="43" name="TextBox 15"/>
          <p:cNvSpPr txBox="1"/>
          <p:nvPr/>
        </p:nvSpPr>
        <p:spPr>
          <a:xfrm>
            <a:off x="2816321" y="2768610"/>
            <a:ext cx="1438116" cy="523220"/>
          </a:xfrm>
          <a:prstGeom prst="rect">
            <a:avLst/>
          </a:prstGeom>
          <a:noFill/>
        </p:spPr>
        <p:txBody>
          <a:bodyPr wrap="square" rtlCol="0">
            <a:spAutoFit/>
          </a:bodyPr>
          <a:lstStyle/>
          <a:p>
            <a:pPr algn="ctr"/>
            <a:r>
              <a:rPr lang="fr-FR" altLang="ko-KR" sz="1400" b="1" dirty="0" smtClean="0">
                <a:solidFill>
                  <a:prstClr val="black">
                    <a:lumMod val="65000"/>
                    <a:lumOff val="35000"/>
                  </a:prstClr>
                </a:solidFill>
                <a:cs typeface="Arial" pitchFamily="34" charset="0"/>
              </a:rPr>
              <a:t>Capitalisation des acquis</a:t>
            </a:r>
            <a:endParaRPr lang="fr-FR" altLang="ko-KR" sz="1400" b="1" dirty="0">
              <a:solidFill>
                <a:prstClr val="black">
                  <a:lumMod val="65000"/>
                  <a:lumOff val="35000"/>
                </a:prstClr>
              </a:solidFill>
              <a:cs typeface="Arial" pitchFamily="34" charset="0"/>
            </a:endParaRPr>
          </a:p>
        </p:txBody>
      </p:sp>
      <p:sp>
        <p:nvSpPr>
          <p:cNvPr id="44" name="TextBox 15"/>
          <p:cNvSpPr txBox="1"/>
          <p:nvPr/>
        </p:nvSpPr>
        <p:spPr>
          <a:xfrm>
            <a:off x="6482999" y="2712793"/>
            <a:ext cx="1717407" cy="523220"/>
          </a:xfrm>
          <a:prstGeom prst="rect">
            <a:avLst/>
          </a:prstGeom>
          <a:noFill/>
        </p:spPr>
        <p:txBody>
          <a:bodyPr wrap="square" rtlCol="0">
            <a:spAutoFit/>
          </a:bodyPr>
          <a:lstStyle/>
          <a:p>
            <a:pPr algn="ctr"/>
            <a:r>
              <a:rPr lang="fr-FR" altLang="ko-KR" sz="1400" b="1" dirty="0" smtClean="0">
                <a:solidFill>
                  <a:prstClr val="black">
                    <a:lumMod val="65000"/>
                    <a:lumOff val="35000"/>
                  </a:prstClr>
                </a:solidFill>
                <a:cs typeface="Arial" pitchFamily="34" charset="0"/>
              </a:rPr>
              <a:t>Complémentarité inter programmes</a:t>
            </a:r>
            <a:endParaRPr lang="fr-FR" altLang="ko-KR" sz="1400" b="1" dirty="0">
              <a:solidFill>
                <a:prstClr val="black">
                  <a:lumMod val="65000"/>
                  <a:lumOff val="35000"/>
                </a:prstClr>
              </a:solidFill>
              <a:cs typeface="Arial" pitchFamily="34" charset="0"/>
            </a:endParaRPr>
          </a:p>
        </p:txBody>
      </p:sp>
      <p:pic>
        <p:nvPicPr>
          <p:cNvPr id="45" name="Image 44"/>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98462">
                        <a14:foregroundMark x1="16154" y1="18774" x2="16154" y2="18774"/>
                        <a14:foregroundMark x1="22308" y1="16858" x2="22308" y2="16858"/>
                        <a14:foregroundMark x1="31538" y1="10345" x2="31538" y2="10345"/>
                        <a14:foregroundMark x1="31538" y1="39080" x2="31538" y2="39080"/>
                        <a14:foregroundMark x1="30000" y1="59387" x2="30000" y2="59387"/>
                        <a14:foregroundMark x1="71538" y1="57088" x2="71538" y2="57088"/>
                        <a14:foregroundMark x1="70385" y1="41762" x2="70385" y2="41762"/>
                        <a14:foregroundMark x1="51154" y1="39847" x2="51154" y2="39847"/>
                        <a14:foregroundMark x1="55000" y1="60536" x2="55000" y2="60536"/>
                        <a14:foregroundMark x1="73077" y1="58238" x2="73077" y2="58238"/>
                        <a14:foregroundMark x1="50385" y1="10345" x2="50385" y2="10345"/>
                        <a14:foregroundMark x1="48462" y1="5364" x2="48462" y2="5364"/>
                        <a14:foregroundMark x1="61154" y1="8046" x2="61154" y2="8046"/>
                        <a14:foregroundMark x1="70000" y1="11111" x2="70000" y2="11111"/>
                        <a14:foregroundMark x1="80000" y1="18774" x2="80000" y2="18774"/>
                        <a14:foregroundMark x1="92308" y1="36398" x2="92308" y2="36398"/>
                        <a14:foregroundMark x1="72692" y1="58238" x2="72692" y2="58238"/>
                        <a14:foregroundMark x1="70000" y1="38697" x2="70000" y2="38697"/>
                        <a14:foregroundMark x1="30000" y1="58238" x2="30000" y2="58238"/>
                        <a14:foregroundMark x1="43077" y1="94253" x2="43077" y2="94253"/>
                        <a14:foregroundMark x1="17308" y1="80077" x2="17308" y2="80077"/>
                        <a14:foregroundMark x1="6923" y1="55939" x2="6923" y2="55939"/>
                        <a14:foregroundMark x1="5769" y1="41379" x2="5769" y2="41379"/>
                        <a14:foregroundMark x1="8462" y1="31418" x2="8462" y2="31418"/>
                        <a14:foregroundMark x1="8462" y1="72031" x2="8462" y2="72031"/>
                        <a14:foregroundMark x1="10769" y1="73563" x2="10769" y2="73563"/>
                        <a14:foregroundMark x1="33846" y1="90421" x2="33846" y2="90421"/>
                        <a14:foregroundMark x1="72308" y1="58238" x2="72308" y2="58238"/>
                        <a14:foregroundMark x1="66538" y1="39080" x2="66538" y2="39080"/>
                        <a14:foregroundMark x1="90385" y1="50575" x2="90385" y2="50575"/>
                        <a14:foregroundMark x1="50769" y1="91188" x2="50769" y2="91188"/>
                        <a14:foregroundMark x1="62308" y1="91954" x2="62308" y2="91954"/>
                        <a14:foregroundMark x1="81923" y1="81609" x2="81923" y2="81609"/>
                        <a14:foregroundMark x1="91923" y1="67433" x2="91923" y2="67433"/>
                        <a14:foregroundMark x1="29231" y1="39847" x2="29231" y2="39847"/>
                        <a14:foregroundMark x1="2308" y1="52107" x2="2308" y2="52107"/>
                      </a14:backgroundRemoval>
                    </a14:imgEffect>
                  </a14:imgLayer>
                </a14:imgProps>
              </a:ext>
              <a:ext uri="{28A0092B-C50C-407E-A947-70E740481C1C}">
                <a14:useLocalDpi xmlns:a14="http://schemas.microsoft.com/office/drawing/2010/main" val="0"/>
              </a:ext>
            </a:extLst>
          </a:blip>
          <a:stretch>
            <a:fillRect/>
          </a:stretch>
        </p:blipFill>
        <p:spPr>
          <a:xfrm>
            <a:off x="1148001" y="1890158"/>
            <a:ext cx="891483" cy="894912"/>
          </a:xfrm>
          <a:prstGeom prst="rect">
            <a:avLst/>
          </a:prstGeom>
        </p:spPr>
      </p:pic>
      <p:pic>
        <p:nvPicPr>
          <p:cNvPr id="46" name="Image 45"/>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foregroundMark x1="43671" y1="46443" x2="43671" y2="46443"/>
                        <a14:foregroundMark x1="56751" y1="47431" x2="56751" y2="47431"/>
                        <a14:foregroundMark x1="46624" y1="57905" x2="46624" y2="57905"/>
                        <a14:foregroundMark x1="62447" y1="67194" x2="62447" y2="67194"/>
                      </a14:backgroundRemoval>
                    </a14:imgEffect>
                  </a14:imgLayer>
                </a14:imgProps>
              </a:ext>
              <a:ext uri="{28A0092B-C50C-407E-A947-70E740481C1C}">
                <a14:useLocalDpi xmlns:a14="http://schemas.microsoft.com/office/drawing/2010/main" val="0"/>
              </a:ext>
            </a:extLst>
          </a:blip>
          <a:srcRect l="11722" t="8166" r="10127" b="15637"/>
          <a:stretch/>
        </p:blipFill>
        <p:spPr>
          <a:xfrm>
            <a:off x="3122351" y="1892386"/>
            <a:ext cx="758934" cy="789911"/>
          </a:xfrm>
          <a:prstGeom prst="rect">
            <a:avLst/>
          </a:prstGeom>
        </p:spPr>
      </p:pic>
      <p:pic>
        <p:nvPicPr>
          <p:cNvPr id="47" name="Image 46"/>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155" b="87113" l="8861" r="90295">
                        <a14:foregroundMark x1="20464" y1="25515" x2="20464" y2="25515"/>
                        <a14:foregroundMark x1="18565" y1="22938" x2="18565" y2="22938"/>
                        <a14:foregroundMark x1="17300" y1="22680" x2="17300" y2="22680"/>
                        <a14:foregroundMark x1="17722" y1="22165" x2="17722" y2="22165"/>
                        <a14:foregroundMark x1="15823" y1="23711" x2="15823" y2="23711"/>
                        <a14:foregroundMark x1="17932" y1="21907" x2="17932" y2="21907"/>
                        <a14:foregroundMark x1="32911" y1="14175" x2="32911" y2="14175"/>
                        <a14:foregroundMark x1="33755" y1="12887" x2="33755" y2="12887"/>
                        <a14:foregroundMark x1="35865" y1="18557" x2="35865" y2="18557"/>
                        <a14:foregroundMark x1="51055" y1="12113" x2="51055" y2="12113"/>
                        <a14:foregroundMark x1="69620" y1="15464" x2="69620" y2="15464"/>
                        <a14:foregroundMark x1="82489" y1="27577" x2="82489" y2="27577"/>
                        <a14:foregroundMark x1="17511" y1="65722" x2="17511" y2="65722"/>
                        <a14:foregroundMark x1="21941" y1="64948" x2="21941" y2="64948"/>
                        <a14:foregroundMark x1="37131" y1="83247" x2="37131" y2="83247"/>
                        <a14:foregroundMark x1="41139" y1="81186" x2="41139" y2="81186"/>
                        <a14:foregroundMark x1="32489" y1="81443" x2="32489" y2="81443"/>
                        <a14:foregroundMark x1="62658" y1="82732" x2="62658" y2="82732"/>
                        <a14:foregroundMark x1="66878" y1="82990" x2="66878" y2="82990"/>
                        <a14:foregroundMark x1="57384" y1="81701" x2="57384" y2="81701"/>
                        <a14:foregroundMark x1="82911" y1="68041" x2="82911" y2="68041"/>
                        <a14:foregroundMark x1="84810" y1="64691" x2="84810" y2="64691"/>
                        <a14:foregroundMark x1="78059" y1="68041" x2="78059" y2="68041"/>
                        <a14:foregroundMark x1="61814" y1="85567" x2="61814" y2="85567"/>
                        <a14:foregroundMark x1="52532" y1="9021" x2="52532" y2="9021"/>
                        <a14:foregroundMark x1="70675" y1="13144" x2="70675" y2="13144"/>
                        <a14:foregroundMark x1="83122" y1="25000" x2="83122" y2="25000"/>
                        <a14:foregroundMark x1="83755" y1="24227" x2="83755" y2="24227"/>
                        <a14:foregroundMark x1="85654" y1="24485" x2="85654" y2="24485"/>
                        <a14:foregroundMark x1="83755" y1="22423" x2="83755" y2="22423"/>
                        <a14:foregroundMark x1="71730" y1="13144" x2="71730" y2="13144"/>
                        <a14:foregroundMark x1="70042" y1="11082" x2="70042" y2="11082"/>
                        <a14:foregroundMark x1="71308" y1="11598" x2="71308" y2="11598"/>
                      </a14:backgroundRemoval>
                    </a14:imgEffect>
                  </a14:imgLayer>
                </a14:imgProps>
              </a:ext>
              <a:ext uri="{28A0092B-C50C-407E-A947-70E740481C1C}">
                <a14:useLocalDpi xmlns:a14="http://schemas.microsoft.com/office/drawing/2010/main" val="0"/>
              </a:ext>
            </a:extLst>
          </a:blip>
          <a:srcRect l="11722" r="3747" b="12980"/>
          <a:stretch/>
        </p:blipFill>
        <p:spPr>
          <a:xfrm>
            <a:off x="4964154" y="1944435"/>
            <a:ext cx="964528" cy="812783"/>
          </a:xfrm>
          <a:prstGeom prst="rect">
            <a:avLst/>
          </a:prstGeom>
        </p:spPr>
      </p:pic>
      <p:pic>
        <p:nvPicPr>
          <p:cNvPr id="48" name="Image 4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43770" y="1984402"/>
            <a:ext cx="772816" cy="772816"/>
          </a:xfrm>
          <a:prstGeom prst="rect">
            <a:avLst/>
          </a:prstGeom>
        </p:spPr>
      </p:pic>
    </p:spTree>
    <p:extLst>
      <p:ext uri="{BB962C8B-B14F-4D97-AF65-F5344CB8AC3E}">
        <p14:creationId xmlns:p14="http://schemas.microsoft.com/office/powerpoint/2010/main" val="225136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par>
                                <p:cTn id="33" presetID="10" presetClass="entr" presetSubtype="0"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500"/>
                                        <p:tgtEl>
                                          <p:spTgt spid="42"/>
                                        </p:tgtEl>
                                      </p:cBhvr>
                                    </p:animEffect>
                                  </p:childTnLst>
                                </p:cTn>
                              </p:par>
                              <p:par>
                                <p:cTn id="47" presetID="10" presetClass="entr" presetSubtype="0" fill="hold" nodeType="with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500"/>
                                        <p:tgtEl>
                                          <p:spTgt spid="4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500"/>
                                        <p:tgtEl>
                                          <p:spTgt spid="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500"/>
                                        <p:tgtEl>
                                          <p:spTgt spid="4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500"/>
                                        <p:tgtEl>
                                          <p:spTgt spid="44"/>
                                        </p:tgtEl>
                                      </p:cBhvr>
                                    </p:animEffect>
                                  </p:childTnLst>
                                </p:cTn>
                              </p:par>
                              <p:par>
                                <p:cTn id="61" presetID="10" presetClass="entr" presetSubtype="0" fill="hold" nodeType="with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fade">
                                      <p:cBhvr>
                                        <p:cTn id="6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22" grpId="0"/>
      <p:bldP spid="39" grpId="0"/>
      <p:bldP spid="40"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5"/>
          <p:cNvSpPr>
            <a:spLocks noGrp="1"/>
          </p:cNvSpPr>
          <p:nvPr>
            <p:ph type="title"/>
          </p:nvPr>
        </p:nvSpPr>
        <p:spPr>
          <a:xfrm>
            <a:off x="107504" y="0"/>
            <a:ext cx="9036496" cy="884466"/>
          </a:xfrm>
        </p:spPr>
        <p:txBody>
          <a:bodyPr/>
          <a:lstStyle/>
          <a:p>
            <a:r>
              <a:rPr lang="en-US" altLang="ko-KR" dirty="0" smtClean="0">
                <a:solidFill>
                  <a:schemeClr val="accent2"/>
                </a:solidFill>
              </a:rPr>
              <a:t>Interventions </a:t>
            </a:r>
            <a:r>
              <a:rPr lang="en-US" altLang="ko-KR" dirty="0">
                <a:solidFill>
                  <a:schemeClr val="accent2"/>
                </a:solidFill>
              </a:rPr>
              <a:t>de </a:t>
            </a:r>
            <a:r>
              <a:rPr lang="en-US" altLang="ko-KR" dirty="0" err="1" smtClean="0">
                <a:solidFill>
                  <a:schemeClr val="accent2"/>
                </a:solidFill>
              </a:rPr>
              <a:t>l’INDH</a:t>
            </a:r>
            <a:r>
              <a:rPr lang="en-US" altLang="ko-KR" dirty="0" smtClean="0">
                <a:solidFill>
                  <a:schemeClr val="accent2"/>
                </a:solidFill>
              </a:rPr>
              <a:t> </a:t>
            </a:r>
            <a:endParaRPr lang="ko-KR" altLang="en-US" dirty="0"/>
          </a:p>
        </p:txBody>
      </p:sp>
      <p:pic>
        <p:nvPicPr>
          <p:cNvPr id="33" name="Image 32"/>
          <p:cNvPicPr>
            <a:picLocks noChangeAspect="1"/>
          </p:cNvPicPr>
          <p:nvPr/>
        </p:nvPicPr>
        <p:blipFill rotWithShape="1">
          <a:blip r:embed="rId2">
            <a:extLst>
              <a:ext uri="{BEBA8EAE-BF5A-486C-A8C5-ECC9F3942E4B}">
                <a14:imgProps xmlns:a14="http://schemas.microsoft.com/office/drawing/2010/main">
                  <a14:imgLayer r:embed="rId3">
                    <a14:imgEffect>
                      <a14:backgroundRemoval t="0" b="100000" l="0" r="100000">
                        <a14:foregroundMark x1="65844" y1="18841" x2="65844" y2="18841"/>
                        <a14:foregroundMark x1="51029" y1="32367" x2="51029" y2="32367"/>
                        <a14:foregroundMark x1="37860" y1="57971" x2="37860" y2="57971"/>
                        <a14:foregroundMark x1="18930" y1="68599" x2="18930" y2="68599"/>
                        <a14:foregroundMark x1="8230" y1="78261" x2="8230" y2="78261"/>
                        <a14:backgroundMark x1="91770" y1="18357" x2="91770" y2="18357"/>
                        <a14:backgroundMark x1="86420" y1="75362" x2="86420" y2="75362"/>
                      </a14:backgroundRemoval>
                    </a14:imgEffect>
                  </a14:imgLayer>
                </a14:imgProps>
              </a:ext>
              <a:ext uri="{28A0092B-C50C-407E-A947-70E740481C1C}">
                <a14:useLocalDpi xmlns:a14="http://schemas.microsoft.com/office/drawing/2010/main" val="0"/>
              </a:ext>
            </a:extLst>
          </a:blip>
          <a:srcRect b="15548"/>
          <a:stretch/>
        </p:blipFill>
        <p:spPr>
          <a:xfrm>
            <a:off x="7119641" y="51470"/>
            <a:ext cx="1290705" cy="866414"/>
          </a:xfrm>
          <a:prstGeom prst="rect">
            <a:avLst/>
          </a:prstGeom>
        </p:spPr>
      </p:pic>
      <p:sp>
        <p:nvSpPr>
          <p:cNvPr id="27" name="Rectangle 26"/>
          <p:cNvSpPr/>
          <p:nvPr/>
        </p:nvSpPr>
        <p:spPr>
          <a:xfrm>
            <a:off x="323527" y="1131590"/>
            <a:ext cx="7992889" cy="507830"/>
          </a:xfrm>
          <a:prstGeom prst="rect">
            <a:avLst/>
          </a:prstGeom>
        </p:spPr>
        <p:txBody>
          <a:bodyPr wrap="square" lIns="68579" tIns="34289" rIns="68579" bIns="34289">
            <a:spAutoFit/>
          </a:bodyPr>
          <a:lstStyle/>
          <a:p>
            <a:pPr defTabSz="685783" latinLnBrk="0"/>
            <a:r>
              <a:rPr lang="fr-FR" sz="1400" dirty="0">
                <a:solidFill>
                  <a:prstClr val="black"/>
                </a:solidFill>
              </a:rPr>
              <a:t>Les axes d’intervention dans le domaine du développement de la petite enfance se présentent comme suit : </a:t>
            </a:r>
          </a:p>
        </p:txBody>
      </p:sp>
      <p:grpSp>
        <p:nvGrpSpPr>
          <p:cNvPr id="28" name="Group 6"/>
          <p:cNvGrpSpPr/>
          <p:nvPr/>
        </p:nvGrpSpPr>
        <p:grpSpPr>
          <a:xfrm>
            <a:off x="930556" y="2334960"/>
            <a:ext cx="2087688" cy="1820966"/>
            <a:chOff x="5248647" y="1608813"/>
            <a:chExt cx="970807" cy="846777"/>
          </a:xfrm>
        </p:grpSpPr>
        <p:sp>
          <p:nvSpPr>
            <p:cNvPr id="29" name="Oval 7"/>
            <p:cNvSpPr/>
            <p:nvPr/>
          </p:nvSpPr>
          <p:spPr>
            <a:xfrm>
              <a:off x="5248647" y="1608813"/>
              <a:ext cx="846777" cy="846777"/>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Oval 8"/>
            <p:cNvSpPr/>
            <p:nvPr/>
          </p:nvSpPr>
          <p:spPr>
            <a:xfrm>
              <a:off x="5392663" y="1622672"/>
              <a:ext cx="826791" cy="826791"/>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sp>
        <p:nvSpPr>
          <p:cNvPr id="37" name="TextBox 13"/>
          <p:cNvSpPr txBox="1"/>
          <p:nvPr/>
        </p:nvSpPr>
        <p:spPr>
          <a:xfrm>
            <a:off x="1342167" y="2500013"/>
            <a:ext cx="920113" cy="707886"/>
          </a:xfrm>
          <a:prstGeom prst="rect">
            <a:avLst/>
          </a:prstGeom>
          <a:noFill/>
        </p:spPr>
        <p:txBody>
          <a:bodyPr wrap="square" rtlCol="0">
            <a:spAutoFit/>
          </a:bodyPr>
          <a:lstStyle/>
          <a:p>
            <a:pPr algn="ctr"/>
            <a:r>
              <a:rPr lang="en-US" altLang="ko-KR" sz="4000" b="1" dirty="0">
                <a:solidFill>
                  <a:schemeClr val="accent1"/>
                </a:solidFill>
                <a:cs typeface="Arial" pitchFamily="34" charset="0"/>
              </a:rPr>
              <a:t>01</a:t>
            </a:r>
            <a:endParaRPr lang="ko-KR" altLang="en-US" sz="4000" b="1" dirty="0">
              <a:solidFill>
                <a:schemeClr val="accent1"/>
              </a:solidFill>
              <a:cs typeface="Arial" pitchFamily="34" charset="0"/>
            </a:endParaRPr>
          </a:p>
        </p:txBody>
      </p:sp>
      <p:sp>
        <p:nvSpPr>
          <p:cNvPr id="45" name="TextBox 16"/>
          <p:cNvSpPr txBox="1"/>
          <p:nvPr/>
        </p:nvSpPr>
        <p:spPr>
          <a:xfrm>
            <a:off x="1342167" y="3107626"/>
            <a:ext cx="1573649" cy="830997"/>
          </a:xfrm>
          <a:prstGeom prst="rect">
            <a:avLst/>
          </a:prstGeom>
          <a:noFill/>
        </p:spPr>
        <p:txBody>
          <a:bodyPr wrap="square" rtlCol="0">
            <a:spAutoFit/>
          </a:bodyPr>
          <a:lstStyle/>
          <a:p>
            <a:pPr algn="ctr"/>
            <a:r>
              <a:rPr lang="fr-FR" altLang="ko-KR" sz="1200" b="1" dirty="0">
                <a:solidFill>
                  <a:schemeClr val="tx1">
                    <a:lumMod val="65000"/>
                    <a:lumOff val="35000"/>
                  </a:schemeClr>
                </a:solidFill>
                <a:cs typeface="Arial" pitchFamily="34" charset="0"/>
              </a:rPr>
              <a:t>Renforcement du dispositif de la santé de la femme et de l’enfant</a:t>
            </a:r>
            <a:endParaRPr lang="ko-KR" altLang="en-US" sz="1200" b="1" dirty="0">
              <a:solidFill>
                <a:schemeClr val="tx1">
                  <a:lumMod val="65000"/>
                  <a:lumOff val="35000"/>
                </a:schemeClr>
              </a:solidFill>
              <a:cs typeface="Arial" pitchFamily="34" charset="0"/>
            </a:endParaRPr>
          </a:p>
        </p:txBody>
      </p:sp>
      <p:grpSp>
        <p:nvGrpSpPr>
          <p:cNvPr id="46" name="Group 17"/>
          <p:cNvGrpSpPr/>
          <p:nvPr/>
        </p:nvGrpSpPr>
        <p:grpSpPr>
          <a:xfrm>
            <a:off x="3526984" y="2029828"/>
            <a:ext cx="2087688" cy="1820966"/>
            <a:chOff x="5248647" y="1608813"/>
            <a:chExt cx="970807" cy="846777"/>
          </a:xfrm>
        </p:grpSpPr>
        <p:sp>
          <p:nvSpPr>
            <p:cNvPr id="48" name="Oval 18"/>
            <p:cNvSpPr/>
            <p:nvPr/>
          </p:nvSpPr>
          <p:spPr>
            <a:xfrm>
              <a:off x="5248647" y="1608813"/>
              <a:ext cx="846777" cy="846777"/>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 name="Oval 19"/>
            <p:cNvSpPr/>
            <p:nvPr/>
          </p:nvSpPr>
          <p:spPr>
            <a:xfrm>
              <a:off x="5392663" y="1622672"/>
              <a:ext cx="826791" cy="826791"/>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sp>
        <p:nvSpPr>
          <p:cNvPr id="51" name="TextBox 21"/>
          <p:cNvSpPr txBox="1"/>
          <p:nvPr/>
        </p:nvSpPr>
        <p:spPr>
          <a:xfrm>
            <a:off x="3888688" y="2818616"/>
            <a:ext cx="1591542" cy="830997"/>
          </a:xfrm>
          <a:prstGeom prst="rect">
            <a:avLst/>
          </a:prstGeom>
          <a:noFill/>
        </p:spPr>
        <p:txBody>
          <a:bodyPr wrap="square" rtlCol="0">
            <a:spAutoFit/>
          </a:bodyPr>
          <a:lstStyle/>
          <a:p>
            <a:pPr algn="ctr"/>
            <a:r>
              <a:rPr lang="fr-FR" altLang="ko-KR" sz="1200" b="1" dirty="0">
                <a:solidFill>
                  <a:schemeClr val="tx1">
                    <a:lumMod val="65000"/>
                    <a:lumOff val="35000"/>
                  </a:schemeClr>
                </a:solidFill>
                <a:cs typeface="Arial" pitchFamily="34" charset="0"/>
              </a:rPr>
              <a:t>Contribution à l’amélioration de la nutrition des enfants</a:t>
            </a:r>
            <a:endParaRPr lang="ko-KR" altLang="en-US" sz="1200" b="1" dirty="0">
              <a:solidFill>
                <a:schemeClr val="tx1">
                  <a:lumMod val="65000"/>
                  <a:lumOff val="35000"/>
                </a:schemeClr>
              </a:solidFill>
              <a:cs typeface="Arial" pitchFamily="34" charset="0"/>
            </a:endParaRPr>
          </a:p>
        </p:txBody>
      </p:sp>
      <p:sp>
        <p:nvSpPr>
          <p:cNvPr id="53" name="TextBox 23"/>
          <p:cNvSpPr txBox="1"/>
          <p:nvPr/>
        </p:nvSpPr>
        <p:spPr>
          <a:xfrm>
            <a:off x="3932488" y="2194881"/>
            <a:ext cx="920113" cy="707886"/>
          </a:xfrm>
          <a:prstGeom prst="rect">
            <a:avLst/>
          </a:prstGeom>
          <a:noFill/>
        </p:spPr>
        <p:txBody>
          <a:bodyPr wrap="square" rtlCol="0">
            <a:spAutoFit/>
          </a:bodyPr>
          <a:lstStyle/>
          <a:p>
            <a:pPr algn="ctr"/>
            <a:r>
              <a:rPr lang="en-US" altLang="ko-KR" sz="4000" b="1" dirty="0">
                <a:solidFill>
                  <a:schemeClr val="accent2"/>
                </a:solidFill>
                <a:cs typeface="Arial" pitchFamily="34" charset="0"/>
              </a:rPr>
              <a:t>02</a:t>
            </a:r>
            <a:endParaRPr lang="ko-KR" altLang="en-US" sz="4000" b="1" dirty="0">
              <a:solidFill>
                <a:schemeClr val="accent2"/>
              </a:solidFill>
              <a:cs typeface="Arial" pitchFamily="34" charset="0"/>
            </a:endParaRPr>
          </a:p>
        </p:txBody>
      </p:sp>
      <p:grpSp>
        <p:nvGrpSpPr>
          <p:cNvPr id="57" name="Group 27"/>
          <p:cNvGrpSpPr/>
          <p:nvPr/>
        </p:nvGrpSpPr>
        <p:grpSpPr>
          <a:xfrm>
            <a:off x="6123411" y="1724695"/>
            <a:ext cx="2087688" cy="1820966"/>
            <a:chOff x="5248647" y="1608813"/>
            <a:chExt cx="970807" cy="846777"/>
          </a:xfrm>
        </p:grpSpPr>
        <p:sp>
          <p:nvSpPr>
            <p:cNvPr id="58" name="Oval 28"/>
            <p:cNvSpPr/>
            <p:nvPr/>
          </p:nvSpPr>
          <p:spPr>
            <a:xfrm>
              <a:off x="5248647" y="1608813"/>
              <a:ext cx="846777" cy="846777"/>
            </a:xfrm>
            <a:prstGeom prst="ellipse">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9" name="Oval 29"/>
            <p:cNvSpPr/>
            <p:nvPr/>
          </p:nvSpPr>
          <p:spPr>
            <a:xfrm>
              <a:off x="5392663" y="1622672"/>
              <a:ext cx="826791" cy="826791"/>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sp>
        <p:nvSpPr>
          <p:cNvPr id="61" name="TextBox 31"/>
          <p:cNvSpPr txBox="1"/>
          <p:nvPr/>
        </p:nvSpPr>
        <p:spPr>
          <a:xfrm>
            <a:off x="6433113" y="2427734"/>
            <a:ext cx="1777986" cy="1015663"/>
          </a:xfrm>
          <a:prstGeom prst="rect">
            <a:avLst/>
          </a:prstGeom>
          <a:noFill/>
        </p:spPr>
        <p:txBody>
          <a:bodyPr wrap="square" rtlCol="0">
            <a:spAutoFit/>
          </a:bodyPr>
          <a:lstStyle/>
          <a:p>
            <a:pPr algn="ctr"/>
            <a:r>
              <a:rPr lang="fr-FR" altLang="ko-KR" sz="1200" b="1" dirty="0">
                <a:solidFill>
                  <a:schemeClr val="tx1">
                    <a:lumMod val="65000"/>
                    <a:lumOff val="35000"/>
                  </a:schemeClr>
                </a:solidFill>
                <a:cs typeface="Arial" pitchFamily="34" charset="0"/>
              </a:rPr>
              <a:t>Favoriser le développement cognitif et social des enfants (crèches et garderies</a:t>
            </a:r>
            <a:r>
              <a:rPr lang="fr-FR" altLang="ko-KR" sz="1200" b="1" dirty="0" smtClean="0">
                <a:solidFill>
                  <a:schemeClr val="tx1">
                    <a:lumMod val="65000"/>
                    <a:lumOff val="35000"/>
                  </a:schemeClr>
                </a:solidFill>
                <a:cs typeface="Arial" pitchFamily="34" charset="0"/>
              </a:rPr>
              <a:t>)</a:t>
            </a:r>
            <a:endParaRPr lang="fr-FR" altLang="ko-KR" sz="1200" b="1" dirty="0">
              <a:solidFill>
                <a:schemeClr val="tx1">
                  <a:lumMod val="65000"/>
                  <a:lumOff val="35000"/>
                </a:schemeClr>
              </a:solidFill>
              <a:cs typeface="Arial" pitchFamily="34" charset="0"/>
            </a:endParaRPr>
          </a:p>
        </p:txBody>
      </p:sp>
      <p:sp>
        <p:nvSpPr>
          <p:cNvPr id="63" name="TextBox 33"/>
          <p:cNvSpPr txBox="1"/>
          <p:nvPr/>
        </p:nvSpPr>
        <p:spPr>
          <a:xfrm>
            <a:off x="6533402" y="1851670"/>
            <a:ext cx="920113" cy="707886"/>
          </a:xfrm>
          <a:prstGeom prst="rect">
            <a:avLst/>
          </a:prstGeom>
          <a:noFill/>
        </p:spPr>
        <p:txBody>
          <a:bodyPr wrap="square" rtlCol="0">
            <a:spAutoFit/>
          </a:bodyPr>
          <a:lstStyle/>
          <a:p>
            <a:pPr algn="ctr"/>
            <a:r>
              <a:rPr lang="en-US" altLang="ko-KR" sz="4000" b="1" dirty="0">
                <a:solidFill>
                  <a:schemeClr val="accent3"/>
                </a:solidFill>
                <a:cs typeface="Arial" pitchFamily="34" charset="0"/>
              </a:rPr>
              <a:t>03</a:t>
            </a:r>
            <a:endParaRPr lang="ko-KR" altLang="en-US" sz="4000" b="1" dirty="0">
              <a:solidFill>
                <a:schemeClr val="accent3"/>
              </a:solidFill>
              <a:cs typeface="Arial" pitchFamily="34" charset="0"/>
            </a:endParaRPr>
          </a:p>
        </p:txBody>
      </p:sp>
    </p:spTree>
    <p:extLst>
      <p:ext uri="{BB962C8B-B14F-4D97-AF65-F5344CB8AC3E}">
        <p14:creationId xmlns:p14="http://schemas.microsoft.com/office/powerpoint/2010/main" val="327689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500"/>
                                        <p:tgtEl>
                                          <p:spTgt spid="4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500"/>
                                        <p:tgtEl>
                                          <p:spTgt spid="5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500"/>
                                        <p:tgtEl>
                                          <p:spTgt spid="5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fade">
                                      <p:cBhvr>
                                        <p:cTn id="29" dur="500"/>
                                        <p:tgtEl>
                                          <p:spTgt spid="5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fade">
                                      <p:cBhvr>
                                        <p:cTn id="3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5" grpId="0"/>
      <p:bldP spid="51" grpId="0"/>
      <p:bldP spid="53" grpId="0"/>
      <p:bldP spid="61" grpId="0"/>
      <p:bldP spid="6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5"/>
          <p:cNvSpPr>
            <a:spLocks noGrp="1"/>
          </p:cNvSpPr>
          <p:nvPr>
            <p:ph type="title"/>
          </p:nvPr>
        </p:nvSpPr>
        <p:spPr>
          <a:xfrm>
            <a:off x="107504" y="0"/>
            <a:ext cx="7632848" cy="884466"/>
          </a:xfrm>
        </p:spPr>
        <p:txBody>
          <a:bodyPr/>
          <a:lstStyle/>
          <a:p>
            <a:pPr>
              <a:lnSpc>
                <a:spcPts val="3800"/>
              </a:lnSpc>
            </a:pPr>
            <a:r>
              <a:rPr lang="fr-FR" altLang="ko-KR" sz="3200" dirty="0" smtClean="0">
                <a:solidFill>
                  <a:schemeClr val="accent2"/>
                </a:solidFill>
              </a:rPr>
              <a:t>4. Les </a:t>
            </a:r>
            <a:r>
              <a:rPr lang="fr-FR" altLang="ko-KR" sz="3200" dirty="0">
                <a:solidFill>
                  <a:schemeClr val="accent2"/>
                </a:solidFill>
              </a:rPr>
              <a:t>modalités de mise en œuvre </a:t>
            </a:r>
            <a:endParaRPr lang="ko-KR" altLang="en-US" sz="3200" dirty="0"/>
          </a:p>
        </p:txBody>
      </p:sp>
      <p:pic>
        <p:nvPicPr>
          <p:cNvPr id="33" name="Image 32"/>
          <p:cNvPicPr>
            <a:picLocks noChangeAspect="1"/>
          </p:cNvPicPr>
          <p:nvPr/>
        </p:nvPicPr>
        <p:blipFill rotWithShape="1">
          <a:blip r:embed="rId2">
            <a:extLst>
              <a:ext uri="{BEBA8EAE-BF5A-486C-A8C5-ECC9F3942E4B}">
                <a14:imgProps xmlns:a14="http://schemas.microsoft.com/office/drawing/2010/main">
                  <a14:imgLayer r:embed="rId3">
                    <a14:imgEffect>
                      <a14:backgroundRemoval t="0" b="100000" l="0" r="100000">
                        <a14:foregroundMark x1="65844" y1="18841" x2="65844" y2="18841"/>
                        <a14:foregroundMark x1="51029" y1="32367" x2="51029" y2="32367"/>
                        <a14:foregroundMark x1="37860" y1="57971" x2="37860" y2="57971"/>
                        <a14:foregroundMark x1="18930" y1="68599" x2="18930" y2="68599"/>
                        <a14:foregroundMark x1="8230" y1="78261" x2="8230" y2="78261"/>
                        <a14:backgroundMark x1="91770" y1="18357" x2="91770" y2="18357"/>
                        <a14:backgroundMark x1="86420" y1="75362" x2="86420" y2="75362"/>
                      </a14:backgroundRemoval>
                    </a14:imgEffect>
                  </a14:imgLayer>
                </a14:imgProps>
              </a:ext>
              <a:ext uri="{28A0092B-C50C-407E-A947-70E740481C1C}">
                <a14:useLocalDpi xmlns:a14="http://schemas.microsoft.com/office/drawing/2010/main" val="0"/>
              </a:ext>
            </a:extLst>
          </a:blip>
          <a:srcRect b="15548"/>
          <a:stretch/>
        </p:blipFill>
        <p:spPr>
          <a:xfrm>
            <a:off x="7119641" y="51470"/>
            <a:ext cx="1290705" cy="866414"/>
          </a:xfrm>
          <a:prstGeom prst="rect">
            <a:avLst/>
          </a:prstGeom>
        </p:spPr>
      </p:pic>
      <p:sp>
        <p:nvSpPr>
          <p:cNvPr id="2" name="Rectangle 1"/>
          <p:cNvSpPr/>
          <p:nvPr/>
        </p:nvSpPr>
        <p:spPr>
          <a:xfrm>
            <a:off x="323528" y="1059582"/>
            <a:ext cx="7776864" cy="369332"/>
          </a:xfrm>
          <a:prstGeom prst="rect">
            <a:avLst/>
          </a:prstGeom>
        </p:spPr>
        <p:txBody>
          <a:bodyPr wrap="square">
            <a:spAutoFit/>
          </a:bodyPr>
          <a:lstStyle/>
          <a:p>
            <a:r>
              <a:rPr lang="fr-FR" dirty="0"/>
              <a:t>Partenariat avec les associations têtes de réseaux (ATR) :</a:t>
            </a:r>
          </a:p>
        </p:txBody>
      </p:sp>
      <p:sp>
        <p:nvSpPr>
          <p:cNvPr id="22" name="Hexagon 3">
            <a:extLst>
              <a:ext uri="{FF2B5EF4-FFF2-40B4-BE49-F238E27FC236}">
                <a16:creationId xmlns:a16="http://schemas.microsoft.com/office/drawing/2014/main" xmlns="" id="{AD4FFA83-9119-4CD7-A752-D759C02E482A}"/>
              </a:ext>
            </a:extLst>
          </p:cNvPr>
          <p:cNvSpPr/>
          <p:nvPr/>
        </p:nvSpPr>
        <p:spPr>
          <a:xfrm rot="16200000">
            <a:off x="1333770" y="2004477"/>
            <a:ext cx="2713330" cy="2407717"/>
          </a:xfrm>
          <a:prstGeom prst="hexagon">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4" name="TextBox 152">
            <a:extLst>
              <a:ext uri="{FF2B5EF4-FFF2-40B4-BE49-F238E27FC236}">
                <a16:creationId xmlns:a16="http://schemas.microsoft.com/office/drawing/2014/main" xmlns="" id="{A7734154-28CA-41FC-B3DC-ECC864CBDDE9}"/>
              </a:ext>
            </a:extLst>
          </p:cNvPr>
          <p:cNvSpPr txBox="1"/>
          <p:nvPr/>
        </p:nvSpPr>
        <p:spPr>
          <a:xfrm>
            <a:off x="1648551" y="2609435"/>
            <a:ext cx="2084324" cy="1569660"/>
          </a:xfrm>
          <a:prstGeom prst="rect">
            <a:avLst/>
          </a:prstGeom>
          <a:noFill/>
        </p:spPr>
        <p:txBody>
          <a:bodyPr wrap="square" rtlCol="0">
            <a:spAutoFit/>
          </a:bodyPr>
          <a:lstStyle/>
          <a:p>
            <a:pPr algn="ctr"/>
            <a:r>
              <a:rPr lang="fr-FR" altLang="ko-KR" sz="1600" dirty="0">
                <a:solidFill>
                  <a:schemeClr val="tx1">
                    <a:lumMod val="65000"/>
                    <a:lumOff val="35000"/>
                  </a:schemeClr>
                </a:solidFill>
                <a:cs typeface="Arial" pitchFamily="34" charset="0"/>
              </a:rPr>
              <a:t>Recours au tissu associatif comme partenaire stratégique dans la mise en œuvre de ses </a:t>
            </a:r>
            <a:r>
              <a:rPr lang="fr-FR" altLang="ko-KR" sz="1600" dirty="0" smtClean="0">
                <a:solidFill>
                  <a:schemeClr val="tx1">
                    <a:lumMod val="65000"/>
                    <a:lumOff val="35000"/>
                  </a:schemeClr>
                </a:solidFill>
                <a:cs typeface="Arial" pitchFamily="34" charset="0"/>
              </a:rPr>
              <a:t>actions</a:t>
            </a:r>
            <a:r>
              <a:rPr lang="en-US" altLang="ko-KR" sz="1600" dirty="0" smtClean="0">
                <a:solidFill>
                  <a:schemeClr val="tx1">
                    <a:lumMod val="65000"/>
                    <a:lumOff val="35000"/>
                  </a:schemeClr>
                </a:solidFill>
                <a:cs typeface="Arial" pitchFamily="34" charset="0"/>
              </a:rPr>
              <a:t>  </a:t>
            </a:r>
            <a:endParaRPr lang="ko-KR" altLang="en-US" sz="1600" dirty="0">
              <a:solidFill>
                <a:schemeClr val="tx1">
                  <a:lumMod val="65000"/>
                  <a:lumOff val="35000"/>
                </a:schemeClr>
              </a:solidFill>
              <a:cs typeface="Arial" pitchFamily="34" charset="0"/>
            </a:endParaRPr>
          </a:p>
        </p:txBody>
      </p:sp>
      <p:sp>
        <p:nvSpPr>
          <p:cNvPr id="26" name="Hexagon 8">
            <a:extLst>
              <a:ext uri="{FF2B5EF4-FFF2-40B4-BE49-F238E27FC236}">
                <a16:creationId xmlns:a16="http://schemas.microsoft.com/office/drawing/2014/main" xmlns="" id="{17A65CE3-12FD-4598-B446-88CB02769E79}"/>
              </a:ext>
            </a:extLst>
          </p:cNvPr>
          <p:cNvSpPr/>
          <p:nvPr/>
        </p:nvSpPr>
        <p:spPr>
          <a:xfrm rot="16200000">
            <a:off x="4963805" y="2004478"/>
            <a:ext cx="2713330" cy="2407716"/>
          </a:xfrm>
          <a:prstGeom prst="hexagon">
            <a:avLst/>
          </a:prstGeom>
          <a:no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4" name="TextBox 156">
            <a:extLst>
              <a:ext uri="{FF2B5EF4-FFF2-40B4-BE49-F238E27FC236}">
                <a16:creationId xmlns:a16="http://schemas.microsoft.com/office/drawing/2014/main" xmlns="" id="{5D6E8440-DF4E-430B-A3BE-399DAF5F5407}"/>
              </a:ext>
            </a:extLst>
          </p:cNvPr>
          <p:cNvSpPr txBox="1"/>
          <p:nvPr/>
        </p:nvSpPr>
        <p:spPr>
          <a:xfrm>
            <a:off x="5278586" y="2610699"/>
            <a:ext cx="2084324" cy="1323439"/>
          </a:xfrm>
          <a:prstGeom prst="rect">
            <a:avLst/>
          </a:prstGeom>
          <a:noFill/>
        </p:spPr>
        <p:txBody>
          <a:bodyPr wrap="square" rtlCol="0">
            <a:spAutoFit/>
          </a:bodyPr>
          <a:lstStyle/>
          <a:p>
            <a:pPr algn="ctr"/>
            <a:r>
              <a:rPr lang="fr-FR" altLang="ko-KR" sz="1600" dirty="0" smtClean="0">
                <a:solidFill>
                  <a:schemeClr val="tx1">
                    <a:lumMod val="65000"/>
                    <a:lumOff val="35000"/>
                  </a:schemeClr>
                </a:solidFill>
                <a:cs typeface="Arial" pitchFamily="34" charset="0"/>
              </a:rPr>
              <a:t>Conclure </a:t>
            </a:r>
            <a:r>
              <a:rPr lang="fr-FR" altLang="ko-KR" sz="1600" dirty="0">
                <a:solidFill>
                  <a:schemeClr val="tx1">
                    <a:lumMod val="65000"/>
                    <a:lumOff val="35000"/>
                  </a:schemeClr>
                </a:solidFill>
                <a:cs typeface="Arial" pitchFamily="34" charset="0"/>
              </a:rPr>
              <a:t>des partenariats avec des associations têtes de réseau (ATR</a:t>
            </a:r>
            <a:r>
              <a:rPr lang="fr-FR" altLang="ko-KR" sz="1600" dirty="0" smtClean="0">
                <a:solidFill>
                  <a:schemeClr val="tx1">
                    <a:lumMod val="65000"/>
                    <a:lumOff val="35000"/>
                  </a:schemeClr>
                </a:solidFill>
                <a:cs typeface="Arial" pitchFamily="34" charset="0"/>
              </a:rPr>
              <a:t>)</a:t>
            </a:r>
            <a:r>
              <a:rPr lang="en-US" altLang="ko-KR" sz="1600" dirty="0" smtClean="0">
                <a:solidFill>
                  <a:schemeClr val="tx1">
                    <a:lumMod val="65000"/>
                    <a:lumOff val="35000"/>
                  </a:schemeClr>
                </a:solidFill>
                <a:cs typeface="Arial" pitchFamily="34" charset="0"/>
              </a:rPr>
              <a:t>  </a:t>
            </a:r>
            <a:endParaRPr lang="ko-KR" altLang="en-US" sz="1600" dirty="0">
              <a:solidFill>
                <a:schemeClr val="tx1">
                  <a:lumMod val="65000"/>
                  <a:lumOff val="35000"/>
                </a:schemeClr>
              </a:solidFill>
              <a:cs typeface="Arial" pitchFamily="34" charset="0"/>
            </a:endParaRPr>
          </a:p>
        </p:txBody>
      </p:sp>
      <p:sp>
        <p:nvSpPr>
          <p:cNvPr id="36" name="Chevron 18">
            <a:extLst>
              <a:ext uri="{FF2B5EF4-FFF2-40B4-BE49-F238E27FC236}">
                <a16:creationId xmlns:a16="http://schemas.microsoft.com/office/drawing/2014/main" xmlns="" id="{D925430C-CA72-4DD7-9E2F-05249E771E65}"/>
              </a:ext>
            </a:extLst>
          </p:cNvPr>
          <p:cNvSpPr/>
          <p:nvPr/>
        </p:nvSpPr>
        <p:spPr>
          <a:xfrm rot="5400000">
            <a:off x="2330517" y="3219803"/>
            <a:ext cx="719834" cy="2407716"/>
          </a:xfrm>
          <a:prstGeom prst="chevron">
            <a:avLst>
              <a:gd name="adj" fmla="val 8404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38" name="Chevron 19">
            <a:extLst>
              <a:ext uri="{FF2B5EF4-FFF2-40B4-BE49-F238E27FC236}">
                <a16:creationId xmlns:a16="http://schemas.microsoft.com/office/drawing/2014/main" xmlns="" id="{1DE2F4C0-E633-4836-A228-6A107D039728}"/>
              </a:ext>
            </a:extLst>
          </p:cNvPr>
          <p:cNvSpPr/>
          <p:nvPr/>
        </p:nvSpPr>
        <p:spPr>
          <a:xfrm rot="5400000">
            <a:off x="5960552" y="3227399"/>
            <a:ext cx="719834" cy="2407716"/>
          </a:xfrm>
          <a:prstGeom prst="chevron">
            <a:avLst>
              <a:gd name="adj" fmla="val 8404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Tree>
    <p:extLst>
      <p:ext uri="{BB962C8B-B14F-4D97-AF65-F5344CB8AC3E}">
        <p14:creationId xmlns:p14="http://schemas.microsoft.com/office/powerpoint/2010/main" val="370681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P spid="26" grpId="0" animBg="1"/>
      <p:bldP spid="34" grpId="0"/>
      <p:bldP spid="36" grpId="0" animBg="1"/>
      <p:bldP spid="38" grpId="0" animBg="1"/>
    </p:bldLst>
  </p:timing>
</p:sld>
</file>

<file path=ppt/theme/theme1.xml><?xml version="1.0" encoding="utf-8"?>
<a:theme xmlns:a="http://schemas.openxmlformats.org/drawingml/2006/main" name="Cover and End Slide Master">
  <a:themeElements>
    <a:clrScheme name="ALLPPT-COLOR-A01">
      <a:dk1>
        <a:sysClr val="windowText" lastClr="000000"/>
      </a:dk1>
      <a:lt1>
        <a:sysClr val="window" lastClr="FFFFFF"/>
      </a:lt1>
      <a:dk2>
        <a:srgbClr val="1F497D"/>
      </a:dk2>
      <a:lt2>
        <a:srgbClr val="EEECE1"/>
      </a:lt2>
      <a:accent1>
        <a:srgbClr val="22AAE4"/>
      </a:accent1>
      <a:accent2>
        <a:srgbClr val="2A81C6"/>
      </a:accent2>
      <a:accent3>
        <a:srgbClr val="2ECAD7"/>
      </a:accent3>
      <a:accent4>
        <a:srgbClr val="CBCBCB"/>
      </a:accent4>
      <a:accent5>
        <a:srgbClr val="CBCBCB"/>
      </a:accent5>
      <a:accent6>
        <a:srgbClr val="576868"/>
      </a:accent6>
      <a:hlink>
        <a:srgbClr val="000000"/>
      </a:hlink>
      <a:folHlink>
        <a:srgbClr val="000000"/>
      </a:folHlink>
    </a:clrScheme>
    <a:fontScheme name="MAX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01">
      <a:dk1>
        <a:sysClr val="windowText" lastClr="000000"/>
      </a:dk1>
      <a:lt1>
        <a:sysClr val="window" lastClr="FFFFFF"/>
      </a:lt1>
      <a:dk2>
        <a:srgbClr val="1F497D"/>
      </a:dk2>
      <a:lt2>
        <a:srgbClr val="EEECE1"/>
      </a:lt2>
      <a:accent1>
        <a:srgbClr val="22AAE4"/>
      </a:accent1>
      <a:accent2>
        <a:srgbClr val="2A81C6"/>
      </a:accent2>
      <a:accent3>
        <a:srgbClr val="2ECAD7"/>
      </a:accent3>
      <a:accent4>
        <a:srgbClr val="CBCBCB"/>
      </a:accent4>
      <a:accent5>
        <a:srgbClr val="CBCBCB"/>
      </a:accent5>
      <a:accent6>
        <a:srgbClr val="576868"/>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01">
      <a:dk1>
        <a:sysClr val="windowText" lastClr="000000"/>
      </a:dk1>
      <a:lt1>
        <a:sysClr val="window" lastClr="FFFFFF"/>
      </a:lt1>
      <a:dk2>
        <a:srgbClr val="1F497D"/>
      </a:dk2>
      <a:lt2>
        <a:srgbClr val="EEECE1"/>
      </a:lt2>
      <a:accent1>
        <a:srgbClr val="22AAE4"/>
      </a:accent1>
      <a:accent2>
        <a:srgbClr val="2A81C6"/>
      </a:accent2>
      <a:accent3>
        <a:srgbClr val="2ECAD7"/>
      </a:accent3>
      <a:accent4>
        <a:srgbClr val="CBCBCB"/>
      </a:accent4>
      <a:accent5>
        <a:srgbClr val="CBCBCB"/>
      </a:accent5>
      <a:accent6>
        <a:srgbClr val="576868"/>
      </a:accent6>
      <a:hlink>
        <a:srgbClr val="000000"/>
      </a:hlink>
      <a:folHlink>
        <a:srgbClr val="000000"/>
      </a:folHlink>
    </a:clrScheme>
    <a:fontScheme name="MAX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LLPPT-COLOR-A01">
    <a:dk1>
      <a:sysClr val="windowText" lastClr="000000"/>
    </a:dk1>
    <a:lt1>
      <a:sysClr val="window" lastClr="FFFFFF"/>
    </a:lt1>
    <a:dk2>
      <a:srgbClr val="1F497D"/>
    </a:dk2>
    <a:lt2>
      <a:srgbClr val="EEECE1"/>
    </a:lt2>
    <a:accent1>
      <a:srgbClr val="22AAE4"/>
    </a:accent1>
    <a:accent2>
      <a:srgbClr val="2A81C6"/>
    </a:accent2>
    <a:accent3>
      <a:srgbClr val="2ECAD7"/>
    </a:accent3>
    <a:accent4>
      <a:srgbClr val="CBCBCB"/>
    </a:accent4>
    <a:accent5>
      <a:srgbClr val="CBCBCB"/>
    </a:accent5>
    <a:accent6>
      <a:srgbClr val="576868"/>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otalTime>1615</TotalTime>
  <Words>1265</Words>
  <Application>Microsoft Office PowerPoint</Application>
  <PresentationFormat>Affichage à l'écran (16:9)</PresentationFormat>
  <Paragraphs>140</Paragraphs>
  <Slides>16</Slides>
  <Notes>1</Notes>
  <HiddenSlides>0</HiddenSlides>
  <MMClips>0</MMClips>
  <ScaleCrop>false</ScaleCrop>
  <HeadingPairs>
    <vt:vector size="6" baseType="variant">
      <vt:variant>
        <vt:lpstr>Polices utilisées</vt:lpstr>
      </vt:variant>
      <vt:variant>
        <vt:i4>7</vt:i4>
      </vt:variant>
      <vt:variant>
        <vt:lpstr>Thème</vt:lpstr>
      </vt:variant>
      <vt:variant>
        <vt:i4>3</vt:i4>
      </vt:variant>
      <vt:variant>
        <vt:lpstr>Titres des diapositives</vt:lpstr>
      </vt:variant>
      <vt:variant>
        <vt:i4>16</vt:i4>
      </vt:variant>
    </vt:vector>
  </HeadingPairs>
  <TitlesOfParts>
    <vt:vector size="26" baseType="lpstr">
      <vt:lpstr>Arial Unicode MS</vt:lpstr>
      <vt:lpstr>맑은 고딕</vt:lpstr>
      <vt:lpstr>Arial</vt:lpstr>
      <vt:lpstr>Calibri</vt:lpstr>
      <vt:lpstr>Symbol</vt:lpstr>
      <vt:lpstr>Times New Roman</vt:lpstr>
      <vt:lpstr>Wingdings</vt:lpstr>
      <vt:lpstr>Cover and End Slide Master</vt:lpstr>
      <vt:lpstr>Contents Slide Master</vt:lpstr>
      <vt:lpstr>Section Break Slide Master</vt:lpstr>
      <vt:lpstr>ACCOMPAGNEMENT DE LA PETITE ENFANCE</vt:lpstr>
      <vt:lpstr>Sommaire</vt:lpstr>
      <vt:lpstr>1. Contexte </vt:lpstr>
      <vt:lpstr>1. Contexte </vt:lpstr>
      <vt:lpstr>2. Le challenge à relever</vt:lpstr>
      <vt:lpstr>3. Interventions de l’INDH </vt:lpstr>
      <vt:lpstr>Interventions de l’INDH </vt:lpstr>
      <vt:lpstr>Interventions de l’INDH </vt:lpstr>
      <vt:lpstr>4. Les modalités de mise en œuvre </vt:lpstr>
      <vt:lpstr>Les modalités de mise en œuvre </vt:lpstr>
      <vt:lpstr>Les catégories cibles :</vt:lpstr>
      <vt:lpstr>Présentation PowerPoint</vt:lpstr>
      <vt:lpstr>Les relais communautaires</vt:lpstr>
      <vt:lpstr>5. Indicateurs </vt:lpstr>
      <vt:lpstr>Présentation PowerPoint</vt:lpstr>
      <vt:lpstr>Présentation PowerPoint</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Formation</cp:lastModifiedBy>
  <cp:revision>136</cp:revision>
  <dcterms:created xsi:type="dcterms:W3CDTF">2016-11-17T01:16:25Z</dcterms:created>
  <dcterms:modified xsi:type="dcterms:W3CDTF">2018-11-02T10:00:56Z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1879945</vt:lpwstr>
  </property>
  <property fmtid="{D5CDD505-2E9C-101B-9397-08002B2CF9AE}" name="NXPowerLiteSettings" pid="3">
    <vt:lpwstr>C7000400038000</vt:lpwstr>
  </property>
  <property fmtid="{D5CDD505-2E9C-101B-9397-08002B2CF9AE}" name="NXPowerLiteVersion" pid="4">
    <vt:lpwstr>S9.0.1</vt:lpwstr>
  </property>
</Properties>
</file>